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759" r:id="rId2"/>
    <p:sldId id="754" r:id="rId3"/>
    <p:sldId id="765" r:id="rId4"/>
    <p:sldId id="763" r:id="rId5"/>
    <p:sldId id="766" r:id="rId6"/>
    <p:sldId id="764" r:id="rId7"/>
    <p:sldId id="767" r:id="rId8"/>
    <p:sldId id="748" r:id="rId9"/>
    <p:sldId id="776" r:id="rId10"/>
    <p:sldId id="770" r:id="rId11"/>
    <p:sldId id="778" r:id="rId12"/>
    <p:sldId id="771" r:id="rId13"/>
    <p:sldId id="781" r:id="rId14"/>
    <p:sldId id="779" r:id="rId15"/>
    <p:sldId id="772" r:id="rId16"/>
    <p:sldId id="780" r:id="rId17"/>
    <p:sldId id="761" r:id="rId18"/>
    <p:sldId id="775" r:id="rId19"/>
    <p:sldId id="783" r:id="rId20"/>
    <p:sldId id="784" r:id="rId21"/>
    <p:sldId id="801" r:id="rId22"/>
    <p:sldId id="785" r:id="rId23"/>
    <p:sldId id="802" r:id="rId24"/>
    <p:sldId id="786" r:id="rId25"/>
    <p:sldId id="787" r:id="rId26"/>
    <p:sldId id="788" r:id="rId27"/>
    <p:sldId id="789" r:id="rId28"/>
    <p:sldId id="791" r:id="rId29"/>
    <p:sldId id="792" r:id="rId30"/>
    <p:sldId id="793" r:id="rId31"/>
    <p:sldId id="803" r:id="rId32"/>
    <p:sldId id="805" r:id="rId33"/>
    <p:sldId id="774" r:id="rId34"/>
    <p:sldId id="768" r:id="rId35"/>
    <p:sldId id="757" r:id="rId36"/>
  </p:sldIdLst>
  <p:sldSz cx="9144000" cy="6858000" type="screen4x3"/>
  <p:notesSz cx="7102475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22">
          <p15:clr>
            <a:srgbClr val="A4A3A4"/>
          </p15:clr>
        </p15:guide>
        <p15:guide id="2" pos="392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418">
          <p15:clr>
            <a:srgbClr val="A4A3A4"/>
          </p15:clr>
        </p15:guide>
        <p15:guide id="2" pos="298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79AF"/>
    <a:srgbClr val="00CC00"/>
    <a:srgbClr val="0000FF"/>
    <a:srgbClr val="FFFF00"/>
    <a:srgbClr val="FF0033"/>
    <a:srgbClr val="FF00CC"/>
    <a:srgbClr val="FFC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4" autoAdjust="0"/>
  </p:normalViewPr>
  <p:slideViewPr>
    <p:cSldViewPr showGuides="1">
      <p:cViewPr varScale="1">
        <p:scale>
          <a:sx n="83" d="100"/>
          <a:sy n="83" d="100"/>
        </p:scale>
        <p:origin x="1378" y="62"/>
      </p:cViewPr>
      <p:guideLst>
        <p:guide orient="horz" pos="4222"/>
        <p:guide pos="392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186"/>
    </p:cViewPr>
  </p:sorterViewPr>
  <p:notesViewPr>
    <p:cSldViewPr showGuides="1">
      <p:cViewPr varScale="1">
        <p:scale>
          <a:sx n="43" d="100"/>
          <a:sy n="43" d="100"/>
        </p:scale>
        <p:origin x="-1318" y="-77"/>
      </p:cViewPr>
      <p:guideLst>
        <p:guide orient="horz" pos="2418"/>
        <p:guide pos="298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0F4CB07-CD35-4042-BF9E-668C76ED27F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9" tIns="0" rIns="20639" bIns="0" numCol="1" anchor="t" anchorCtr="0" compatLnSpc="1">
            <a:prstTxWarp prst="textNoShape">
              <a:avLst/>
            </a:prstTxWarp>
          </a:bodyPr>
          <a:lstStyle>
            <a:lvl1pPr>
              <a:defRPr sz="1100" b="0" i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8A627ED-9F81-4008-A8E8-C759997A97F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4313" y="0"/>
            <a:ext cx="3078162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9" tIns="0" rIns="20639" bIns="0" numCol="1" anchor="t" anchorCtr="0" compatLnSpc="1">
            <a:prstTxWarp prst="textNoShape">
              <a:avLst/>
            </a:prstTxWarp>
          </a:bodyPr>
          <a:lstStyle>
            <a:lvl1pPr algn="r">
              <a:defRPr sz="1100" b="0" i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7181DD5E-6F5B-4595-8E6B-D7C4160DFEEB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001713" y="774700"/>
            <a:ext cx="5099050" cy="3824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3B758963-7A61-4620-A6C2-5674ACD1B2B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754" tIns="49878" rIns="99754" bIns="498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B0852E88-5572-417F-B24E-41789AF6040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9" tIns="0" rIns="20639" bIns="0" numCol="1" anchor="b" anchorCtr="0" compatLnSpc="1">
            <a:prstTxWarp prst="textNoShape">
              <a:avLst/>
            </a:prstTxWarp>
          </a:bodyPr>
          <a:lstStyle>
            <a:lvl1pPr>
              <a:defRPr sz="1100" b="0" i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A3C05611-2708-47C2-AC88-5DD5A9F520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313" y="9723438"/>
            <a:ext cx="3078162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9" tIns="0" rIns="20639" bIns="0" numCol="1" anchor="b" anchorCtr="0" compatLnSpc="1">
            <a:prstTxWarp prst="textNoShape">
              <a:avLst/>
            </a:prstTxWarp>
          </a:bodyPr>
          <a:lstStyle>
            <a:lvl1pPr algn="r">
              <a:defRPr sz="1100" b="0" i="1" smtClean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5557979-4CF5-489C-938B-CFA411CB68E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70AF1A60-0193-4C18-B5E9-EBA620391A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4A9E21BA-308C-4DBB-BD8E-ECB96CBFF51B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A07CD3CB-D728-4317-A96E-0428DA88437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54F82FDA-FC3C-4ECD-A085-D293B4117E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lienbildplatzhalter 1">
            <a:extLst>
              <a:ext uri="{FF2B5EF4-FFF2-40B4-BE49-F238E27FC236}">
                <a16:creationId xmlns:a16="http://schemas.microsoft.com/office/drawing/2014/main" id="{421DDA9C-6C32-4B60-A236-8E804538E5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Notizenplatzhalter 2">
            <a:extLst>
              <a:ext uri="{FF2B5EF4-FFF2-40B4-BE49-F238E27FC236}">
                <a16:creationId xmlns:a16="http://schemas.microsoft.com/office/drawing/2014/main" id="{12716157-77FB-40F3-9666-D58DC46FBB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  <p:sp>
        <p:nvSpPr>
          <p:cNvPr id="6148" name="Foliennummernplatzhalter 3">
            <a:extLst>
              <a:ext uri="{FF2B5EF4-FFF2-40B4-BE49-F238E27FC236}">
                <a16:creationId xmlns:a16="http://schemas.microsoft.com/office/drawing/2014/main" id="{963FD46C-C6D7-4A04-AB94-ED863D6AE3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11D47E76-FA65-4D55-B84A-CF40648338B9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9727822E-A30F-4642-B288-D1A98EC564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F2CF7F5E-2FF6-4A92-8452-3FB00D566786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2A13A91D-FD21-4209-8270-A004FFED5D6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9AAABC76-DB5A-4405-AC0B-33A1FA6F62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6A6DAEF9-E534-44E7-908D-E5C8E76BC9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DBE6FACA-A926-4B42-A1A1-1CC1D526842B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B8072F29-E8C1-4663-9C74-FEFE52BE874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4BAA307B-8AE8-484E-B6FF-88C073B0BB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A395033F-8267-45A1-95FD-144744F90E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4AAE6A8D-CD4C-4FD9-89A3-5A1D6EB515A8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3FF6E05F-5605-467A-9F77-B4EA68F1C0A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14EA21F9-29BE-4E6D-AF64-40A5372ED0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1A519675-1819-414A-A933-893B02E900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ECD114EF-0146-4E54-8E2A-73966B0AFCFC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DE8BC24D-1828-4A96-AD63-0C1513F6F3D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85C7D2EC-9C3B-4A0F-951C-30132ED882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1F57682F-0786-4E00-96F8-FC5A4C9996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EE2D558D-7660-489F-B775-14CC76FE87A6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7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E6735D5A-4D74-4074-B599-B15CFE78751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149C671D-9DD9-486A-A6EA-0A2D92B8AA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lienbildplatzhalter 1">
            <a:extLst>
              <a:ext uri="{FF2B5EF4-FFF2-40B4-BE49-F238E27FC236}">
                <a16:creationId xmlns:a16="http://schemas.microsoft.com/office/drawing/2014/main" id="{13D8E680-11C3-4A38-97EF-1E5B6DE003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Notizenplatzhalter 2">
            <a:extLst>
              <a:ext uri="{FF2B5EF4-FFF2-40B4-BE49-F238E27FC236}">
                <a16:creationId xmlns:a16="http://schemas.microsoft.com/office/drawing/2014/main" id="{9EFC2421-D985-4079-8151-23DA14F6CD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18436" name="Foliennummernplatzhalter 3">
            <a:extLst>
              <a:ext uri="{FF2B5EF4-FFF2-40B4-BE49-F238E27FC236}">
                <a16:creationId xmlns:a16="http://schemas.microsoft.com/office/drawing/2014/main" id="{06456485-ACE6-4BDA-85F0-E78BAD6C97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3785987D-6DBE-4AA1-A114-D41B19BCA1DC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8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lienbildplatzhalter 1">
            <a:extLst>
              <a:ext uri="{FF2B5EF4-FFF2-40B4-BE49-F238E27FC236}">
                <a16:creationId xmlns:a16="http://schemas.microsoft.com/office/drawing/2014/main" id="{A3651ECE-2BD0-49B9-ADBD-2B9BAE579D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Notizenplatzhalter 2">
            <a:extLst>
              <a:ext uri="{FF2B5EF4-FFF2-40B4-BE49-F238E27FC236}">
                <a16:creationId xmlns:a16="http://schemas.microsoft.com/office/drawing/2014/main" id="{43F1A9E8-01E0-4241-ADCD-5CB4F826E8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20484" name="Foliennummernplatzhalter 3">
            <a:extLst>
              <a:ext uri="{FF2B5EF4-FFF2-40B4-BE49-F238E27FC236}">
                <a16:creationId xmlns:a16="http://schemas.microsoft.com/office/drawing/2014/main" id="{D6446491-7DD6-4A55-AF75-55D4FE7DED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3B7971CB-7D0F-41D7-A41A-23ED0E7EEE32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9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lienbildplatzhalter 1">
            <a:extLst>
              <a:ext uri="{FF2B5EF4-FFF2-40B4-BE49-F238E27FC236}">
                <a16:creationId xmlns:a16="http://schemas.microsoft.com/office/drawing/2014/main" id="{0591453B-1F7D-4479-9650-9C444C9773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Notizenplatzhalter 2">
            <a:extLst>
              <a:ext uri="{FF2B5EF4-FFF2-40B4-BE49-F238E27FC236}">
                <a16:creationId xmlns:a16="http://schemas.microsoft.com/office/drawing/2014/main" id="{CF653783-44A4-4F4C-A8E4-4722C39573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22532" name="Foliennummernplatzhalter 3">
            <a:extLst>
              <a:ext uri="{FF2B5EF4-FFF2-40B4-BE49-F238E27FC236}">
                <a16:creationId xmlns:a16="http://schemas.microsoft.com/office/drawing/2014/main" id="{984BF5D5-B4A3-416B-A362-0155CDE998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F1B1579A-0165-46D8-8139-013220C6BAAB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10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lienbildplatzhalter 1">
            <a:extLst>
              <a:ext uri="{FF2B5EF4-FFF2-40B4-BE49-F238E27FC236}">
                <a16:creationId xmlns:a16="http://schemas.microsoft.com/office/drawing/2014/main" id="{20D1FBF6-B837-42D0-BEFC-CA53F5AFF6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Notizenplatzhalter 2">
            <a:extLst>
              <a:ext uri="{FF2B5EF4-FFF2-40B4-BE49-F238E27FC236}">
                <a16:creationId xmlns:a16="http://schemas.microsoft.com/office/drawing/2014/main" id="{056C7596-66C9-4FF8-8AF3-A5F4FAC10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24580" name="Foliennummernplatzhalter 3">
            <a:extLst>
              <a:ext uri="{FF2B5EF4-FFF2-40B4-BE49-F238E27FC236}">
                <a16:creationId xmlns:a16="http://schemas.microsoft.com/office/drawing/2014/main" id="{97FFDE98-8AC4-4CF3-97A5-867516C995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00C5F1B4-1A3A-490A-BAAC-9665FE8E32EE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11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lienbildplatzhalter 1">
            <a:extLst>
              <a:ext uri="{FF2B5EF4-FFF2-40B4-BE49-F238E27FC236}">
                <a16:creationId xmlns:a16="http://schemas.microsoft.com/office/drawing/2014/main" id="{01580425-BD2F-4F61-806A-BA5587BDB1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Notizenplatzhalter 2">
            <a:extLst>
              <a:ext uri="{FF2B5EF4-FFF2-40B4-BE49-F238E27FC236}">
                <a16:creationId xmlns:a16="http://schemas.microsoft.com/office/drawing/2014/main" id="{A3308170-E6DB-4998-9579-2BA82A6AE8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26628" name="Foliennummernplatzhalter 3">
            <a:extLst>
              <a:ext uri="{FF2B5EF4-FFF2-40B4-BE49-F238E27FC236}">
                <a16:creationId xmlns:a16="http://schemas.microsoft.com/office/drawing/2014/main" id="{314AFE4F-07FA-428B-B2B3-7BB7A346F1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65B64E92-16A3-4E95-B841-5667CC7F098E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12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>
            <a:extLst>
              <a:ext uri="{FF2B5EF4-FFF2-40B4-BE49-F238E27FC236}">
                <a16:creationId xmlns:a16="http://schemas.microsoft.com/office/drawing/2014/main" id="{B0D15731-4A78-41AE-9900-B657CC9ABB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Notizenplatzhalter 2">
            <a:extLst>
              <a:ext uri="{FF2B5EF4-FFF2-40B4-BE49-F238E27FC236}">
                <a16:creationId xmlns:a16="http://schemas.microsoft.com/office/drawing/2014/main" id="{5D97143E-C8A4-4ADE-AB2B-435DAC5EA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28676" name="Foliennummernplatzhalter 3">
            <a:extLst>
              <a:ext uri="{FF2B5EF4-FFF2-40B4-BE49-F238E27FC236}">
                <a16:creationId xmlns:a16="http://schemas.microsoft.com/office/drawing/2014/main" id="{03D03D8C-4F36-41C5-8EB4-4B3FC90541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663E8D6F-115A-4468-BB1D-ACEEFD30FADE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13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>
            <a:extLst>
              <a:ext uri="{FF2B5EF4-FFF2-40B4-BE49-F238E27FC236}">
                <a16:creationId xmlns:a16="http://schemas.microsoft.com/office/drawing/2014/main" id="{B6346E85-02EF-4C6D-A1B2-CD7F0B0D71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>
            <a:extLst>
              <a:ext uri="{FF2B5EF4-FFF2-40B4-BE49-F238E27FC236}">
                <a16:creationId xmlns:a16="http://schemas.microsoft.com/office/drawing/2014/main" id="{53DF1429-5209-4277-B0C5-817FFBB2B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30724" name="Foliennummernplatzhalter 3">
            <a:extLst>
              <a:ext uri="{FF2B5EF4-FFF2-40B4-BE49-F238E27FC236}">
                <a16:creationId xmlns:a16="http://schemas.microsoft.com/office/drawing/2014/main" id="{379B0219-5338-41C3-B36B-623DF3A0B8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DC20F9D0-B5B7-4C4F-824C-642688F08922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14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lienbildplatzhalter 1">
            <a:extLst>
              <a:ext uri="{FF2B5EF4-FFF2-40B4-BE49-F238E27FC236}">
                <a16:creationId xmlns:a16="http://schemas.microsoft.com/office/drawing/2014/main" id="{E5BD35F5-0F09-4377-BC95-A8D185447F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Notizenplatzhalter 2">
            <a:extLst>
              <a:ext uri="{FF2B5EF4-FFF2-40B4-BE49-F238E27FC236}">
                <a16:creationId xmlns:a16="http://schemas.microsoft.com/office/drawing/2014/main" id="{1FAD5942-8FA2-4565-A4E6-6542CF53A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32772" name="Foliennummernplatzhalter 3">
            <a:extLst>
              <a:ext uri="{FF2B5EF4-FFF2-40B4-BE49-F238E27FC236}">
                <a16:creationId xmlns:a16="http://schemas.microsoft.com/office/drawing/2014/main" id="{AD8D84E1-8B17-4D96-A2CF-EA040EB2C9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B58EC305-CF1C-4F72-B2CC-E214F56B49BC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15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lienbildplatzhalter 1">
            <a:extLst>
              <a:ext uri="{FF2B5EF4-FFF2-40B4-BE49-F238E27FC236}">
                <a16:creationId xmlns:a16="http://schemas.microsoft.com/office/drawing/2014/main" id="{25273CBA-D604-42D5-A04D-CF68906542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Notizenplatzhalter 2">
            <a:extLst>
              <a:ext uri="{FF2B5EF4-FFF2-40B4-BE49-F238E27FC236}">
                <a16:creationId xmlns:a16="http://schemas.microsoft.com/office/drawing/2014/main" id="{3FF28A6C-75E6-4217-B6DA-D8E76D1CA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34820" name="Foliennummernplatzhalter 3">
            <a:extLst>
              <a:ext uri="{FF2B5EF4-FFF2-40B4-BE49-F238E27FC236}">
                <a16:creationId xmlns:a16="http://schemas.microsoft.com/office/drawing/2014/main" id="{A635A5BF-B9CB-4E87-80AE-33FDF3791F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CD3445DD-E2E3-41CC-A01D-D143A605E5FC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16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lienbildplatzhalter 1">
            <a:extLst>
              <a:ext uri="{FF2B5EF4-FFF2-40B4-BE49-F238E27FC236}">
                <a16:creationId xmlns:a16="http://schemas.microsoft.com/office/drawing/2014/main" id="{382EAAA0-4FA6-4571-9BD0-FDEA104807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Notizenplatzhalter 2">
            <a:extLst>
              <a:ext uri="{FF2B5EF4-FFF2-40B4-BE49-F238E27FC236}">
                <a16:creationId xmlns:a16="http://schemas.microsoft.com/office/drawing/2014/main" id="{728B5E4A-1891-4CAB-9876-C055476C00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36868" name="Foliennummernplatzhalter 3">
            <a:extLst>
              <a:ext uri="{FF2B5EF4-FFF2-40B4-BE49-F238E27FC236}">
                <a16:creationId xmlns:a16="http://schemas.microsoft.com/office/drawing/2014/main" id="{03B4AA67-48C4-4033-B8DD-CA6DE4A0D1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D0AC6BF4-461D-46C2-8C61-6E5C91E1A282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17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lienbildplatzhalter 1">
            <a:extLst>
              <a:ext uri="{FF2B5EF4-FFF2-40B4-BE49-F238E27FC236}">
                <a16:creationId xmlns:a16="http://schemas.microsoft.com/office/drawing/2014/main" id="{81939F79-1F5D-4DEC-B79B-5AF995F0F2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Notizenplatzhalter 2">
            <a:extLst>
              <a:ext uri="{FF2B5EF4-FFF2-40B4-BE49-F238E27FC236}">
                <a16:creationId xmlns:a16="http://schemas.microsoft.com/office/drawing/2014/main" id="{074B4B1D-56C3-4132-B849-2DB3A0C13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38916" name="Foliennummernplatzhalter 3">
            <a:extLst>
              <a:ext uri="{FF2B5EF4-FFF2-40B4-BE49-F238E27FC236}">
                <a16:creationId xmlns:a16="http://schemas.microsoft.com/office/drawing/2014/main" id="{42D2A349-BAD7-4C59-9995-2A1F6967F0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D7A2C808-EF1C-4E27-A81E-5ABC0DB73110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18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lienbildplatzhalter 1">
            <a:extLst>
              <a:ext uri="{FF2B5EF4-FFF2-40B4-BE49-F238E27FC236}">
                <a16:creationId xmlns:a16="http://schemas.microsoft.com/office/drawing/2014/main" id="{95770B87-C2C1-436B-B89B-59F5B3663D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Notizenplatzhalter 2">
            <a:extLst>
              <a:ext uri="{FF2B5EF4-FFF2-40B4-BE49-F238E27FC236}">
                <a16:creationId xmlns:a16="http://schemas.microsoft.com/office/drawing/2014/main" id="{76310D88-6ABD-473E-BD77-A02F2884DB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43012" name="Foliennummernplatzhalter 3">
            <a:extLst>
              <a:ext uri="{FF2B5EF4-FFF2-40B4-BE49-F238E27FC236}">
                <a16:creationId xmlns:a16="http://schemas.microsoft.com/office/drawing/2014/main" id="{3E28047B-4F2A-4D73-9FF9-A6D73E2E3A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B2A2BDDC-33A5-44F2-9A94-9A45B4C69B47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21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lienbildplatzhalter 1">
            <a:extLst>
              <a:ext uri="{FF2B5EF4-FFF2-40B4-BE49-F238E27FC236}">
                <a16:creationId xmlns:a16="http://schemas.microsoft.com/office/drawing/2014/main" id="{85E39DD8-A736-468E-9F68-F806AFD556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Notizenplatzhalter 2">
            <a:extLst>
              <a:ext uri="{FF2B5EF4-FFF2-40B4-BE49-F238E27FC236}">
                <a16:creationId xmlns:a16="http://schemas.microsoft.com/office/drawing/2014/main" id="{2AA63AC7-CFD4-4591-81D5-F69321A92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46084" name="Foliennummernplatzhalter 3">
            <a:extLst>
              <a:ext uri="{FF2B5EF4-FFF2-40B4-BE49-F238E27FC236}">
                <a16:creationId xmlns:a16="http://schemas.microsoft.com/office/drawing/2014/main" id="{A999DB0E-A677-4E7F-A707-2894CE7788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1E207355-A693-4CA2-9958-7C49A6231170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23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olienbildplatzhalter 1">
            <a:extLst>
              <a:ext uri="{FF2B5EF4-FFF2-40B4-BE49-F238E27FC236}">
                <a16:creationId xmlns:a16="http://schemas.microsoft.com/office/drawing/2014/main" id="{63660148-918A-49BF-A434-E06B05E1E9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Notizenplatzhalter 2">
            <a:extLst>
              <a:ext uri="{FF2B5EF4-FFF2-40B4-BE49-F238E27FC236}">
                <a16:creationId xmlns:a16="http://schemas.microsoft.com/office/drawing/2014/main" id="{29C07469-52E1-4F24-8D69-FC14BBA833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57348" name="Foliennummernplatzhalter 3">
            <a:extLst>
              <a:ext uri="{FF2B5EF4-FFF2-40B4-BE49-F238E27FC236}">
                <a16:creationId xmlns:a16="http://schemas.microsoft.com/office/drawing/2014/main" id="{620F0ADB-FD27-4214-A306-A08BD95D0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ECADFE25-A2A8-4682-AEC3-7B3D1CF4377F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33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olienbildplatzhalter 1">
            <a:extLst>
              <a:ext uri="{FF2B5EF4-FFF2-40B4-BE49-F238E27FC236}">
                <a16:creationId xmlns:a16="http://schemas.microsoft.com/office/drawing/2014/main" id="{4B42B7BB-2FBC-406A-AC64-FC36A2A378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Notizenplatzhalter 2">
            <a:extLst>
              <a:ext uri="{FF2B5EF4-FFF2-40B4-BE49-F238E27FC236}">
                <a16:creationId xmlns:a16="http://schemas.microsoft.com/office/drawing/2014/main" id="{B2ABBCD3-0CF5-4DF5-B80C-D3455B3C9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59396" name="Foliennummernplatzhalter 3">
            <a:extLst>
              <a:ext uri="{FF2B5EF4-FFF2-40B4-BE49-F238E27FC236}">
                <a16:creationId xmlns:a16="http://schemas.microsoft.com/office/drawing/2014/main" id="{60D894B8-1D1A-4B54-8143-9A1FE5CAC8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E8B7EE5F-8A9B-4620-8CCC-C00D02E513A1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34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8BC3431A-45AF-4204-B5DC-2406E9CED4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32DEE571-BAE7-4172-886C-62019F9353AE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35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CDAB2D66-E173-40A5-A81D-FF42C121428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BBEB8A7C-0E35-435F-B74B-463C8BF4EF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/>
              <a:t>Erklärung des Begriffs Ordnung:</a:t>
            </a:r>
          </a:p>
          <a:p>
            <a:r>
              <a:rPr lang="de-DE" altLang="de-DE"/>
              <a:t>Mit der Differenz an Ordnung wird durch Selbstorganisation Ordnung im System aufgebaut. Wir haben spezialisierte Teilsysteme, um die Ordnung im System aufrecht zu erhalten: die so genannten Regulationssysteme: Das Bindegewebe (Grundregulationssystem), das spezifische Immunsystem, das Nervensystem, das endokrine System.</a:t>
            </a:r>
          </a:p>
          <a:p>
            <a:r>
              <a:rPr lang="de-DE" altLang="de-DE"/>
              <a:t>Zwei Fragen, um den Ordnungsbegriff näher zu erläutern: Wie alt sind die Atome, die Ihren Körper aufbauen? Wie alt ist Ihre Materie überhaupt?</a:t>
            </a:r>
          </a:p>
          <a:p>
            <a:r>
              <a:rPr lang="de-DE" altLang="de-DE"/>
              <a:t>Zwei Prinzipien (Physiken) im Universum: Lineare Thermodynamik, nicht-lineare Thermodynamik: Ausbildung von Attraktoren und Aufbau von Ordnung durch Selbstorganisation genau dann wenn die richtige Menge und Qualität von Materie, Energie und Information da ist, durchfließt.</a:t>
            </a:r>
          </a:p>
          <a:p>
            <a:r>
              <a:rPr lang="de-DE" altLang="de-DE"/>
              <a:t>Ein enormer Zuwachs an Ordnung: Soweit wir wissen erstmalig und soweit wir wissen einmalig im Universum wird ein biologisches Gewebe hinreichend komplex, das bedeutet geordnet, dass es sich selbst bewusst wird: Die Großhirnrinde. !!! Einblendung!!! Ich, Erich Wühr, das was jetzt gerade zu Ihnen spricht, bin eine emergente Funktion der Großhirnrinde des biolologischen Systems, das Sie hier gerade vor sich sehen.</a:t>
            </a:r>
          </a:p>
          <a:p>
            <a:r>
              <a:rPr lang="de-DE" altLang="de-DE"/>
              <a:t>Ordnung entsteht durch Selbstorganisation zur Komplexität !!!Einblendung!!! 10 hoch 15 …</a:t>
            </a:r>
          </a:p>
          <a:p>
            <a:r>
              <a:rPr lang="de-DE" altLang="de-DE"/>
              <a:t>Wechselwirkungen innen und außen sind Störungen der Ordnung im System, und wir haben spezialisierte Teilsysteme, die die Ordnung im Systemaufrecht erhalten</a:t>
            </a:r>
          </a:p>
          <a:p>
            <a:endParaRPr lang="de-DE" altLang="de-DE"/>
          </a:p>
          <a:p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36BED44-83B9-4688-8CBC-15219D914A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45866D0-E207-4ACC-967D-1F1E58262F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D2CDE5A-B88A-475B-8AA6-58EC2B3CFA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E54A2-92C7-4A61-9507-E2A26E7409B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3691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1CEC2B9-94C7-4D3E-BED7-70315CBF61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F1D6DF-C678-47C2-9C59-D52BEF0519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F1300E-B96D-4158-977E-2BA7C97B7A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13B6C-D43D-4DD5-8400-9DA16A1C36D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52136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9758AD-31B7-4266-B8AB-6AD367B756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FCFCBFF-E8CA-46D7-8BAB-24B39AC44C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176C84D-987A-48B2-9030-FF52BEC62B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13F6E-178D-4F0E-9905-F3C4827443C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79696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AC9D6D-5AFF-4273-B87D-7D50C71DE6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CF3445-6DE3-4B4A-BD42-07555D902A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1F0746-C303-4DE5-8C45-6CEF2772E2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6DD020-5931-4AF7-A742-9D4B3EF6183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21253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CBF06C4-05CF-43D5-883D-6E0B699F72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F7BEE4F-FBDF-432C-B64C-A410DF5444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5AAFA09-59B5-4D9A-87FD-04CFDC4684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BEC462-A61A-4933-A6D9-2BE0F690D73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79771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80B1CE4-90C7-4D55-8779-160465D14C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0E4C774-A32F-4F11-B33D-10B0EAF8A5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E181C49-28A5-41FD-BE6C-943C3CC0E7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0BC27-82CC-47CA-9F0C-FC94F020B66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68885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95B3E2E-CCCC-4228-A4F9-43CE3E05FA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FEB0FBD-EF09-4CAD-A6F9-F274F523AE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47D4CFF-F4D5-40B3-BFE3-9F355347B8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0FB19-8E6E-4F84-967A-CE521B0302B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87101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5254D3-4F20-4A8C-A8D7-C697B47EC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3C81C2-BFDF-4A5D-8AD3-45C4FA04FB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25872-D3CF-40E0-A57E-6C808F1EE8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2F6FE-C011-4FD3-A9FC-DC2A3A3292E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62902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E112AD-7A2F-4058-B3BF-4962A5F162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CF4023-C193-4FF9-AA20-473868922B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766280-F304-4106-8C05-8194323AF5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065CDF-3891-4243-9D72-1C411B6411A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08895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1FA167-59D0-4E7C-917B-77E3E8DF90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5F196C-96E6-404E-B53C-1475A992F5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3464F29-216A-447F-8737-4D9468AEA1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871BF1-DAB3-4575-89DC-77C980AD0E6A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75457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66FE3B2-3D8C-4F14-B955-B28F16C2FD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6C2771-3504-44F2-AAE3-10D6E41C09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61AA96-15C7-445D-A142-23150EAD69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E89FD-155E-4D1C-AD39-05625BA7131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54967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30E00A7-62F0-4124-8914-5A4D8A3069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1CD4BD4-B58F-434A-A72B-860944DFFC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17CF733-C6FC-4EC2-B174-C220B1CE00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8ED50C-D51B-4456-BD44-FA7DD41F22F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21776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17E0056-56E9-4F16-A1D6-51BAD2B66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Klicken Sie, um das Titelformat zu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195D355-B3F6-4C74-9021-5976ECACEB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Klicken Sie, um die Formate des Vorlagentextes zu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F6572EC-3A7F-4FE2-95AB-C029C4891A5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904A91F-75E9-49FB-A932-D3699301C51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FD4B5CF-1012-4411-B813-B6B3C9A9168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b="0" smtClean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AFAAB55-F32F-4013-9E66-77BCD2C9C20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ehlsichtige-kinder.de/" TargetMode="External"/><Relationship Id="rId3" Type="http://schemas.openxmlformats.org/officeDocument/2006/relationships/image" Target="../media/image10.jpeg"/><Relationship Id="rId7" Type="http://schemas.openxmlformats.org/officeDocument/2006/relationships/hyperlink" Target="http://www.optometrieonline.de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winkelfehlsichtigkeit.de/" TargetMode="External"/><Relationship Id="rId5" Type="http://schemas.openxmlformats.org/officeDocument/2006/relationships/hyperlink" Target="http://www.ivbv.org/" TargetMode="External"/><Relationship Id="rId10" Type="http://schemas.openxmlformats.org/officeDocument/2006/relationships/hyperlink" Target="http://www.familie-staerken.de/" TargetMode="External"/><Relationship Id="rId4" Type="http://schemas.openxmlformats.org/officeDocument/2006/relationships/hyperlink" Target="http://www.wvao.org/" TargetMode="External"/><Relationship Id="rId9" Type="http://schemas.openxmlformats.org/officeDocument/2006/relationships/hyperlink" Target="http://www.selbsthilfegruppe-winkelfehlsichtigkeit.de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medreflexOhneTx">
            <a:extLst>
              <a:ext uri="{FF2B5EF4-FFF2-40B4-BE49-F238E27FC236}">
                <a16:creationId xmlns:a16="http://schemas.microsoft.com/office/drawing/2014/main" id="{B716692D-ABE2-497C-AAE8-239FB9188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765175"/>
            <a:ext cx="7848600" cy="588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pieren 16">
            <a:extLst>
              <a:ext uri="{FF2B5EF4-FFF2-40B4-BE49-F238E27FC236}">
                <a16:creationId xmlns:a16="http://schemas.microsoft.com/office/drawing/2014/main" id="{2F4A7682-0F0F-4BD4-9EC4-ECB505740B79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1570038"/>
            <a:ext cx="4448175" cy="4652962"/>
            <a:chOff x="323850" y="1700213"/>
            <a:chExt cx="4448175" cy="4652853"/>
          </a:xfrm>
        </p:grpSpPr>
        <p:sp>
          <p:nvSpPr>
            <p:cNvPr id="3083" name="Text Box 6">
              <a:extLst>
                <a:ext uri="{FF2B5EF4-FFF2-40B4-BE49-F238E27FC236}">
                  <a16:creationId xmlns:a16="http://schemas.microsoft.com/office/drawing/2014/main" id="{AD095809-DADE-4AD7-A6AF-98D43278BD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1188" y="1700213"/>
              <a:ext cx="2301875" cy="655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DE" altLang="de-DE" sz="1200">
                  <a:solidFill>
                    <a:srgbClr val="4379AF"/>
                  </a:solidFill>
                  <a:latin typeface="Arial" panose="020B0604020202020204" pitchFamily="34" charset="0"/>
                </a:rPr>
                <a:t>MERKEL-ZELLEN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de-DE" altLang="de-DE" sz="1000">
                  <a:solidFill>
                    <a:srgbClr val="4379AF"/>
                  </a:solidFill>
                  <a:latin typeface="Arial" panose="020B0604020202020204" pitchFamily="34" charset="0"/>
                </a:rPr>
                <a:t>registrieren Druck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DE" altLang="de-DE" sz="1000">
                  <a:solidFill>
                    <a:srgbClr val="4379AF"/>
                  </a:solidFill>
                  <a:latin typeface="Arial" panose="020B0604020202020204" pitchFamily="34" charset="0"/>
                </a:rPr>
                <a:t>Berührung und Vibrationen</a:t>
              </a:r>
            </a:p>
          </p:txBody>
        </p:sp>
        <p:sp>
          <p:nvSpPr>
            <p:cNvPr id="3084" name="Text Box 7">
              <a:extLst>
                <a:ext uri="{FF2B5EF4-FFF2-40B4-BE49-F238E27FC236}">
                  <a16:creationId xmlns:a16="http://schemas.microsoft.com/office/drawing/2014/main" id="{C8617010-DB10-4D2E-89EF-284B4F17B4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850" y="2636838"/>
              <a:ext cx="2549096" cy="692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DE" altLang="de-DE" sz="1200">
                  <a:solidFill>
                    <a:srgbClr val="4379AF"/>
                  </a:solidFill>
                  <a:latin typeface="Arial" panose="020B0604020202020204" pitchFamily="34" charset="0"/>
                </a:rPr>
                <a:t>MEISSNER-KÖRPERCHEN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de-DE" altLang="de-DE" sz="1000">
                  <a:solidFill>
                    <a:srgbClr val="4379AF"/>
                  </a:solidFill>
                  <a:latin typeface="Arial" panose="020B0604020202020204" pitchFamily="34" charset="0"/>
                </a:rPr>
                <a:t>spüren Berührungen und Vibrationen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DE" altLang="de-DE" sz="1000">
                  <a:solidFill>
                    <a:srgbClr val="4379AF"/>
                  </a:solidFill>
                  <a:latin typeface="Arial" panose="020B0604020202020204" pitchFamily="34" charset="0"/>
                </a:rPr>
                <a:t>Auf kleiner Fläche mit hoher Präzision</a:t>
              </a:r>
              <a:r>
                <a:rPr lang="de-DE" altLang="de-DE" sz="1200">
                  <a:solidFill>
                    <a:srgbClr val="4379AF"/>
                  </a:solidFill>
                  <a:latin typeface="Arial" panose="020B0604020202020204" pitchFamily="34" charset="0"/>
                </a:rPr>
                <a:t> </a:t>
              </a:r>
            </a:p>
          </p:txBody>
        </p:sp>
        <p:sp>
          <p:nvSpPr>
            <p:cNvPr id="3085" name="Text Box 8">
              <a:extLst>
                <a:ext uri="{FF2B5EF4-FFF2-40B4-BE49-F238E27FC236}">
                  <a16:creationId xmlns:a16="http://schemas.microsoft.com/office/drawing/2014/main" id="{663715E4-FE41-4A98-9515-1A6EF15D2E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850" y="3644900"/>
              <a:ext cx="2585964" cy="815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DE" altLang="de-DE" sz="1200">
                  <a:solidFill>
                    <a:srgbClr val="4379AF"/>
                  </a:solidFill>
                  <a:latin typeface="Arial" panose="020B0604020202020204" pitchFamily="34" charset="0"/>
                </a:rPr>
                <a:t>RUFFINI-KÖRPERCHEN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de-DE" altLang="de-DE" sz="1000">
                  <a:solidFill>
                    <a:srgbClr val="4379AF"/>
                  </a:solidFill>
                  <a:latin typeface="Arial" panose="020B0604020202020204" pitchFamily="34" charset="0"/>
                </a:rPr>
                <a:t>sind Rezeptoren, die Bewegungen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DE" altLang="de-DE" sz="1000">
                  <a:solidFill>
                    <a:srgbClr val="4379AF"/>
                  </a:solidFill>
                  <a:latin typeface="Arial" panose="020B0604020202020204" pitchFamily="34" charset="0"/>
                </a:rPr>
                <a:t>der Gelenke und die Dehnung der Haut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DE" altLang="de-DE" sz="1000">
                  <a:solidFill>
                    <a:srgbClr val="4379AF"/>
                  </a:solidFill>
                  <a:latin typeface="Arial" panose="020B0604020202020204" pitchFamily="34" charset="0"/>
                </a:rPr>
                <a:t>registrieren</a:t>
              </a:r>
            </a:p>
          </p:txBody>
        </p:sp>
        <p:sp>
          <p:nvSpPr>
            <p:cNvPr id="3086" name="Text Box 9">
              <a:extLst>
                <a:ext uri="{FF2B5EF4-FFF2-40B4-BE49-F238E27FC236}">
                  <a16:creationId xmlns:a16="http://schemas.microsoft.com/office/drawing/2014/main" id="{A0D9FEEB-3982-42A1-8461-84BE3874A1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58888" y="4724400"/>
              <a:ext cx="1837170" cy="661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DE" altLang="de-DE" sz="1200">
                  <a:solidFill>
                    <a:srgbClr val="4379AF"/>
                  </a:solidFill>
                  <a:latin typeface="Arial" panose="020B0604020202020204" pitchFamily="34" charset="0"/>
                </a:rPr>
                <a:t>PACINI-KÖRPERCHEN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de-DE" altLang="de-DE" sz="1000">
                  <a:solidFill>
                    <a:srgbClr val="4379AF"/>
                  </a:solidFill>
                  <a:latin typeface="Arial" panose="020B0604020202020204" pitchFamily="34" charset="0"/>
                </a:rPr>
                <a:t>melden Berührung und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DE" altLang="de-DE" sz="1000">
                  <a:solidFill>
                    <a:srgbClr val="4379AF"/>
                  </a:solidFill>
                  <a:latin typeface="Arial" panose="020B0604020202020204" pitchFamily="34" charset="0"/>
                </a:rPr>
                <a:t>Vibrationen</a:t>
              </a:r>
            </a:p>
          </p:txBody>
        </p:sp>
        <p:sp>
          <p:nvSpPr>
            <p:cNvPr id="3087" name="Text Box 10">
              <a:extLst>
                <a:ext uri="{FF2B5EF4-FFF2-40B4-BE49-F238E27FC236}">
                  <a16:creationId xmlns:a16="http://schemas.microsoft.com/office/drawing/2014/main" id="{049D5E74-F17F-4690-94DC-E01F46DE74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1050" y="5445125"/>
              <a:ext cx="2720975" cy="907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e-DE" altLang="de-DE" sz="1200">
                  <a:solidFill>
                    <a:srgbClr val="4379AF"/>
                  </a:solidFill>
                  <a:latin typeface="Arial" panose="020B0604020202020204" pitchFamily="34" charset="0"/>
                </a:rPr>
                <a:t>GOLGI-SEHNEN-ORGANE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DE" altLang="de-DE" sz="1200">
                  <a:solidFill>
                    <a:srgbClr val="4379AF"/>
                  </a:solidFill>
                  <a:latin typeface="Arial" panose="020B0604020202020204" pitchFamily="34" charset="0"/>
                </a:rPr>
                <a:t>MUSKELSPINDELN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de-DE" altLang="de-DE" sz="1000">
                  <a:solidFill>
                    <a:srgbClr val="4379AF"/>
                  </a:solidFill>
                  <a:latin typeface="Arial" panose="020B0604020202020204" pitchFamily="34" charset="0"/>
                </a:rPr>
                <a:t>sind Dehnungsrezeptoren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de-DE" altLang="de-DE" sz="1400">
                <a:solidFill>
                  <a:srgbClr val="4379A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076" name="Text Box 6">
            <a:extLst>
              <a:ext uri="{FF2B5EF4-FFF2-40B4-BE49-F238E27FC236}">
                <a16:creationId xmlns:a16="http://schemas.microsoft.com/office/drawing/2014/main" id="{4D84652F-59B5-492A-993D-33931287F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70802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000">
                <a:solidFill>
                  <a:schemeClr val="bg1"/>
                </a:solidFill>
                <a:latin typeface="Arial" panose="020B0604020202020204" pitchFamily="34" charset="0"/>
              </a:rPr>
              <a:t>Gleichgewichtsregulation</a:t>
            </a:r>
          </a:p>
        </p:txBody>
      </p:sp>
      <p:sp>
        <p:nvSpPr>
          <p:cNvPr id="3077" name="Text Box 6">
            <a:extLst>
              <a:ext uri="{FF2B5EF4-FFF2-40B4-BE49-F238E27FC236}">
                <a16:creationId xmlns:a16="http://schemas.microsoft.com/office/drawing/2014/main" id="{9A9F9640-964B-48AC-BADB-28ED4B55A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00788"/>
            <a:ext cx="9144000" cy="584200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600">
                <a:solidFill>
                  <a:schemeClr val="bg1"/>
                </a:solidFill>
                <a:latin typeface="Arial" panose="020B0604020202020204" pitchFamily="34" charset="0"/>
              </a:rPr>
              <a:t>Folie erstellt nach Dr. Gregor Pfaff, Orthopäde in München,</a:t>
            </a:r>
            <a:br>
              <a:rPr lang="de-DE" altLang="de-DE" sz="160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de-DE" altLang="de-DE" sz="1600">
                <a:solidFill>
                  <a:schemeClr val="bg1"/>
                </a:solidFill>
                <a:latin typeface="Arial" panose="020B0604020202020204" pitchFamily="34" charset="0"/>
              </a:rPr>
              <a:t>MedreflexX propriozeptive Einlagen</a:t>
            </a:r>
          </a:p>
        </p:txBody>
      </p:sp>
      <p:sp>
        <p:nvSpPr>
          <p:cNvPr id="19" name="Text Box 6">
            <a:extLst>
              <a:ext uri="{FF2B5EF4-FFF2-40B4-BE49-F238E27FC236}">
                <a16:creationId xmlns:a16="http://schemas.microsoft.com/office/drawing/2014/main" id="{2006C78B-60DF-4FE4-A48C-B2E2BAB1C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0" y="1079500"/>
            <a:ext cx="1643063" cy="584200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600">
                <a:solidFill>
                  <a:schemeClr val="bg1"/>
                </a:solidFill>
                <a:latin typeface="Arial" panose="020B0604020202020204" pitchFamily="34" charset="0"/>
              </a:rPr>
              <a:t>Zerebellum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600">
                <a:solidFill>
                  <a:schemeClr val="bg1"/>
                </a:solidFill>
                <a:latin typeface="Arial" panose="020B0604020202020204" pitchFamily="34" charset="0"/>
              </a:rPr>
              <a:t>Kleinhirn</a:t>
            </a:r>
          </a:p>
        </p:txBody>
      </p:sp>
      <p:sp>
        <p:nvSpPr>
          <p:cNvPr id="20" name="Text Box 6">
            <a:extLst>
              <a:ext uri="{FF2B5EF4-FFF2-40B4-BE49-F238E27FC236}">
                <a16:creationId xmlns:a16="http://schemas.microsoft.com/office/drawing/2014/main" id="{FB008D74-F072-4BAA-8325-EBE07FBFB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1098550"/>
            <a:ext cx="1643062" cy="338138"/>
          </a:xfrm>
          <a:prstGeom prst="rect">
            <a:avLst/>
          </a:prstGeom>
          <a:solidFill>
            <a:schemeClr val="bg1"/>
          </a:solidFill>
          <a:ln w="9525">
            <a:solidFill>
              <a:srgbClr val="4379A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600">
                <a:solidFill>
                  <a:srgbClr val="4379AF"/>
                </a:solidFill>
                <a:latin typeface="Arial" panose="020B0604020202020204" pitchFamily="34" charset="0"/>
              </a:rPr>
              <a:t>Propriozeption</a:t>
            </a:r>
          </a:p>
        </p:txBody>
      </p:sp>
      <p:sp>
        <p:nvSpPr>
          <p:cNvPr id="21" name="Text Box 6">
            <a:extLst>
              <a:ext uri="{FF2B5EF4-FFF2-40B4-BE49-F238E27FC236}">
                <a16:creationId xmlns:a16="http://schemas.microsoft.com/office/drawing/2014/main" id="{9FF6E1AE-5A7F-481B-AFCA-7B37C5625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2313" y="1293813"/>
            <a:ext cx="1643062" cy="338137"/>
          </a:xfrm>
          <a:prstGeom prst="rect">
            <a:avLst/>
          </a:prstGeom>
          <a:solidFill>
            <a:schemeClr val="bg1"/>
          </a:solidFill>
          <a:ln w="9525">
            <a:solidFill>
              <a:srgbClr val="4379A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600">
                <a:solidFill>
                  <a:srgbClr val="4379AF"/>
                </a:solidFill>
                <a:latin typeface="Arial" panose="020B0604020202020204" pitchFamily="34" charset="0"/>
              </a:rPr>
              <a:t>Sehsinn</a:t>
            </a:r>
          </a:p>
        </p:txBody>
      </p:sp>
      <p:sp>
        <p:nvSpPr>
          <p:cNvPr id="22" name="Text Box 6">
            <a:extLst>
              <a:ext uri="{FF2B5EF4-FFF2-40B4-BE49-F238E27FC236}">
                <a16:creationId xmlns:a16="http://schemas.microsoft.com/office/drawing/2014/main" id="{890612BA-6551-4691-A90E-674691AE3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2313" y="2865438"/>
            <a:ext cx="1643062" cy="338137"/>
          </a:xfrm>
          <a:prstGeom prst="rect">
            <a:avLst/>
          </a:prstGeom>
          <a:solidFill>
            <a:schemeClr val="bg1"/>
          </a:solidFill>
          <a:ln w="9525">
            <a:solidFill>
              <a:srgbClr val="4379A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600">
                <a:solidFill>
                  <a:srgbClr val="4379AF"/>
                </a:solidFill>
                <a:latin typeface="Arial" panose="020B0604020202020204" pitchFamily="34" charset="0"/>
              </a:rPr>
              <a:t>Innenohrsinne</a:t>
            </a:r>
          </a:p>
        </p:txBody>
      </p:sp>
      <p:sp>
        <p:nvSpPr>
          <p:cNvPr id="23" name="Text Box 6">
            <a:extLst>
              <a:ext uri="{FF2B5EF4-FFF2-40B4-BE49-F238E27FC236}">
                <a16:creationId xmlns:a16="http://schemas.microsoft.com/office/drawing/2014/main" id="{7D15ADCB-639E-4CD8-A429-15B4B9AEA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2313" y="4437063"/>
            <a:ext cx="1643062" cy="338137"/>
          </a:xfrm>
          <a:prstGeom prst="rect">
            <a:avLst/>
          </a:prstGeom>
          <a:solidFill>
            <a:schemeClr val="bg1"/>
          </a:solidFill>
          <a:ln w="9525">
            <a:solidFill>
              <a:srgbClr val="4379A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600">
                <a:solidFill>
                  <a:srgbClr val="4379AF"/>
                </a:solidFill>
                <a:latin typeface="Arial" panose="020B0604020202020204" pitchFamily="34" charset="0"/>
              </a:rPr>
              <a:t>Kausystem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OGO ppt Hintergrund 11">
            <a:extLst>
              <a:ext uri="{FF2B5EF4-FFF2-40B4-BE49-F238E27FC236}">
                <a16:creationId xmlns:a16="http://schemas.microsoft.com/office/drawing/2014/main" id="{74DD762E-4CBB-470E-BADA-F3AEE72B8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063" y="1349375"/>
            <a:ext cx="1760537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>
            <a:extLst>
              <a:ext uri="{FF2B5EF4-FFF2-40B4-BE49-F238E27FC236}">
                <a16:creationId xmlns:a16="http://schemas.microsoft.com/office/drawing/2014/main" id="{C4085976-5E4F-42CE-92DC-E94B3E3004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de-DE" altLang="de-DE" sz="1000" b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de-DE" altLang="de-DE" sz="1800" b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de-DE" altLang="de-DE" sz="1800" b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de-DE" altLang="de-DE" sz="1800" b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800" b="0">
                <a:solidFill>
                  <a:srgbClr val="0070C0"/>
                </a:solidFill>
                <a:latin typeface="Arial" panose="020B0604020202020204" pitchFamily="34" charset="0"/>
              </a:rPr>
              <a:t>Dr. med. dent Wolfgang Funk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800" b="0">
                <a:solidFill>
                  <a:srgbClr val="0070C0"/>
                </a:solidFill>
                <a:latin typeface="Arial" panose="020B0604020202020204" pitchFamily="34" charset="0"/>
              </a:rPr>
              <a:t>Dr. med. dent. Erich Wühr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800" b="0">
                <a:solidFill>
                  <a:srgbClr val="0070C0"/>
                </a:solidFill>
                <a:latin typeface="Arial" panose="020B0604020202020204" pitchFamily="34" charset="0"/>
              </a:rPr>
              <a:t>Zahnärztliche Gemeinschaftspraxis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800" b="0">
                <a:solidFill>
                  <a:srgbClr val="0070C0"/>
                </a:solidFill>
                <a:latin typeface="Arial" panose="020B0604020202020204" pitchFamily="34" charset="0"/>
              </a:rPr>
              <a:t>Schwerpunkt: Kraniofaziale Orthopädie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800" b="0">
                <a:solidFill>
                  <a:srgbClr val="0070C0"/>
                </a:solidFill>
                <a:latin typeface="Arial" panose="020B0604020202020204" pitchFamily="34" charset="0"/>
              </a:rPr>
              <a:t>Bad Kötzting/Bayer.Wald</a:t>
            </a:r>
          </a:p>
        </p:txBody>
      </p:sp>
      <p:pic>
        <p:nvPicPr>
          <p:cNvPr id="5124" name="Picture 4" descr="1b">
            <a:extLst>
              <a:ext uri="{FF2B5EF4-FFF2-40B4-BE49-F238E27FC236}">
                <a16:creationId xmlns:a16="http://schemas.microsoft.com/office/drawing/2014/main" id="{FEACD9B5-A124-4797-850F-E11963099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3098800"/>
            <a:ext cx="529590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5" name="Group 5">
            <a:extLst>
              <a:ext uri="{FF2B5EF4-FFF2-40B4-BE49-F238E27FC236}">
                <a16:creationId xmlns:a16="http://schemas.microsoft.com/office/drawing/2014/main" id="{002112A8-1609-4EEF-A364-923B231BB687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1752600"/>
            <a:ext cx="1978025" cy="2674938"/>
            <a:chOff x="240" y="960"/>
            <a:chExt cx="1246" cy="1685"/>
          </a:xfrm>
        </p:grpSpPr>
        <p:pic>
          <p:nvPicPr>
            <p:cNvPr id="5127" name="Picture 6" descr="Deutschlandkarte">
              <a:extLst>
                <a:ext uri="{FF2B5EF4-FFF2-40B4-BE49-F238E27FC236}">
                  <a16:creationId xmlns:a16="http://schemas.microsoft.com/office/drawing/2014/main" id="{78235E7F-5444-4912-BC10-1BACA036F6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960"/>
              <a:ext cx="1246" cy="1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8" name="Oval 7">
              <a:extLst>
                <a:ext uri="{FF2B5EF4-FFF2-40B4-BE49-F238E27FC236}">
                  <a16:creationId xmlns:a16="http://schemas.microsoft.com/office/drawing/2014/main" id="{8735EE8B-D7AE-4FB2-8C88-AF1D582F5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2160"/>
              <a:ext cx="96" cy="9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DE" altLang="de-DE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5126" name="Text Box 8">
            <a:extLst>
              <a:ext uri="{FF2B5EF4-FFF2-40B4-BE49-F238E27FC236}">
                <a16:creationId xmlns:a16="http://schemas.microsoft.com/office/drawing/2014/main" id="{A1818F41-6800-49F3-B260-C4B1EC818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1384301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Der Zusammenhang von kraniomandibulären Form- und Funktionsstörungen mit Fehlfunktionen der Augenmuskeln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6">
            <a:extLst>
              <a:ext uri="{FF2B5EF4-FFF2-40B4-BE49-F238E27FC236}">
                <a16:creationId xmlns:a16="http://schemas.microsoft.com/office/drawing/2014/main" id="{37962BDD-577E-4711-8EE6-D2E51D770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70802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000">
                <a:solidFill>
                  <a:schemeClr val="bg1"/>
                </a:solidFill>
                <a:latin typeface="Arial" panose="020B0604020202020204" pitchFamily="34" charset="0"/>
              </a:rPr>
              <a:t>Augenmuskeln (Okulomotoren)</a:t>
            </a:r>
          </a:p>
        </p:txBody>
      </p:sp>
      <p:sp>
        <p:nvSpPr>
          <p:cNvPr id="7171" name="Text Box 6">
            <a:extLst>
              <a:ext uri="{FF2B5EF4-FFF2-40B4-BE49-F238E27FC236}">
                <a16:creationId xmlns:a16="http://schemas.microsoft.com/office/drawing/2014/main" id="{FA116E3C-5103-4924-BAB5-95E82A386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00788"/>
            <a:ext cx="9144000" cy="584200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600">
                <a:solidFill>
                  <a:schemeClr val="bg1"/>
                </a:solidFill>
                <a:latin typeface="Arial" panose="020B0604020202020204" pitchFamily="34" charset="0"/>
              </a:rPr>
              <a:t>Abbildung aus: Schünke M et al. Prometheus. LernAtlas der Anatomie.</a:t>
            </a:r>
            <a:br>
              <a:rPr lang="de-DE" altLang="de-DE" sz="160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de-DE" altLang="de-DE" sz="1600">
                <a:solidFill>
                  <a:schemeClr val="bg1"/>
                </a:solidFill>
                <a:latin typeface="Arial" panose="020B0604020202020204" pitchFamily="34" charset="0"/>
              </a:rPr>
              <a:t>Kopf und Neuroanatomie. Thieme: Stuttgart 2005</a:t>
            </a:r>
          </a:p>
        </p:txBody>
      </p:sp>
      <p:pic>
        <p:nvPicPr>
          <p:cNvPr id="7172" name="Picture 3">
            <a:extLst>
              <a:ext uri="{FF2B5EF4-FFF2-40B4-BE49-F238E27FC236}">
                <a16:creationId xmlns:a16="http://schemas.microsoft.com/office/drawing/2014/main" id="{A67118AF-F2D4-4BCD-A99E-A1E00B5B3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125538"/>
            <a:ext cx="4535487" cy="408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6">
            <a:extLst>
              <a:ext uri="{FF2B5EF4-FFF2-40B4-BE49-F238E27FC236}">
                <a16:creationId xmlns:a16="http://schemas.microsoft.com/office/drawing/2014/main" id="{2CE4159B-9390-4774-8112-E022A2ABA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70802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000">
                <a:solidFill>
                  <a:schemeClr val="bg1"/>
                </a:solidFill>
                <a:latin typeface="Arial" panose="020B0604020202020204" pitchFamily="34" charset="0"/>
              </a:rPr>
              <a:t>Blickrichtungen</a:t>
            </a:r>
          </a:p>
        </p:txBody>
      </p:sp>
      <p:pic>
        <p:nvPicPr>
          <p:cNvPr id="9219" name="Picture 3">
            <a:extLst>
              <a:ext uri="{FF2B5EF4-FFF2-40B4-BE49-F238E27FC236}">
                <a16:creationId xmlns:a16="http://schemas.microsoft.com/office/drawing/2014/main" id="{74B8F35A-4504-48D3-8850-6CAF49A5D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1409700"/>
            <a:ext cx="4714875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6">
            <a:extLst>
              <a:ext uri="{FF2B5EF4-FFF2-40B4-BE49-F238E27FC236}">
                <a16:creationId xmlns:a16="http://schemas.microsoft.com/office/drawing/2014/main" id="{B4D80C58-7441-46F7-95A1-E1AB7452C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00788"/>
            <a:ext cx="9144000" cy="584200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600">
                <a:solidFill>
                  <a:schemeClr val="bg1"/>
                </a:solidFill>
                <a:latin typeface="Arial" panose="020B0604020202020204" pitchFamily="34" charset="0"/>
              </a:rPr>
              <a:t>Abbildung aus: Schünke M et al. Prometheus. LernAtlas der Anatomie.</a:t>
            </a:r>
            <a:br>
              <a:rPr lang="de-DE" altLang="de-DE" sz="160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de-DE" altLang="de-DE" sz="1600">
                <a:solidFill>
                  <a:schemeClr val="bg1"/>
                </a:solidFill>
                <a:latin typeface="Arial" panose="020B0604020202020204" pitchFamily="34" charset="0"/>
              </a:rPr>
              <a:t>Kopf und Neuroanatomie. Thieme: Stuttgart 2005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6">
            <a:extLst>
              <a:ext uri="{FF2B5EF4-FFF2-40B4-BE49-F238E27FC236}">
                <a16:creationId xmlns:a16="http://schemas.microsoft.com/office/drawing/2014/main" id="{2186578C-93CE-4240-8A1D-943963DEB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70802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000">
                <a:solidFill>
                  <a:schemeClr val="bg1"/>
                </a:solidFill>
                <a:latin typeface="Arial" panose="020B0604020202020204" pitchFamily="34" charset="0"/>
              </a:rPr>
              <a:t>Hirnnerven (Okulomotorik)</a:t>
            </a:r>
          </a:p>
        </p:txBody>
      </p:sp>
      <p:sp>
        <p:nvSpPr>
          <p:cNvPr id="11267" name="Text Box 6">
            <a:extLst>
              <a:ext uri="{FF2B5EF4-FFF2-40B4-BE49-F238E27FC236}">
                <a16:creationId xmlns:a16="http://schemas.microsoft.com/office/drawing/2014/main" id="{09C2518C-BC57-436B-BC9E-3891CE3FE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00788"/>
            <a:ext cx="9144000" cy="584200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600">
                <a:solidFill>
                  <a:schemeClr val="bg1"/>
                </a:solidFill>
                <a:latin typeface="Arial" panose="020B0604020202020204" pitchFamily="34" charset="0"/>
              </a:rPr>
              <a:t>Abbildung aus: Schünke M et al. Prometheus. LernAtlas der Anatomie.</a:t>
            </a:r>
            <a:br>
              <a:rPr lang="de-DE" altLang="de-DE" sz="160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de-DE" altLang="de-DE" sz="1600">
                <a:solidFill>
                  <a:schemeClr val="bg1"/>
                </a:solidFill>
                <a:latin typeface="Arial" panose="020B0604020202020204" pitchFamily="34" charset="0"/>
              </a:rPr>
              <a:t>Kopf und Neuroanatomie. Thieme: Stuttgart 2005</a:t>
            </a:r>
          </a:p>
        </p:txBody>
      </p:sp>
      <p:pic>
        <p:nvPicPr>
          <p:cNvPr id="11268" name="Picture 2">
            <a:extLst>
              <a:ext uri="{FF2B5EF4-FFF2-40B4-BE49-F238E27FC236}">
                <a16:creationId xmlns:a16="http://schemas.microsoft.com/office/drawing/2014/main" id="{1E461D5F-16D0-43EE-A41E-CE23E26A3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25538"/>
            <a:ext cx="7718425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6">
            <a:extLst>
              <a:ext uri="{FF2B5EF4-FFF2-40B4-BE49-F238E27FC236}">
                <a16:creationId xmlns:a16="http://schemas.microsoft.com/office/drawing/2014/main" id="{2C63F0C3-B83A-465A-90F8-1D8C646C96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70802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000">
                <a:solidFill>
                  <a:schemeClr val="bg1"/>
                </a:solidFill>
                <a:latin typeface="Arial" panose="020B0604020202020204" pitchFamily="34" charset="0"/>
              </a:rPr>
              <a:t>Ein weiterer Zusammenhang …</a:t>
            </a:r>
          </a:p>
        </p:txBody>
      </p:sp>
      <p:pic>
        <p:nvPicPr>
          <p:cNvPr id="13315" name="Picture 2">
            <a:extLst>
              <a:ext uri="{FF2B5EF4-FFF2-40B4-BE49-F238E27FC236}">
                <a16:creationId xmlns:a16="http://schemas.microsoft.com/office/drawing/2014/main" id="{6E84C459-B7D9-40C9-A4F2-F2BBA3BFE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904875"/>
            <a:ext cx="4895850" cy="511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6">
            <a:extLst>
              <a:ext uri="{FF2B5EF4-FFF2-40B4-BE49-F238E27FC236}">
                <a16:creationId xmlns:a16="http://schemas.microsoft.com/office/drawing/2014/main" id="{4309809C-C3EA-47A0-95B0-D1C98BA87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00788"/>
            <a:ext cx="9144000" cy="584200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600">
                <a:solidFill>
                  <a:schemeClr val="bg1"/>
                </a:solidFill>
                <a:latin typeface="Arial" panose="020B0604020202020204" pitchFamily="34" charset="0"/>
              </a:rPr>
              <a:t>Abbildung aus: Schünke M et al. Prometheus. LernAtlas der Anatomie.</a:t>
            </a:r>
            <a:br>
              <a:rPr lang="de-DE" altLang="de-DE" sz="160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de-DE" altLang="de-DE" sz="1600">
                <a:solidFill>
                  <a:schemeClr val="bg1"/>
                </a:solidFill>
                <a:latin typeface="Arial" panose="020B0604020202020204" pitchFamily="34" charset="0"/>
              </a:rPr>
              <a:t>Kopf und Neuroanatomie. Thieme: Stuttgart 2005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6">
            <a:extLst>
              <a:ext uri="{FF2B5EF4-FFF2-40B4-BE49-F238E27FC236}">
                <a16:creationId xmlns:a16="http://schemas.microsoft.com/office/drawing/2014/main" id="{723008E1-F593-448C-892D-5E98F30D74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70802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000">
                <a:solidFill>
                  <a:schemeClr val="bg1"/>
                </a:solidFill>
                <a:latin typeface="Arial" panose="020B0604020202020204" pitchFamily="34" charset="0"/>
              </a:rPr>
              <a:t>Sehachsen</a:t>
            </a:r>
          </a:p>
        </p:txBody>
      </p:sp>
      <p:sp>
        <p:nvSpPr>
          <p:cNvPr id="15363" name="Text Box 6">
            <a:extLst>
              <a:ext uri="{FF2B5EF4-FFF2-40B4-BE49-F238E27FC236}">
                <a16:creationId xmlns:a16="http://schemas.microsoft.com/office/drawing/2014/main" id="{D5E0F62F-2E4A-4F5C-B94F-5239337AD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00788"/>
            <a:ext cx="9144000" cy="584200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600">
                <a:solidFill>
                  <a:schemeClr val="bg1"/>
                </a:solidFill>
                <a:latin typeface="Arial" panose="020B0604020202020204" pitchFamily="34" charset="0"/>
              </a:rPr>
              <a:t>Abbildung aus: Schünke M et al. Prometheus. LernAtlas der Anatomie.</a:t>
            </a:r>
            <a:br>
              <a:rPr lang="de-DE" altLang="de-DE" sz="160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de-DE" altLang="de-DE" sz="1600">
                <a:solidFill>
                  <a:schemeClr val="bg1"/>
                </a:solidFill>
                <a:latin typeface="Arial" panose="020B0604020202020204" pitchFamily="34" charset="0"/>
              </a:rPr>
              <a:t>Kopf und Neuroanatomie. Thieme: Stuttgart 2005</a:t>
            </a:r>
          </a:p>
        </p:txBody>
      </p:sp>
      <p:pic>
        <p:nvPicPr>
          <p:cNvPr id="15364" name="Picture 2">
            <a:extLst>
              <a:ext uri="{FF2B5EF4-FFF2-40B4-BE49-F238E27FC236}">
                <a16:creationId xmlns:a16="http://schemas.microsoft.com/office/drawing/2014/main" id="{8E635D8A-7617-4BBB-B82D-34D4164D4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3" y="966788"/>
            <a:ext cx="5938837" cy="505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50">
            <a:extLst>
              <a:ext uri="{FF2B5EF4-FFF2-40B4-BE49-F238E27FC236}">
                <a16:creationId xmlns:a16="http://schemas.microsoft.com/office/drawing/2014/main" id="{8BC1EE8D-6E3B-4708-8B68-E8A362F05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52387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Ätiologie der Augenmuskelfehlfunktionen</a:t>
            </a:r>
          </a:p>
        </p:txBody>
      </p:sp>
      <p:grpSp>
        <p:nvGrpSpPr>
          <p:cNvPr id="17411" name="Gruppieren 13">
            <a:extLst>
              <a:ext uri="{FF2B5EF4-FFF2-40B4-BE49-F238E27FC236}">
                <a16:creationId xmlns:a16="http://schemas.microsoft.com/office/drawing/2014/main" id="{EF86B8AB-E457-4B77-BCB6-D5F7FDFA72EE}"/>
              </a:ext>
            </a:extLst>
          </p:cNvPr>
          <p:cNvGrpSpPr>
            <a:grpSpLocks/>
          </p:cNvGrpSpPr>
          <p:nvPr/>
        </p:nvGrpSpPr>
        <p:grpSpPr bwMode="auto">
          <a:xfrm>
            <a:off x="642938" y="852488"/>
            <a:ext cx="1357312" cy="3357562"/>
            <a:chOff x="785786" y="1285862"/>
            <a:chExt cx="1357322" cy="3357584"/>
          </a:xfrm>
        </p:grpSpPr>
        <p:grpSp>
          <p:nvGrpSpPr>
            <p:cNvPr id="17422" name="Gruppieren 7">
              <a:extLst>
                <a:ext uri="{FF2B5EF4-FFF2-40B4-BE49-F238E27FC236}">
                  <a16:creationId xmlns:a16="http://schemas.microsoft.com/office/drawing/2014/main" id="{98B578D2-6861-424A-8902-EBDF762F20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57224" y="2714620"/>
              <a:ext cx="1214446" cy="1143008"/>
              <a:chOff x="857224" y="3071810"/>
              <a:chExt cx="1214446" cy="1143008"/>
            </a:xfrm>
          </p:grpSpPr>
          <p:sp>
            <p:nvSpPr>
              <p:cNvPr id="17426" name="Ellipse 5">
                <a:extLst>
                  <a:ext uri="{FF2B5EF4-FFF2-40B4-BE49-F238E27FC236}">
                    <a16:creationId xmlns:a16="http://schemas.microsoft.com/office/drawing/2014/main" id="{B4456B3C-5D92-475F-ADDB-55B19FE011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7224" y="3071810"/>
                <a:ext cx="1214446" cy="114300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rgbClr val="4379AF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DE" altLang="de-DE">
                  <a:solidFill>
                    <a:srgbClr val="0000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7427" name="Ellipse 6">
                <a:extLst>
                  <a:ext uri="{FF2B5EF4-FFF2-40B4-BE49-F238E27FC236}">
                    <a16:creationId xmlns:a16="http://schemas.microsoft.com/office/drawing/2014/main" id="{10FF2B69-C94B-4F8C-93D6-DAB85EEA34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142976" y="3071810"/>
                <a:ext cx="642942" cy="214314"/>
              </a:xfrm>
              <a:prstGeom prst="ellipse">
                <a:avLst/>
              </a:prstGeom>
              <a:solidFill>
                <a:srgbClr val="4379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2075" tIns="46038" rIns="92075" bIns="46038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DE" altLang="de-DE">
                  <a:solidFill>
                    <a:srgbClr val="0000FF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7423" name="Ellipse 8">
              <a:extLst>
                <a:ext uri="{FF2B5EF4-FFF2-40B4-BE49-F238E27FC236}">
                  <a16:creationId xmlns:a16="http://schemas.microsoft.com/office/drawing/2014/main" id="{B6521EE5-FB98-429D-A194-1BE6B42F1F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786" y="3214686"/>
              <a:ext cx="214314" cy="142876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DE" altLang="de-DE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424" name="Ellipse 9">
              <a:extLst>
                <a:ext uri="{FF2B5EF4-FFF2-40B4-BE49-F238E27FC236}">
                  <a16:creationId xmlns:a16="http://schemas.microsoft.com/office/drawing/2014/main" id="{A1A77F04-BAB1-431F-A945-87A48BCBB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8794" y="3214686"/>
              <a:ext cx="214314" cy="142876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de-DE" altLang="de-DE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17425" name="Gerade Verbindung 11">
              <a:extLst>
                <a:ext uri="{FF2B5EF4-FFF2-40B4-BE49-F238E27FC236}">
                  <a16:creationId xmlns:a16="http://schemas.microsoft.com/office/drawing/2014/main" id="{35B5ACA9-FFE4-41DA-916C-07FD670416BA}"/>
                </a:ext>
              </a:extLst>
            </p:cNvPr>
            <p:cNvCxnSpPr>
              <a:cxnSpLocks noChangeShapeType="1"/>
              <a:endCxn id="17426" idx="4"/>
            </p:cNvCxnSpPr>
            <p:nvPr/>
          </p:nvCxnSpPr>
          <p:spPr bwMode="auto">
            <a:xfrm rot="16200000" flipH="1">
              <a:off x="160704" y="2553885"/>
              <a:ext cx="2571766" cy="35719"/>
            </a:xfrm>
            <a:prstGeom prst="line">
              <a:avLst/>
            </a:prstGeom>
            <a:noFill/>
            <a:ln w="9525" algn="ctr">
              <a:solidFill>
                <a:srgbClr val="4379A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412" name="Ellipse 16">
            <a:extLst>
              <a:ext uri="{FF2B5EF4-FFF2-40B4-BE49-F238E27FC236}">
                <a16:creationId xmlns:a16="http://schemas.microsoft.com/office/drawing/2014/main" id="{6C2D3648-6E62-40DC-98A3-8C9CE4B2F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8875" y="2781300"/>
            <a:ext cx="214313" cy="142875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de-DE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grpSp>
        <p:nvGrpSpPr>
          <p:cNvPr id="17413" name="Gruppieren 21">
            <a:extLst>
              <a:ext uri="{FF2B5EF4-FFF2-40B4-BE49-F238E27FC236}">
                <a16:creationId xmlns:a16="http://schemas.microsoft.com/office/drawing/2014/main" id="{B976EB2E-3810-4278-8532-32498CE79C7E}"/>
              </a:ext>
            </a:extLst>
          </p:cNvPr>
          <p:cNvGrpSpPr>
            <a:grpSpLocks/>
          </p:cNvGrpSpPr>
          <p:nvPr/>
        </p:nvGrpSpPr>
        <p:grpSpPr bwMode="auto">
          <a:xfrm rot="610071">
            <a:off x="2640013" y="852488"/>
            <a:ext cx="1214437" cy="2571750"/>
            <a:chOff x="2643174" y="1285860"/>
            <a:chExt cx="1214446" cy="2571766"/>
          </a:xfrm>
        </p:grpSpPr>
        <p:grpSp>
          <p:nvGrpSpPr>
            <p:cNvPr id="17418" name="Gruppieren 15">
              <a:extLst>
                <a:ext uri="{FF2B5EF4-FFF2-40B4-BE49-F238E27FC236}">
                  <a16:creationId xmlns:a16="http://schemas.microsoft.com/office/drawing/2014/main" id="{16EE9E96-62FE-4400-9608-88F3B0E4AF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43174" y="2714618"/>
              <a:ext cx="1214446" cy="1143008"/>
              <a:chOff x="857224" y="3071810"/>
              <a:chExt cx="1214446" cy="1143008"/>
            </a:xfrm>
          </p:grpSpPr>
          <p:sp>
            <p:nvSpPr>
              <p:cNvPr id="17420" name="Ellipse 19">
                <a:extLst>
                  <a:ext uri="{FF2B5EF4-FFF2-40B4-BE49-F238E27FC236}">
                    <a16:creationId xmlns:a16="http://schemas.microsoft.com/office/drawing/2014/main" id="{31ADBF74-0E55-49F7-A246-D063ACEDC0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7224" y="3071810"/>
                <a:ext cx="1214446" cy="114300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rgbClr val="4379AF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DE" altLang="de-DE">
                  <a:solidFill>
                    <a:srgbClr val="0000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7421" name="Ellipse 20">
                <a:extLst>
                  <a:ext uri="{FF2B5EF4-FFF2-40B4-BE49-F238E27FC236}">
                    <a16:creationId xmlns:a16="http://schemas.microsoft.com/office/drawing/2014/main" id="{2E73C7D3-B8E7-488D-AFD0-1B0FB09CFC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142976" y="3071810"/>
                <a:ext cx="642942" cy="214314"/>
              </a:xfrm>
              <a:prstGeom prst="ellipse">
                <a:avLst/>
              </a:prstGeom>
              <a:solidFill>
                <a:srgbClr val="4379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2075" tIns="46038" rIns="92075" bIns="46038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de-DE" altLang="de-DE">
                  <a:solidFill>
                    <a:srgbClr val="0000FF"/>
                  </a:solidFill>
                  <a:latin typeface="Arial" panose="020B0604020202020204" pitchFamily="34" charset="0"/>
                </a:endParaRPr>
              </a:p>
            </p:txBody>
          </p:sp>
        </p:grpSp>
        <p:cxnSp>
          <p:nvCxnSpPr>
            <p:cNvPr id="17419" name="Gerade Verbindung 18">
              <a:extLst>
                <a:ext uri="{FF2B5EF4-FFF2-40B4-BE49-F238E27FC236}">
                  <a16:creationId xmlns:a16="http://schemas.microsoft.com/office/drawing/2014/main" id="{3A75A88A-B067-4D90-B2A3-98349337DA7E}"/>
                </a:ext>
              </a:extLst>
            </p:cNvPr>
            <p:cNvCxnSpPr>
              <a:cxnSpLocks noChangeShapeType="1"/>
              <a:endCxn id="17420" idx="4"/>
            </p:cNvCxnSpPr>
            <p:nvPr/>
          </p:nvCxnSpPr>
          <p:spPr bwMode="auto">
            <a:xfrm rot="16200000" flipH="1">
              <a:off x="1946654" y="2553883"/>
              <a:ext cx="2571766" cy="35719"/>
            </a:xfrm>
            <a:prstGeom prst="line">
              <a:avLst/>
            </a:prstGeom>
            <a:noFill/>
            <a:ln w="9525" algn="ctr">
              <a:solidFill>
                <a:srgbClr val="4379A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414" name="Ellipse 17">
            <a:extLst>
              <a:ext uri="{FF2B5EF4-FFF2-40B4-BE49-F238E27FC236}">
                <a16:creationId xmlns:a16="http://schemas.microsoft.com/office/drawing/2014/main" id="{F518D9A7-4786-41EE-9F76-89DF1E80C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067050"/>
            <a:ext cx="428625" cy="11430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de-DE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7415" name="AutoShape 3">
            <a:extLst>
              <a:ext uri="{FF2B5EF4-FFF2-40B4-BE49-F238E27FC236}">
                <a16:creationId xmlns:a16="http://schemas.microsoft.com/office/drawing/2014/main" id="{7B5AE47B-0AA6-45FC-BE4B-C7A542D2F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7900" y="3521075"/>
            <a:ext cx="228600" cy="228600"/>
          </a:xfrm>
          <a:prstGeom prst="irregularSeal1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de-DE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1" name="Rectangle 18">
            <a:extLst>
              <a:ext uri="{FF2B5EF4-FFF2-40B4-BE49-F238E27FC236}">
                <a16:creationId xmlns:a16="http://schemas.microsoft.com/office/drawing/2014/main" id="{68CC0DE6-1E07-49C4-B252-F1FA0EC9E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200" y="692150"/>
            <a:ext cx="4859338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de-DE" altLang="de-DE" sz="2000" dirty="0">
                <a:solidFill>
                  <a:srgbClr val="4379AF"/>
                </a:solidFill>
                <a:latin typeface="Arial" charset="0"/>
              </a:rPr>
              <a:t>Augenmuskeln sind Skelettmuskeln!</a:t>
            </a:r>
          </a:p>
          <a:p>
            <a:pPr>
              <a:defRPr/>
            </a:pPr>
            <a:endParaRPr lang="de-DE" altLang="de-DE" sz="2000" dirty="0">
              <a:solidFill>
                <a:srgbClr val="4379AF"/>
              </a:solidFill>
              <a:latin typeface="Arial" charset="0"/>
            </a:endParaRPr>
          </a:p>
          <a:p>
            <a:pPr>
              <a:defRPr/>
            </a:pPr>
            <a:r>
              <a:rPr lang="de-DE" altLang="de-DE" sz="2000" dirty="0">
                <a:solidFill>
                  <a:srgbClr val="4379AF"/>
                </a:solidFill>
                <a:latin typeface="Arial" charset="0"/>
              </a:rPr>
              <a:t>Sie bilden Mikrokontrakturen durch</a:t>
            </a:r>
          </a:p>
          <a:p>
            <a:pPr marL="173038" indent="-173038">
              <a:buFont typeface="Arial" pitchFamily="34" charset="0"/>
              <a:buChar char="•"/>
              <a:defRPr/>
            </a:pPr>
            <a:r>
              <a:rPr lang="de-DE" altLang="de-DE" sz="2000" dirty="0">
                <a:solidFill>
                  <a:srgbClr val="4379AF"/>
                </a:solidFill>
                <a:latin typeface="Arial" charset="0"/>
              </a:rPr>
              <a:t>mechanische</a:t>
            </a:r>
          </a:p>
          <a:p>
            <a:pPr marL="173038" indent="-173038">
              <a:buFont typeface="Arial" pitchFamily="34" charset="0"/>
              <a:buChar char="•"/>
              <a:defRPr/>
            </a:pPr>
            <a:r>
              <a:rPr lang="de-DE" altLang="de-DE" sz="2000" dirty="0">
                <a:solidFill>
                  <a:srgbClr val="4379AF"/>
                </a:solidFill>
                <a:latin typeface="Arial" charset="0"/>
              </a:rPr>
              <a:t>chemische</a:t>
            </a:r>
          </a:p>
          <a:p>
            <a:pPr marL="173038" indent="-173038">
              <a:buFont typeface="Arial" pitchFamily="34" charset="0"/>
              <a:buChar char="•"/>
              <a:defRPr/>
            </a:pPr>
            <a:r>
              <a:rPr lang="de-DE" altLang="de-DE" sz="2000" dirty="0">
                <a:solidFill>
                  <a:srgbClr val="4379AF"/>
                </a:solidFill>
                <a:latin typeface="Arial" charset="0"/>
              </a:rPr>
              <a:t>psychische</a:t>
            </a:r>
          </a:p>
          <a:p>
            <a:pPr marL="173038" indent="-173038">
              <a:buFont typeface="Arial" pitchFamily="34" charset="0"/>
              <a:buChar char="•"/>
              <a:defRPr/>
            </a:pPr>
            <a:r>
              <a:rPr lang="de-DE" altLang="de-DE" sz="2000" dirty="0">
                <a:solidFill>
                  <a:srgbClr val="4379AF"/>
                </a:solidFill>
                <a:latin typeface="Arial" charset="0"/>
              </a:rPr>
              <a:t>und physiologische Belastungen.</a:t>
            </a:r>
          </a:p>
          <a:p>
            <a:pPr marL="173038" indent="-173038">
              <a:defRPr/>
            </a:pPr>
            <a:endParaRPr lang="de-DE" altLang="de-DE" sz="2000" dirty="0">
              <a:solidFill>
                <a:srgbClr val="4379AF"/>
              </a:solidFill>
              <a:latin typeface="Arial" charset="0"/>
            </a:endParaRPr>
          </a:p>
          <a:p>
            <a:pPr>
              <a:defRPr/>
            </a:pPr>
            <a:r>
              <a:rPr lang="de-DE" altLang="de-DE" sz="2000" dirty="0">
                <a:solidFill>
                  <a:srgbClr val="4379AF"/>
                </a:solidFill>
                <a:latin typeface="Arial" charset="0"/>
              </a:rPr>
              <a:t>Winkelfehlsichtigkeit (Dysphorie)</a:t>
            </a:r>
          </a:p>
          <a:p>
            <a:pPr>
              <a:defRPr/>
            </a:pPr>
            <a:r>
              <a:rPr lang="de-DE" altLang="de-DE" sz="2000" dirty="0">
                <a:solidFill>
                  <a:srgbClr val="4379AF"/>
                </a:solidFill>
                <a:latin typeface="Arial" charset="0"/>
              </a:rPr>
              <a:t>Kein Strabismus (Formstörung!),</a:t>
            </a:r>
            <a:br>
              <a:rPr lang="de-DE" altLang="de-DE" sz="2000" dirty="0">
                <a:solidFill>
                  <a:srgbClr val="4379AF"/>
                </a:solidFill>
                <a:latin typeface="Arial" charset="0"/>
              </a:rPr>
            </a:br>
            <a:r>
              <a:rPr lang="de-DE" altLang="de-DE" sz="2000" dirty="0">
                <a:solidFill>
                  <a:srgbClr val="4379AF"/>
                </a:solidFill>
                <a:latin typeface="Arial" charset="0"/>
              </a:rPr>
              <a:t>sondern Funktionsstörung der </a:t>
            </a:r>
            <a:r>
              <a:rPr lang="de-DE" altLang="de-DE" sz="2000" dirty="0" err="1">
                <a:solidFill>
                  <a:srgbClr val="4379AF"/>
                </a:solidFill>
                <a:latin typeface="Arial" charset="0"/>
              </a:rPr>
              <a:t>Okolomotoren</a:t>
            </a:r>
            <a:r>
              <a:rPr lang="de-DE" altLang="de-DE" sz="2000" dirty="0">
                <a:solidFill>
                  <a:srgbClr val="4379AF"/>
                </a:solidFill>
                <a:latin typeface="Arial" charset="0"/>
              </a:rPr>
              <a:t>.</a:t>
            </a:r>
          </a:p>
          <a:p>
            <a:pPr marL="173038" indent="-173038">
              <a:buFont typeface="Arial" pitchFamily="34" charset="0"/>
              <a:buChar char="•"/>
              <a:defRPr/>
            </a:pPr>
            <a:endParaRPr lang="de-DE" altLang="de-DE" sz="2000" dirty="0">
              <a:solidFill>
                <a:srgbClr val="4379AF"/>
              </a:solidFill>
              <a:latin typeface="Arial" charset="0"/>
            </a:endParaRPr>
          </a:p>
          <a:p>
            <a:pPr>
              <a:defRPr/>
            </a:pPr>
            <a:r>
              <a:rPr lang="de-DE" altLang="de-DE" sz="2000" dirty="0">
                <a:solidFill>
                  <a:srgbClr val="4379AF"/>
                </a:solidFill>
                <a:latin typeface="Arial" charset="0"/>
              </a:rPr>
              <a:t>Achtung: Enorme hohe Krafteinleitung bei Bruxismus! Besonders bei gleichzeitigen Zahnfehlstellungen und/oder Kieferanomalien!</a:t>
            </a:r>
          </a:p>
        </p:txBody>
      </p:sp>
      <p:sp>
        <p:nvSpPr>
          <p:cNvPr id="17417" name="Text Box 50">
            <a:extLst>
              <a:ext uri="{FF2B5EF4-FFF2-40B4-BE49-F238E27FC236}">
                <a16:creationId xmlns:a16="http://schemas.microsoft.com/office/drawing/2014/main" id="{53E06138-F148-4CEA-BDCA-39174110B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34125"/>
            <a:ext cx="9144000" cy="523875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Funktionaloptometrie – Sehen, Begreifen, Lernen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LOGO ppt Hintergrund 11">
            <a:extLst>
              <a:ext uri="{FF2B5EF4-FFF2-40B4-BE49-F238E27FC236}">
                <a16:creationId xmlns:a16="http://schemas.microsoft.com/office/drawing/2014/main" id="{7AA39D57-2B37-4F05-AE47-DDCE6D554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68313"/>
            <a:ext cx="6459537" cy="638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50">
            <a:extLst>
              <a:ext uri="{FF2B5EF4-FFF2-40B4-BE49-F238E27FC236}">
                <a16:creationId xmlns:a16="http://schemas.microsoft.com/office/drawing/2014/main" id="{FB671CF8-9334-436A-935A-B3539C834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52387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Befunde Symptome der Winkelfehlsichtigkeit</a:t>
            </a:r>
          </a:p>
        </p:txBody>
      </p:sp>
      <p:sp>
        <p:nvSpPr>
          <p:cNvPr id="19460" name="Rectangle 18">
            <a:extLst>
              <a:ext uri="{FF2B5EF4-FFF2-40B4-BE49-F238E27FC236}">
                <a16:creationId xmlns:a16="http://schemas.microsoft.com/office/drawing/2014/main" id="{5365945B-3D79-428E-BAFE-034FE6975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700213"/>
            <a:ext cx="86423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de-DE" sz="2000">
              <a:solidFill>
                <a:srgbClr val="4379AF"/>
              </a:solidFill>
              <a:latin typeface="Arial" panose="020B0604020202020204" pitchFamily="34" charset="0"/>
            </a:endParaRPr>
          </a:p>
        </p:txBody>
      </p:sp>
      <p:sp>
        <p:nvSpPr>
          <p:cNvPr id="13316" name="Rechteck 19">
            <a:extLst>
              <a:ext uri="{FF2B5EF4-FFF2-40B4-BE49-F238E27FC236}">
                <a16:creationId xmlns:a16="http://schemas.microsoft.com/office/drawing/2014/main" id="{428267C7-A6D1-4D05-B34F-30190236D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052513"/>
            <a:ext cx="8496300" cy="538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Unbefriedigendes oder schlechtes Sehen</a:t>
            </a:r>
          </a:p>
          <a:p>
            <a:pPr>
              <a:spcBef>
                <a:spcPct val="0"/>
              </a:spcBef>
              <a:buFontTx/>
              <a:buNone/>
            </a:pPr>
            <a:endParaRPr lang="de-DE" altLang="de-DE" sz="1400">
              <a:solidFill>
                <a:srgbClr val="4379A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Bildschirmarbeit und längeres Lesen strengen an und ermüden</a:t>
            </a:r>
          </a:p>
          <a:p>
            <a:pPr>
              <a:spcBef>
                <a:spcPct val="0"/>
              </a:spcBef>
              <a:buFontTx/>
              <a:buNone/>
            </a:pPr>
            <a:endParaRPr lang="de-DE" altLang="de-DE" sz="1400">
              <a:solidFill>
                <a:srgbClr val="4379A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Augenbrennen, Augentränen, gerötete Augen, trockene Augen</a:t>
            </a:r>
          </a:p>
          <a:p>
            <a:pPr>
              <a:spcBef>
                <a:spcPct val="0"/>
              </a:spcBef>
              <a:buFontTx/>
              <a:buNone/>
            </a:pPr>
            <a:endParaRPr lang="de-DE" altLang="de-DE" sz="1400">
              <a:solidFill>
                <a:srgbClr val="4379A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Augenblinzeln, Augenzucken, Augenreiben</a:t>
            </a:r>
          </a:p>
          <a:p>
            <a:pPr>
              <a:spcBef>
                <a:spcPct val="0"/>
              </a:spcBef>
              <a:buFontTx/>
              <a:buNone/>
            </a:pPr>
            <a:endParaRPr lang="de-DE" altLang="de-DE" sz="1400">
              <a:solidFill>
                <a:srgbClr val="4379A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Augenschmerzen, Kopfschmerzen, Migräne</a:t>
            </a:r>
          </a:p>
          <a:p>
            <a:pPr>
              <a:spcBef>
                <a:spcPct val="0"/>
              </a:spcBef>
              <a:buFontTx/>
              <a:buNone/>
            </a:pPr>
            <a:endParaRPr lang="de-DE" altLang="de-DE" sz="1400">
              <a:solidFill>
                <a:srgbClr val="4379A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Verspannungen und Schmerzen im Hals-, Nacken- und Schulterbereich</a:t>
            </a:r>
          </a:p>
          <a:p>
            <a:pPr>
              <a:spcBef>
                <a:spcPct val="0"/>
              </a:spcBef>
            </a:pPr>
            <a:endParaRPr lang="de-DE" altLang="de-DE" sz="1400">
              <a:solidFill>
                <a:srgbClr val="4379A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Kopfschiefhaltung</a:t>
            </a:r>
          </a:p>
          <a:p>
            <a:pPr>
              <a:spcBef>
                <a:spcPct val="0"/>
              </a:spcBef>
            </a:pPr>
            <a:endParaRPr lang="de-DE" altLang="de-DE" sz="1400">
              <a:solidFill>
                <a:srgbClr val="4379A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Lichtempfindlichkeit</a:t>
            </a:r>
          </a:p>
          <a:p>
            <a:pPr>
              <a:spcBef>
                <a:spcPct val="0"/>
              </a:spcBef>
            </a:pPr>
            <a:endParaRPr lang="de-DE" altLang="de-DE" sz="1400">
              <a:solidFill>
                <a:srgbClr val="4379A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Störungen der Grob- und Feinmotorik, Koordinationsprobleme, Anrempeln, Stolpern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3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3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3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3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3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LOGO ppt Hintergrund 11">
            <a:extLst>
              <a:ext uri="{FF2B5EF4-FFF2-40B4-BE49-F238E27FC236}">
                <a16:creationId xmlns:a16="http://schemas.microsoft.com/office/drawing/2014/main" id="{F9490855-ED5B-4EE8-89FF-B405857E6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476250"/>
            <a:ext cx="6450013" cy="638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 Box 50">
            <a:extLst>
              <a:ext uri="{FF2B5EF4-FFF2-40B4-BE49-F238E27FC236}">
                <a16:creationId xmlns:a16="http://schemas.microsoft.com/office/drawing/2014/main" id="{244EA18A-045F-4806-A432-5DC13A40B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52387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Befunde Symptome der Winkelfehlsichtigkeit</a:t>
            </a:r>
          </a:p>
        </p:txBody>
      </p:sp>
      <p:sp>
        <p:nvSpPr>
          <p:cNvPr id="21508" name="Rectangle 18">
            <a:extLst>
              <a:ext uri="{FF2B5EF4-FFF2-40B4-BE49-F238E27FC236}">
                <a16:creationId xmlns:a16="http://schemas.microsoft.com/office/drawing/2014/main" id="{E7788E7E-C908-43D1-9EC1-7E545D958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700213"/>
            <a:ext cx="86423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de-DE" sz="2000">
              <a:solidFill>
                <a:srgbClr val="4379AF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hteck 19">
            <a:extLst>
              <a:ext uri="{FF2B5EF4-FFF2-40B4-BE49-F238E27FC236}">
                <a16:creationId xmlns:a16="http://schemas.microsoft.com/office/drawing/2014/main" id="{58881C5B-37C0-4117-A4EA-12C293749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935038"/>
            <a:ext cx="8496300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Hypermotorik, „Zappelphilipp“</a:t>
            </a:r>
          </a:p>
          <a:p>
            <a:pPr>
              <a:spcBef>
                <a:spcPct val="0"/>
              </a:spcBef>
            </a:pPr>
            <a:endParaRPr lang="de-DE" altLang="de-DE" sz="1400">
              <a:solidFill>
                <a:srgbClr val="4379A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Verträumtheit</a:t>
            </a:r>
          </a:p>
          <a:p>
            <a:pPr>
              <a:spcBef>
                <a:spcPct val="0"/>
              </a:spcBef>
            </a:pPr>
            <a:endParaRPr lang="de-DE" altLang="de-DE" sz="1400">
              <a:solidFill>
                <a:srgbClr val="4379A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Zwangshaltungen beim Lesen und Schreiben</a:t>
            </a:r>
          </a:p>
          <a:p>
            <a:pPr>
              <a:spcBef>
                <a:spcPct val="0"/>
              </a:spcBef>
            </a:pPr>
            <a:endParaRPr lang="de-DE" altLang="de-DE" sz="1400">
              <a:solidFill>
                <a:srgbClr val="4379A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Übelkeit, Bauchschmerzen</a:t>
            </a:r>
          </a:p>
          <a:p>
            <a:pPr>
              <a:spcBef>
                <a:spcPct val="0"/>
              </a:spcBef>
            </a:pPr>
            <a:endParaRPr lang="de-DE" altLang="de-DE" sz="1400">
              <a:solidFill>
                <a:srgbClr val="4379A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Schwindelgefühle</a:t>
            </a:r>
          </a:p>
          <a:p>
            <a:pPr>
              <a:spcBef>
                <a:spcPct val="0"/>
              </a:spcBef>
            </a:pPr>
            <a:endParaRPr lang="de-DE" altLang="de-DE" sz="1400">
              <a:solidFill>
                <a:srgbClr val="4379A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Ungern Fernsehen und Computerspielen</a:t>
            </a:r>
          </a:p>
          <a:p>
            <a:pPr>
              <a:spcBef>
                <a:spcPct val="0"/>
              </a:spcBef>
            </a:pPr>
            <a:endParaRPr lang="de-DE" altLang="de-DE" sz="1400">
              <a:solidFill>
                <a:srgbClr val="4379A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Lesefaulheit, schnelle Ermüdung beim Lesen</a:t>
            </a:r>
          </a:p>
          <a:p>
            <a:pPr>
              <a:spcBef>
                <a:spcPct val="0"/>
              </a:spcBef>
            </a:pPr>
            <a:endParaRPr lang="de-DE" altLang="de-DE" sz="1400">
              <a:solidFill>
                <a:srgbClr val="4379A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Motivations- und Konzentrationsprobleme</a:t>
            </a:r>
          </a:p>
          <a:p>
            <a:pPr>
              <a:spcBef>
                <a:spcPct val="0"/>
              </a:spcBef>
            </a:pPr>
            <a:endParaRPr lang="de-DE" altLang="de-DE" sz="1400">
              <a:solidFill>
                <a:srgbClr val="4379A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Schreib- und Leseschwäche, Rechtschreibschwäche</a:t>
            </a:r>
          </a:p>
          <a:p>
            <a:pPr>
              <a:spcBef>
                <a:spcPct val="0"/>
              </a:spcBef>
              <a:buFontTx/>
              <a:buNone/>
            </a:pPr>
            <a:endParaRPr lang="de-DE" altLang="de-DE" sz="1400">
              <a:solidFill>
                <a:srgbClr val="4379A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Krakelige Handschrift, schlechte Linienhaltung, kurzzeitiges Doppeltsehen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50">
            <a:extLst>
              <a:ext uri="{FF2B5EF4-FFF2-40B4-BE49-F238E27FC236}">
                <a16:creationId xmlns:a16="http://schemas.microsoft.com/office/drawing/2014/main" id="{7EBA1981-5459-4970-A544-A0B7EACBA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52387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Anamnesebogen für Kinder und Erwachsene</a:t>
            </a:r>
          </a:p>
        </p:txBody>
      </p:sp>
      <p:sp>
        <p:nvSpPr>
          <p:cNvPr id="23555" name="Rectangle 18">
            <a:extLst>
              <a:ext uri="{FF2B5EF4-FFF2-40B4-BE49-F238E27FC236}">
                <a16:creationId xmlns:a16="http://schemas.microsoft.com/office/drawing/2014/main" id="{C949B8E2-6F97-4BF3-A903-68B9130BB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700213"/>
            <a:ext cx="86423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de-DE" sz="2000">
              <a:solidFill>
                <a:srgbClr val="4379AF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3556" name="Object 2">
            <a:extLst>
              <a:ext uri="{FF2B5EF4-FFF2-40B4-BE49-F238E27FC236}">
                <a16:creationId xmlns:a16="http://schemas.microsoft.com/office/drawing/2014/main" id="{3D5F40DD-14E3-46E2-BAF0-B913B61091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288" y="1196975"/>
          <a:ext cx="4062412" cy="496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8" name="Document" r:id="rId4" imgW="6910278" imgH="8452219" progId="Word.Document.8">
                  <p:embed/>
                </p:oleObj>
              </mc:Choice>
              <mc:Fallback>
                <p:oleObj name="Document" r:id="rId4" imgW="6910278" imgH="8452219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196975"/>
                        <a:ext cx="4062412" cy="496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3">
            <a:extLst>
              <a:ext uri="{FF2B5EF4-FFF2-40B4-BE49-F238E27FC236}">
                <a16:creationId xmlns:a16="http://schemas.microsoft.com/office/drawing/2014/main" id="{CE4DE6A1-7064-406D-9598-D9BC34746E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16463" y="1196975"/>
          <a:ext cx="4248150" cy="499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9" name="Document" r:id="rId6" imgW="6910278" imgH="8125539" progId="Word.Document.8">
                  <p:embed/>
                </p:oleObj>
              </mc:Choice>
              <mc:Fallback>
                <p:oleObj name="Document" r:id="rId6" imgW="6910278" imgH="8125539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1196975"/>
                        <a:ext cx="4248150" cy="4995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50">
            <a:extLst>
              <a:ext uri="{FF2B5EF4-FFF2-40B4-BE49-F238E27FC236}">
                <a16:creationId xmlns:a16="http://schemas.microsoft.com/office/drawing/2014/main" id="{51904AD7-EADD-44A8-AADD-2461C2D26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52387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Schreib- und Leseschwäche (Legasthenie) …</a:t>
            </a:r>
          </a:p>
        </p:txBody>
      </p:sp>
      <p:sp>
        <p:nvSpPr>
          <p:cNvPr id="25603" name="Text Box 50">
            <a:extLst>
              <a:ext uri="{FF2B5EF4-FFF2-40B4-BE49-F238E27FC236}">
                <a16:creationId xmlns:a16="http://schemas.microsoft.com/office/drawing/2014/main" id="{1211102A-2723-4856-A3CC-4F5D6623A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34125"/>
            <a:ext cx="9144000" cy="523875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… oft nur Folge von Winkelfehlsichtigkeit!</a:t>
            </a:r>
          </a:p>
        </p:txBody>
      </p:sp>
      <p:pic>
        <p:nvPicPr>
          <p:cNvPr id="25604" name="Picture 10">
            <a:extLst>
              <a:ext uri="{FF2B5EF4-FFF2-40B4-BE49-F238E27FC236}">
                <a16:creationId xmlns:a16="http://schemas.microsoft.com/office/drawing/2014/main" id="{0A63157C-BB58-4330-9E4E-076CF3B65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196975"/>
            <a:ext cx="653415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50">
            <a:extLst>
              <a:ext uri="{FF2B5EF4-FFF2-40B4-BE49-F238E27FC236}">
                <a16:creationId xmlns:a16="http://schemas.microsoft.com/office/drawing/2014/main" id="{53CD4B39-D6DE-464C-8894-D51D50C9C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52387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Schreib- und Leseschwäche (Legasthenie) …</a:t>
            </a:r>
          </a:p>
        </p:txBody>
      </p:sp>
      <p:sp>
        <p:nvSpPr>
          <p:cNvPr id="27651" name="Rectangle 18">
            <a:extLst>
              <a:ext uri="{FF2B5EF4-FFF2-40B4-BE49-F238E27FC236}">
                <a16:creationId xmlns:a16="http://schemas.microsoft.com/office/drawing/2014/main" id="{021804C8-E43F-4651-8FC9-9F2D3A876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700213"/>
            <a:ext cx="86423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de-DE" sz="2000">
              <a:solidFill>
                <a:srgbClr val="4379AF"/>
              </a:solidFill>
              <a:latin typeface="Arial" panose="020B0604020202020204" pitchFamily="34" charset="0"/>
            </a:endParaRPr>
          </a:p>
        </p:txBody>
      </p:sp>
      <p:sp>
        <p:nvSpPr>
          <p:cNvPr id="27652" name="Text Box 50">
            <a:extLst>
              <a:ext uri="{FF2B5EF4-FFF2-40B4-BE49-F238E27FC236}">
                <a16:creationId xmlns:a16="http://schemas.microsoft.com/office/drawing/2014/main" id="{D7D8F590-1336-4C25-95F9-2E16543723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34125"/>
            <a:ext cx="9144000" cy="523875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… oft nur Folge von Winkelfehlsichtigkeit!</a:t>
            </a:r>
          </a:p>
        </p:txBody>
      </p:sp>
      <p:pic>
        <p:nvPicPr>
          <p:cNvPr id="27653" name="Picture 11">
            <a:extLst>
              <a:ext uri="{FF2B5EF4-FFF2-40B4-BE49-F238E27FC236}">
                <a16:creationId xmlns:a16="http://schemas.microsoft.com/office/drawing/2014/main" id="{0D394CA6-F6E3-473F-825B-C6B5BBA42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981075"/>
            <a:ext cx="3943350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12">
            <a:extLst>
              <a:ext uri="{FF2B5EF4-FFF2-40B4-BE49-F238E27FC236}">
                <a16:creationId xmlns:a16="http://schemas.microsoft.com/office/drawing/2014/main" id="{C1D37582-A065-4A0C-83C3-22427BFEC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006475"/>
            <a:ext cx="332581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50">
            <a:extLst>
              <a:ext uri="{FF2B5EF4-FFF2-40B4-BE49-F238E27FC236}">
                <a16:creationId xmlns:a16="http://schemas.microsoft.com/office/drawing/2014/main" id="{BBAF6625-1545-4392-9BAD-B556E93D7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52387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Schreib- und Leseschwäche (Legasthenie) …</a:t>
            </a:r>
          </a:p>
        </p:txBody>
      </p:sp>
      <p:sp>
        <p:nvSpPr>
          <p:cNvPr id="29699" name="Rectangle 18">
            <a:extLst>
              <a:ext uri="{FF2B5EF4-FFF2-40B4-BE49-F238E27FC236}">
                <a16:creationId xmlns:a16="http://schemas.microsoft.com/office/drawing/2014/main" id="{72E97E6B-F61F-45D0-8F1A-0F42447B6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700213"/>
            <a:ext cx="86423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de-DE" sz="2000">
              <a:solidFill>
                <a:srgbClr val="4379AF"/>
              </a:solidFill>
              <a:latin typeface="Arial" panose="020B0604020202020204" pitchFamily="34" charset="0"/>
            </a:endParaRPr>
          </a:p>
        </p:txBody>
      </p:sp>
      <p:sp>
        <p:nvSpPr>
          <p:cNvPr id="29700" name="Text Box 50">
            <a:extLst>
              <a:ext uri="{FF2B5EF4-FFF2-40B4-BE49-F238E27FC236}">
                <a16:creationId xmlns:a16="http://schemas.microsoft.com/office/drawing/2014/main" id="{D09A9900-AE4E-409A-A5AC-4398D622D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34125"/>
            <a:ext cx="9144000" cy="523875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… oft nur Folge von Winkelfehlsichtigkeit!</a:t>
            </a:r>
          </a:p>
        </p:txBody>
      </p:sp>
      <p:pic>
        <p:nvPicPr>
          <p:cNvPr id="29701" name="Picture 7">
            <a:extLst>
              <a:ext uri="{FF2B5EF4-FFF2-40B4-BE49-F238E27FC236}">
                <a16:creationId xmlns:a16="http://schemas.microsoft.com/office/drawing/2014/main" id="{CB860B2B-70F9-4B48-8B5F-6D148ED04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692150"/>
            <a:ext cx="3633788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8">
            <a:extLst>
              <a:ext uri="{FF2B5EF4-FFF2-40B4-BE49-F238E27FC236}">
                <a16:creationId xmlns:a16="http://schemas.microsoft.com/office/drawing/2014/main" id="{1FB0DF60-ED8A-462D-86CD-28340AB10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2492375"/>
            <a:ext cx="3557587" cy="16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9">
            <a:extLst>
              <a:ext uri="{FF2B5EF4-FFF2-40B4-BE49-F238E27FC236}">
                <a16:creationId xmlns:a16="http://schemas.microsoft.com/office/drawing/2014/main" id="{04CC9C56-DAE0-4600-A1E7-997D5D04C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4224338"/>
            <a:ext cx="3557587" cy="165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50">
            <a:extLst>
              <a:ext uri="{FF2B5EF4-FFF2-40B4-BE49-F238E27FC236}">
                <a16:creationId xmlns:a16="http://schemas.microsoft.com/office/drawing/2014/main" id="{B71CA41D-31DB-4FA0-AD79-7A74B7B0FB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52387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„Chaos im Kopf“: AD(H)S-Symtome …</a:t>
            </a:r>
          </a:p>
        </p:txBody>
      </p:sp>
      <p:sp>
        <p:nvSpPr>
          <p:cNvPr id="31747" name="Rectangle 18">
            <a:extLst>
              <a:ext uri="{FF2B5EF4-FFF2-40B4-BE49-F238E27FC236}">
                <a16:creationId xmlns:a16="http://schemas.microsoft.com/office/drawing/2014/main" id="{DD02E9FA-7C2A-44A3-98F7-7789FC625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700213"/>
            <a:ext cx="86423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de-DE" sz="2000">
              <a:solidFill>
                <a:srgbClr val="4379AF"/>
              </a:solidFill>
              <a:latin typeface="Arial" panose="020B0604020202020204" pitchFamily="34" charset="0"/>
            </a:endParaRPr>
          </a:p>
        </p:txBody>
      </p:sp>
      <p:sp>
        <p:nvSpPr>
          <p:cNvPr id="13316" name="Rechteck 19">
            <a:extLst>
              <a:ext uri="{FF2B5EF4-FFF2-40B4-BE49-F238E27FC236}">
                <a16:creationId xmlns:a16="http://schemas.microsoft.com/office/drawing/2014/main" id="{4768F1A1-88E2-424A-A27F-8A6C6AD4D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620713"/>
            <a:ext cx="849630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3038" indent="-173038">
              <a:buFont typeface="Arial" pitchFamily="34" charset="0"/>
              <a:buChar char="•"/>
              <a:defRPr/>
            </a:pPr>
            <a:r>
              <a:rPr lang="de-DE" sz="2000" dirty="0">
                <a:solidFill>
                  <a:srgbClr val="4379AF"/>
                </a:solidFill>
                <a:latin typeface="Arial" charset="0"/>
              </a:rPr>
              <a:t>„</a:t>
            </a:r>
            <a:r>
              <a:rPr lang="de-DE" sz="2000" dirty="0" err="1">
                <a:solidFill>
                  <a:srgbClr val="4379AF"/>
                </a:solidFill>
                <a:latin typeface="Arial" charset="0"/>
              </a:rPr>
              <a:t>Zappelphilipp</a:t>
            </a:r>
            <a:r>
              <a:rPr lang="de-DE" sz="2000" dirty="0">
                <a:solidFill>
                  <a:srgbClr val="4379AF"/>
                </a:solidFill>
                <a:latin typeface="Arial" charset="0"/>
              </a:rPr>
              <a:t>“</a:t>
            </a:r>
          </a:p>
          <a:p>
            <a:pPr marL="173038" indent="-173038">
              <a:buFont typeface="Arial" pitchFamily="34" charset="0"/>
              <a:buChar char="•"/>
              <a:defRPr/>
            </a:pPr>
            <a:r>
              <a:rPr lang="de-DE" sz="2000" dirty="0">
                <a:solidFill>
                  <a:srgbClr val="4379AF"/>
                </a:solidFill>
                <a:latin typeface="Arial" charset="0"/>
              </a:rPr>
              <a:t>„Nervensäge“</a:t>
            </a:r>
          </a:p>
          <a:p>
            <a:pPr marL="173038" indent="-173038">
              <a:buFont typeface="Arial" pitchFamily="34" charset="0"/>
              <a:buChar char="•"/>
              <a:defRPr/>
            </a:pPr>
            <a:r>
              <a:rPr lang="de-DE" sz="2000" dirty="0">
                <a:solidFill>
                  <a:srgbClr val="4379AF"/>
                </a:solidFill>
                <a:latin typeface="Arial" charset="0"/>
              </a:rPr>
              <a:t>„Quasselstrippe“: Ständiges Reden</a:t>
            </a:r>
          </a:p>
          <a:p>
            <a:pPr marL="173038" indent="-173038">
              <a:buFont typeface="Arial" pitchFamily="34" charset="0"/>
              <a:buChar char="•"/>
              <a:defRPr/>
            </a:pPr>
            <a:r>
              <a:rPr lang="de-DE" sz="2000" dirty="0">
                <a:solidFill>
                  <a:srgbClr val="4379AF"/>
                </a:solidFill>
                <a:latin typeface="Arial" charset="0"/>
              </a:rPr>
              <a:t>Soziale Ängstlichkeit und </a:t>
            </a:r>
            <a:r>
              <a:rPr lang="de-DE" sz="2000" dirty="0" err="1">
                <a:solidFill>
                  <a:srgbClr val="4379AF"/>
                </a:solidFill>
                <a:latin typeface="Arial" charset="0"/>
              </a:rPr>
              <a:t>Kapriziosität</a:t>
            </a:r>
            <a:r>
              <a:rPr lang="de-DE" sz="2000" dirty="0">
                <a:solidFill>
                  <a:srgbClr val="4379AF"/>
                </a:solidFill>
                <a:latin typeface="Arial" charset="0"/>
              </a:rPr>
              <a:t> („Prinzessin“, „Prinz“)</a:t>
            </a:r>
          </a:p>
          <a:p>
            <a:pPr marL="173038" indent="-173038">
              <a:buFont typeface="Arial" pitchFamily="34" charset="0"/>
              <a:buChar char="•"/>
              <a:defRPr/>
            </a:pPr>
            <a:r>
              <a:rPr lang="de-DE" sz="2000" dirty="0">
                <a:solidFill>
                  <a:srgbClr val="4379AF"/>
                </a:solidFill>
                <a:latin typeface="Arial" charset="0"/>
              </a:rPr>
              <a:t>„</a:t>
            </a:r>
            <a:r>
              <a:rPr lang="de-DE" sz="2000" dirty="0" err="1">
                <a:solidFill>
                  <a:srgbClr val="4379AF"/>
                </a:solidFill>
                <a:latin typeface="Arial" charset="0"/>
              </a:rPr>
              <a:t>Träumerliese</a:t>
            </a:r>
            <a:r>
              <a:rPr lang="de-DE" sz="2000" dirty="0">
                <a:solidFill>
                  <a:srgbClr val="4379AF"/>
                </a:solidFill>
                <a:latin typeface="Arial" charset="0"/>
              </a:rPr>
              <a:t>“: Verträumtheit, Geistesabwesenheit</a:t>
            </a:r>
          </a:p>
          <a:p>
            <a:pPr marL="173038" indent="-173038">
              <a:buFont typeface="Arial" pitchFamily="34" charset="0"/>
              <a:buChar char="•"/>
              <a:defRPr/>
            </a:pPr>
            <a:r>
              <a:rPr lang="de-DE" sz="2000" dirty="0">
                <a:solidFill>
                  <a:srgbClr val="4379AF"/>
                </a:solidFill>
                <a:latin typeface="Arial" charset="0"/>
              </a:rPr>
              <a:t>Ständige </a:t>
            </a:r>
            <a:r>
              <a:rPr lang="de-DE" sz="2000" dirty="0" err="1">
                <a:solidFill>
                  <a:srgbClr val="4379AF"/>
                </a:solidFill>
                <a:latin typeface="Arial" charset="0"/>
              </a:rPr>
              <a:t>Ablenkbarkeit</a:t>
            </a:r>
            <a:endParaRPr lang="de-DE" sz="2000" dirty="0">
              <a:solidFill>
                <a:srgbClr val="4379AF"/>
              </a:solidFill>
              <a:latin typeface="Arial" charset="0"/>
            </a:endParaRPr>
          </a:p>
          <a:p>
            <a:pPr marL="173038" indent="-173038">
              <a:buFont typeface="Arial" pitchFamily="34" charset="0"/>
              <a:buChar char="•"/>
              <a:defRPr/>
            </a:pPr>
            <a:r>
              <a:rPr lang="de-DE" sz="2000" dirty="0">
                <a:solidFill>
                  <a:srgbClr val="4379AF"/>
                </a:solidFill>
                <a:latin typeface="Arial" charset="0"/>
              </a:rPr>
              <a:t>Ständige Aktivität</a:t>
            </a:r>
          </a:p>
          <a:p>
            <a:pPr marL="173038" indent="-173038">
              <a:buFont typeface="Arial" pitchFamily="34" charset="0"/>
              <a:buChar char="•"/>
              <a:defRPr/>
            </a:pPr>
            <a:r>
              <a:rPr lang="de-DE" sz="2000" dirty="0">
                <a:solidFill>
                  <a:srgbClr val="4379AF"/>
                </a:solidFill>
                <a:latin typeface="Arial" charset="0"/>
              </a:rPr>
              <a:t>Mangelhafte Selbstkontrolle, Impulsivität, fehlende Ausdauer</a:t>
            </a:r>
          </a:p>
          <a:p>
            <a:pPr marL="173038" indent="-173038">
              <a:buFont typeface="Arial" pitchFamily="34" charset="0"/>
              <a:buChar char="•"/>
              <a:defRPr/>
            </a:pPr>
            <a:r>
              <a:rPr lang="de-DE" sz="2000" dirty="0">
                <a:solidFill>
                  <a:srgbClr val="4379AF"/>
                </a:solidFill>
                <a:latin typeface="Arial" charset="0"/>
              </a:rPr>
              <a:t>Sprunghaftigkeit</a:t>
            </a:r>
          </a:p>
          <a:p>
            <a:pPr marL="173038" indent="-173038">
              <a:buFont typeface="Arial" pitchFamily="34" charset="0"/>
              <a:buChar char="•"/>
              <a:defRPr/>
            </a:pPr>
            <a:r>
              <a:rPr lang="de-DE" sz="2000" dirty="0">
                <a:solidFill>
                  <a:srgbClr val="4379AF"/>
                </a:solidFill>
                <a:latin typeface="Arial" charset="0"/>
              </a:rPr>
              <a:t>Schlechtes Selbstbild</a:t>
            </a:r>
          </a:p>
          <a:p>
            <a:pPr marL="173038" indent="-173038">
              <a:buFont typeface="Arial" pitchFamily="34" charset="0"/>
              <a:buChar char="•"/>
              <a:defRPr/>
            </a:pPr>
            <a:r>
              <a:rPr lang="de-DE" sz="2000" dirty="0">
                <a:solidFill>
                  <a:srgbClr val="4379AF"/>
                </a:solidFill>
                <a:latin typeface="Arial" charset="0"/>
              </a:rPr>
              <a:t>Vergesslichkeit, fehlende Selbstorganisation</a:t>
            </a:r>
          </a:p>
          <a:p>
            <a:pPr marL="173038" indent="-173038">
              <a:buFont typeface="Arial" pitchFamily="34" charset="0"/>
              <a:buChar char="•"/>
              <a:defRPr/>
            </a:pPr>
            <a:r>
              <a:rPr lang="de-DE" sz="2000" dirty="0">
                <a:solidFill>
                  <a:srgbClr val="4379AF"/>
                </a:solidFill>
                <a:latin typeface="Arial" charset="0"/>
              </a:rPr>
              <a:t>Stimmungsschwankungen</a:t>
            </a:r>
          </a:p>
          <a:p>
            <a:pPr marL="173038" indent="-173038">
              <a:buFont typeface="Arial" pitchFamily="34" charset="0"/>
              <a:buChar char="•"/>
              <a:defRPr/>
            </a:pPr>
            <a:r>
              <a:rPr lang="de-DE" sz="2000" dirty="0">
                <a:solidFill>
                  <a:srgbClr val="4379AF"/>
                </a:solidFill>
                <a:latin typeface="Arial" charset="0"/>
              </a:rPr>
              <a:t>Niedrige Frustrationstoleranz</a:t>
            </a:r>
          </a:p>
          <a:p>
            <a:pPr marL="173038" indent="-173038">
              <a:buFont typeface="Arial" pitchFamily="34" charset="0"/>
              <a:buChar char="•"/>
              <a:defRPr/>
            </a:pPr>
            <a:r>
              <a:rPr lang="de-DE" sz="2000" dirty="0">
                <a:solidFill>
                  <a:srgbClr val="4379AF"/>
                </a:solidFill>
                <a:latin typeface="Arial" charset="0"/>
              </a:rPr>
              <a:t>Schwierige Beziehungen („kann nicht zuhören“)</a:t>
            </a:r>
          </a:p>
          <a:p>
            <a:pPr>
              <a:defRPr/>
            </a:pPr>
            <a:endParaRPr lang="de-DE" sz="2000" dirty="0">
              <a:solidFill>
                <a:srgbClr val="4379AF"/>
              </a:solidFill>
              <a:latin typeface="Arial" charset="0"/>
            </a:endParaRPr>
          </a:p>
          <a:p>
            <a:pPr>
              <a:defRPr/>
            </a:pPr>
            <a:r>
              <a:rPr lang="de-DE" sz="2000" dirty="0">
                <a:solidFill>
                  <a:srgbClr val="4379AF"/>
                </a:solidFill>
                <a:latin typeface="Arial" charset="0"/>
              </a:rPr>
              <a:t>AD(H)S basiert auf einer ererbten Stoffwechselstörung, die unter bestimmten Bedingungen ausbricht.</a:t>
            </a:r>
          </a:p>
          <a:p>
            <a:pPr>
              <a:defRPr/>
            </a:pPr>
            <a:endParaRPr lang="de-DE" sz="2000" dirty="0">
              <a:solidFill>
                <a:srgbClr val="4379AF"/>
              </a:solidFill>
              <a:latin typeface="Arial" charset="0"/>
            </a:endParaRPr>
          </a:p>
        </p:txBody>
      </p:sp>
      <p:sp>
        <p:nvSpPr>
          <p:cNvPr id="31749" name="Text Box 50">
            <a:extLst>
              <a:ext uri="{FF2B5EF4-FFF2-40B4-BE49-F238E27FC236}">
                <a16:creationId xmlns:a16="http://schemas.microsoft.com/office/drawing/2014/main" id="{CE3D9252-EE14-4CD8-B436-F6A6291F77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34125"/>
            <a:ext cx="9144000" cy="523875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… oft nur Folge von Winkelfehlsichtigkeit!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50">
            <a:extLst>
              <a:ext uri="{FF2B5EF4-FFF2-40B4-BE49-F238E27FC236}">
                <a16:creationId xmlns:a16="http://schemas.microsoft.com/office/drawing/2014/main" id="{0F98C00A-22A9-450A-A32C-FFF99BCB8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52387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„Chaos im Kopf“: AD(H)S-Symtome …</a:t>
            </a:r>
          </a:p>
        </p:txBody>
      </p:sp>
      <p:sp>
        <p:nvSpPr>
          <p:cNvPr id="33795" name="Rectangle 18">
            <a:extLst>
              <a:ext uri="{FF2B5EF4-FFF2-40B4-BE49-F238E27FC236}">
                <a16:creationId xmlns:a16="http://schemas.microsoft.com/office/drawing/2014/main" id="{AC52E022-EB27-4A74-B53D-E8ADB7BDD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700213"/>
            <a:ext cx="86423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e-DE" altLang="de-DE" sz="2000">
              <a:solidFill>
                <a:srgbClr val="4379AF"/>
              </a:solidFill>
              <a:latin typeface="Arial" panose="020B0604020202020204" pitchFamily="34" charset="0"/>
            </a:endParaRPr>
          </a:p>
        </p:txBody>
      </p:sp>
      <p:sp>
        <p:nvSpPr>
          <p:cNvPr id="33796" name="Text Box 50">
            <a:extLst>
              <a:ext uri="{FF2B5EF4-FFF2-40B4-BE49-F238E27FC236}">
                <a16:creationId xmlns:a16="http://schemas.microsoft.com/office/drawing/2014/main" id="{D0D0DA1D-68A7-4B54-9EC1-4A66350F8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34125"/>
            <a:ext cx="9144000" cy="523875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… oft nur Folge von Winkelfehlsichtigkeit!</a:t>
            </a:r>
          </a:p>
        </p:txBody>
      </p:sp>
      <p:pic>
        <p:nvPicPr>
          <p:cNvPr id="33797" name="Picture 6">
            <a:extLst>
              <a:ext uri="{FF2B5EF4-FFF2-40B4-BE49-F238E27FC236}">
                <a16:creationId xmlns:a16="http://schemas.microsoft.com/office/drawing/2014/main" id="{82526DE8-FE39-4C8C-AEAF-F392F7A77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765175"/>
            <a:ext cx="5845175" cy="525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50">
            <a:extLst>
              <a:ext uri="{FF2B5EF4-FFF2-40B4-BE49-F238E27FC236}">
                <a16:creationId xmlns:a16="http://schemas.microsoft.com/office/drawing/2014/main" id="{E157442F-9067-409D-B18D-74FED808D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52387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Screening der Augenmuskelfunktion</a:t>
            </a:r>
          </a:p>
        </p:txBody>
      </p:sp>
      <p:pic>
        <p:nvPicPr>
          <p:cNvPr id="35843" name="Picture 2" descr="PICT0012">
            <a:extLst>
              <a:ext uri="{FF2B5EF4-FFF2-40B4-BE49-F238E27FC236}">
                <a16:creationId xmlns:a16="http://schemas.microsoft.com/office/drawing/2014/main" id="{915EAD56-66CB-42D0-85DE-E9FE47F1B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5175"/>
            <a:ext cx="46482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3" descr="PICT0013">
            <a:extLst>
              <a:ext uri="{FF2B5EF4-FFF2-40B4-BE49-F238E27FC236}">
                <a16:creationId xmlns:a16="http://schemas.microsoft.com/office/drawing/2014/main" id="{C7B4E8DB-D197-4C75-8185-671411EB6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200400"/>
            <a:ext cx="46482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ext Box 4">
            <a:extLst>
              <a:ext uri="{FF2B5EF4-FFF2-40B4-BE49-F238E27FC236}">
                <a16:creationId xmlns:a16="http://schemas.microsoft.com/office/drawing/2014/main" id="{ACD327F0-D917-4EEC-9318-C62123B0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172200"/>
            <a:ext cx="3505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de-DE" altLang="de-DE" sz="1800" b="0">
                <a:latin typeface="Arial" panose="020B0604020202020204" pitchFamily="34" charset="0"/>
              </a:rPr>
              <a:t>Divergenz-Test</a:t>
            </a:r>
          </a:p>
        </p:txBody>
      </p:sp>
      <p:sp>
        <p:nvSpPr>
          <p:cNvPr id="35846" name="Text Box 5">
            <a:extLst>
              <a:ext uri="{FF2B5EF4-FFF2-40B4-BE49-F238E27FC236}">
                <a16:creationId xmlns:a16="http://schemas.microsoft.com/office/drawing/2014/main" id="{48EFF0DB-CD08-4F53-926A-B080551058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993775"/>
            <a:ext cx="3505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0">
                <a:latin typeface="Arial" panose="020B0604020202020204" pitchFamily="34" charset="0"/>
              </a:rPr>
              <a:t>Konvergenz-Test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50">
            <a:extLst>
              <a:ext uri="{FF2B5EF4-FFF2-40B4-BE49-F238E27FC236}">
                <a16:creationId xmlns:a16="http://schemas.microsoft.com/office/drawing/2014/main" id="{AA99A753-2DA4-4090-9D26-16AC00FB0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52387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Screening der Augenmuskelfunktion</a:t>
            </a:r>
          </a:p>
        </p:txBody>
      </p:sp>
      <p:sp>
        <p:nvSpPr>
          <p:cNvPr id="37891" name="Text Box 5">
            <a:extLst>
              <a:ext uri="{FF2B5EF4-FFF2-40B4-BE49-F238E27FC236}">
                <a16:creationId xmlns:a16="http://schemas.microsoft.com/office/drawing/2014/main" id="{2F05EC5B-E45E-4B65-95B9-55FDBF0A4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757238"/>
            <a:ext cx="3505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de-DE" altLang="de-DE" sz="1800" b="0">
                <a:latin typeface="Arial" panose="020B0604020202020204" pitchFamily="34" charset="0"/>
              </a:rPr>
              <a:t>Winkelfehlsichtigkeitstest</a:t>
            </a:r>
          </a:p>
        </p:txBody>
      </p:sp>
      <p:pic>
        <p:nvPicPr>
          <p:cNvPr id="37892" name="Picture 6" descr="IMG_0003">
            <a:extLst>
              <a:ext uri="{FF2B5EF4-FFF2-40B4-BE49-F238E27FC236}">
                <a16:creationId xmlns:a16="http://schemas.microsoft.com/office/drawing/2014/main" id="{1B2EFC67-CF6C-4444-8829-73B564C64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997200"/>
            <a:ext cx="4927600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8" descr="IMG_0004">
            <a:extLst>
              <a:ext uri="{FF2B5EF4-FFF2-40B4-BE49-F238E27FC236}">
                <a16:creationId xmlns:a16="http://schemas.microsoft.com/office/drawing/2014/main" id="{42D6EC55-6C3C-4799-80EA-D79E5857F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690563"/>
            <a:ext cx="4897438" cy="367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>
            <a:extLst>
              <a:ext uri="{FF2B5EF4-FFF2-40B4-BE49-F238E27FC236}">
                <a16:creationId xmlns:a16="http://schemas.microsoft.com/office/drawing/2014/main" id="{BF8D7CE1-4775-433E-AADC-D962AFDC62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58888"/>
            <a:ext cx="7772400" cy="41148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de-DE" sz="2800" b="1" dirty="0">
                <a:solidFill>
                  <a:srgbClr val="4379AF"/>
                </a:solidFill>
                <a:latin typeface="Arial" pitchFamily="34" charset="0"/>
                <a:cs typeface="Arial" pitchFamily="34" charset="0"/>
              </a:rPr>
              <a:t>Fragestellung</a:t>
            </a:r>
          </a:p>
          <a:p>
            <a:pPr marL="0" indent="0">
              <a:buFontTx/>
              <a:buNone/>
              <a:defRPr/>
            </a:pPr>
            <a:r>
              <a:rPr lang="de-DE" sz="2800" dirty="0">
                <a:solidFill>
                  <a:srgbClr val="4379AF"/>
                </a:solidFill>
                <a:latin typeface="Arial" pitchFamily="34" charset="0"/>
                <a:cs typeface="Arial" pitchFamily="34" charset="0"/>
              </a:rPr>
              <a:t>Gibt es eine Veränderung der messbaren Augenbeweglichkeit bei Entkoppelung der Okklusion durch eine Watterolle (Jig)?</a:t>
            </a:r>
          </a:p>
          <a:p>
            <a:pPr marL="0" indent="0">
              <a:buFontTx/>
              <a:buNone/>
              <a:defRPr/>
            </a:pPr>
            <a:r>
              <a:rPr lang="de-DE" sz="2800" dirty="0">
                <a:solidFill>
                  <a:srgbClr val="4379AF"/>
                </a:solidFill>
                <a:latin typeface="Arial" pitchFamily="34" charset="0"/>
                <a:cs typeface="Arial" pitchFamily="34" charset="0"/>
              </a:rPr>
              <a:t>Anders gesagt: Gibt es einen Zusammenhang zwischen Biss und Augenmuskelfunktion? </a:t>
            </a:r>
          </a:p>
          <a:p>
            <a:pPr>
              <a:buFontTx/>
              <a:buNone/>
              <a:defRPr/>
            </a:pPr>
            <a:endParaRPr lang="de-DE" sz="2800" dirty="0">
              <a:solidFill>
                <a:srgbClr val="4379AF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  <a:defRPr/>
            </a:pPr>
            <a:r>
              <a:rPr lang="de-DE" sz="2800" b="1" dirty="0">
                <a:solidFill>
                  <a:srgbClr val="4379AF"/>
                </a:solidFill>
                <a:latin typeface="Arial" pitchFamily="34" charset="0"/>
                <a:cs typeface="Arial" pitchFamily="34" charset="0"/>
              </a:rPr>
              <a:t>Methode</a:t>
            </a:r>
            <a:r>
              <a:rPr lang="de-DE" sz="2800" dirty="0">
                <a:solidFill>
                  <a:srgbClr val="4379AF"/>
                </a:solidFill>
                <a:latin typeface="Arial" pitchFamily="34" charset="0"/>
                <a:cs typeface="Arial" pitchFamily="34" charset="0"/>
              </a:rPr>
              <a:t>: Van-Orden-Stern-Test</a:t>
            </a:r>
          </a:p>
          <a:p>
            <a:pPr>
              <a:defRPr/>
            </a:pPr>
            <a:endParaRPr lang="de-DE" sz="2800" dirty="0">
              <a:solidFill>
                <a:srgbClr val="4379AF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  <a:defRPr/>
            </a:pPr>
            <a:r>
              <a:rPr lang="de-DE" sz="2800" b="1" dirty="0">
                <a:solidFill>
                  <a:srgbClr val="4379AF"/>
                </a:solidFill>
                <a:latin typeface="Arial" pitchFamily="34" charset="0"/>
                <a:cs typeface="Arial" pitchFamily="34" charset="0"/>
              </a:rPr>
              <a:t>Qualitatives</a:t>
            </a:r>
            <a:r>
              <a:rPr lang="de-DE" sz="2800" dirty="0">
                <a:solidFill>
                  <a:srgbClr val="4379AF"/>
                </a:solidFill>
                <a:latin typeface="Arial" pitchFamily="34" charset="0"/>
                <a:cs typeface="Arial" pitchFamily="34" charset="0"/>
              </a:rPr>
              <a:t> Ergebnis</a:t>
            </a:r>
          </a:p>
          <a:p>
            <a:pPr>
              <a:defRPr/>
            </a:pPr>
            <a:endParaRPr lang="de-DE" sz="2800" dirty="0">
              <a:solidFill>
                <a:srgbClr val="4379A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939" name="Text Box 50">
            <a:extLst>
              <a:ext uri="{FF2B5EF4-FFF2-40B4-BE49-F238E27FC236}">
                <a16:creationId xmlns:a16="http://schemas.microsoft.com/office/drawing/2014/main" id="{46A35F2F-DE54-4F16-A423-238169B23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95408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Instrumentelle Untersuchung der Augenmuskelfunktion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9BAB6AF8-A285-4AF8-85D6-EFA3CC0029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11188" y="1330325"/>
            <a:ext cx="7772400" cy="41148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de-DE" sz="2800" b="1" dirty="0">
                <a:solidFill>
                  <a:srgbClr val="4379AF"/>
                </a:solidFill>
                <a:latin typeface="Arial" pitchFamily="34" charset="0"/>
                <a:cs typeface="Arial" pitchFamily="34" charset="0"/>
              </a:rPr>
              <a:t>Fragestellung nach Schienenbehandlung und nach kieferorthopädischer Behandlung:</a:t>
            </a:r>
          </a:p>
          <a:p>
            <a:pPr marL="0" indent="0">
              <a:buFontTx/>
              <a:buNone/>
              <a:defRPr/>
            </a:pPr>
            <a:r>
              <a:rPr lang="de-DE" sz="2800" dirty="0">
                <a:solidFill>
                  <a:srgbClr val="4379AF"/>
                </a:solidFill>
                <a:latin typeface="Arial" pitchFamily="34" charset="0"/>
                <a:cs typeface="Arial" pitchFamily="34" charset="0"/>
              </a:rPr>
              <a:t>Hat sich die Augenbeweglichkeit stabilisiert bzw. verbessert?</a:t>
            </a:r>
          </a:p>
          <a:p>
            <a:pPr marL="0" indent="0">
              <a:buFontTx/>
              <a:buNone/>
              <a:defRPr/>
            </a:pPr>
            <a:r>
              <a:rPr lang="de-DE" sz="2800" dirty="0">
                <a:solidFill>
                  <a:srgbClr val="4379AF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Tx/>
              <a:buNone/>
              <a:defRPr/>
            </a:pPr>
            <a:r>
              <a:rPr lang="de-DE" sz="2800" b="1" dirty="0">
                <a:solidFill>
                  <a:srgbClr val="4379AF"/>
                </a:solidFill>
                <a:latin typeface="Arial" pitchFamily="34" charset="0"/>
                <a:cs typeface="Arial" pitchFamily="34" charset="0"/>
              </a:rPr>
              <a:t>Methode:</a:t>
            </a:r>
            <a:r>
              <a:rPr lang="de-DE" sz="2800" dirty="0">
                <a:solidFill>
                  <a:srgbClr val="4379AF"/>
                </a:solidFill>
                <a:latin typeface="Arial" pitchFamily="34" charset="0"/>
                <a:cs typeface="Arial" pitchFamily="34" charset="0"/>
              </a:rPr>
              <a:t> Van-Orden-Stern-Test</a:t>
            </a:r>
          </a:p>
          <a:p>
            <a:pPr>
              <a:defRPr/>
            </a:pPr>
            <a:r>
              <a:rPr lang="de-DE" sz="2800" dirty="0">
                <a:solidFill>
                  <a:srgbClr val="4379AF"/>
                </a:solidFill>
                <a:latin typeface="Arial" pitchFamily="34" charset="0"/>
                <a:cs typeface="Arial" pitchFamily="34" charset="0"/>
              </a:rPr>
              <a:t>Wenn nein </a:t>
            </a:r>
            <a:r>
              <a:rPr lang="de-DE" sz="2800" dirty="0">
                <a:solidFill>
                  <a:srgbClr val="4379A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Zuweisung an </a:t>
            </a:r>
            <a:r>
              <a:rPr lang="de-DE" sz="2800" dirty="0" err="1">
                <a:solidFill>
                  <a:srgbClr val="4379A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Funktionsoptometristen</a:t>
            </a:r>
            <a:r>
              <a:rPr lang="de-DE" sz="2800" dirty="0">
                <a:solidFill>
                  <a:srgbClr val="4379A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im Netzwerk</a:t>
            </a:r>
          </a:p>
          <a:p>
            <a:pPr>
              <a:defRPr/>
            </a:pPr>
            <a:r>
              <a:rPr lang="de-DE" sz="2800" dirty="0">
                <a:solidFill>
                  <a:srgbClr val="4379A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1. Priorität    </a:t>
            </a:r>
            <a:r>
              <a:rPr lang="de-DE" sz="2800" dirty="0" err="1">
                <a:solidFill>
                  <a:srgbClr val="4379A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Visualtraining</a:t>
            </a:r>
            <a:endParaRPr lang="de-DE" sz="2800" dirty="0">
              <a:solidFill>
                <a:srgbClr val="4379AF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>
              <a:defRPr/>
            </a:pPr>
            <a:r>
              <a:rPr lang="de-DE" sz="2800" dirty="0">
                <a:solidFill>
                  <a:srgbClr val="4379A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2. Option      </a:t>
            </a:r>
            <a:r>
              <a:rPr lang="de-DE" sz="2800" dirty="0" err="1">
                <a:solidFill>
                  <a:srgbClr val="4379A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Prismenbrille</a:t>
            </a:r>
            <a:endParaRPr lang="de-DE" sz="2800" dirty="0">
              <a:solidFill>
                <a:srgbClr val="4379AF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de-DE" sz="2800" dirty="0">
              <a:solidFill>
                <a:srgbClr val="4379A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963" name="Text Box 50">
            <a:extLst>
              <a:ext uri="{FF2B5EF4-FFF2-40B4-BE49-F238E27FC236}">
                <a16:creationId xmlns:a16="http://schemas.microsoft.com/office/drawing/2014/main" id="{2C7787A6-DDBB-4FDE-A25B-4C95E66B6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95408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Instrumentelle Untersuchung der Augenmuskelfunktion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50">
            <a:extLst>
              <a:ext uri="{FF2B5EF4-FFF2-40B4-BE49-F238E27FC236}">
                <a16:creationId xmlns:a16="http://schemas.microsoft.com/office/drawing/2014/main" id="{04B3A047-03D8-4EAC-9F91-FA7317F43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95408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Instrumentelle (vertiefende) Untersuchung der Augenmuskelfunktion mit dem mac-O-Scope</a:t>
            </a:r>
          </a:p>
        </p:txBody>
      </p:sp>
      <p:sp>
        <p:nvSpPr>
          <p:cNvPr id="41987" name="Text Box 3">
            <a:extLst>
              <a:ext uri="{FF2B5EF4-FFF2-40B4-BE49-F238E27FC236}">
                <a16:creationId xmlns:a16="http://schemas.microsoft.com/office/drawing/2014/main" id="{0C683189-180A-400D-B0FF-B46F147E9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62700"/>
            <a:ext cx="9144000" cy="52228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www.sehen-sie-selbst.com</a:t>
            </a:r>
          </a:p>
        </p:txBody>
      </p:sp>
      <p:pic>
        <p:nvPicPr>
          <p:cNvPr id="41988" name="Picture 4">
            <a:extLst>
              <a:ext uri="{FF2B5EF4-FFF2-40B4-BE49-F238E27FC236}">
                <a16:creationId xmlns:a16="http://schemas.microsoft.com/office/drawing/2014/main" id="{CDE653EA-525A-4C55-89A5-2462DC258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160463"/>
            <a:ext cx="3311525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 descr="P1000276">
            <a:extLst>
              <a:ext uri="{FF2B5EF4-FFF2-40B4-BE49-F238E27FC236}">
                <a16:creationId xmlns:a16="http://schemas.microsoft.com/office/drawing/2014/main" id="{515F675E-C1D6-4521-8221-007498973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9" t="4749" r="4506" b="33652"/>
          <a:stretch>
            <a:fillRect/>
          </a:stretch>
        </p:blipFill>
        <p:spPr bwMode="auto">
          <a:xfrm>
            <a:off x="971550" y="0"/>
            <a:ext cx="73453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50">
            <a:extLst>
              <a:ext uri="{FF2B5EF4-FFF2-40B4-BE49-F238E27FC236}">
                <a16:creationId xmlns:a16="http://schemas.microsoft.com/office/drawing/2014/main" id="{2EB1039D-1DF4-441B-A7FB-9D322E3D1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95408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Instrumentelle (vertiefende) Untersuchung der Augenmuskelfunktion mit dem mac-O-Scope</a:t>
            </a:r>
          </a:p>
        </p:txBody>
      </p:sp>
      <p:sp>
        <p:nvSpPr>
          <p:cNvPr id="45059" name="Text Box 3">
            <a:extLst>
              <a:ext uri="{FF2B5EF4-FFF2-40B4-BE49-F238E27FC236}">
                <a16:creationId xmlns:a16="http://schemas.microsoft.com/office/drawing/2014/main" id="{4BE0A790-2B62-42E4-B9BB-AF0C90B07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62700"/>
            <a:ext cx="9144000" cy="52228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www.institut-sehen.de</a:t>
            </a:r>
          </a:p>
        </p:txBody>
      </p:sp>
      <p:pic>
        <p:nvPicPr>
          <p:cNvPr id="45060" name="Picture 2">
            <a:extLst>
              <a:ext uri="{FF2B5EF4-FFF2-40B4-BE49-F238E27FC236}">
                <a16:creationId xmlns:a16="http://schemas.microsoft.com/office/drawing/2014/main" id="{C5A4B76A-7389-46FD-9299-F9CF24E45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360488"/>
            <a:ext cx="8004175" cy="413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P1000277">
            <a:extLst>
              <a:ext uri="{FF2B5EF4-FFF2-40B4-BE49-F238E27FC236}">
                <a16:creationId xmlns:a16="http://schemas.microsoft.com/office/drawing/2014/main" id="{72CB3D0F-A95F-4D2B-A143-A9E780B42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08" r="-18724" b="9003"/>
          <a:stretch>
            <a:fillRect/>
          </a:stretch>
        </p:blipFill>
        <p:spPr bwMode="auto">
          <a:xfrm>
            <a:off x="1403350" y="0"/>
            <a:ext cx="7740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Visualtest">
            <a:extLst>
              <a:ext uri="{FF2B5EF4-FFF2-40B4-BE49-F238E27FC236}">
                <a16:creationId xmlns:a16="http://schemas.microsoft.com/office/drawing/2014/main" id="{80268D80-095C-4040-8E1A-639590896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2850"/>
            <a:ext cx="9144000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Text Box 3">
            <a:extLst>
              <a:ext uri="{FF2B5EF4-FFF2-40B4-BE49-F238E27FC236}">
                <a16:creationId xmlns:a16="http://schemas.microsoft.com/office/drawing/2014/main" id="{66F715C3-7E36-431B-81B5-76D4FE999C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323850"/>
            <a:ext cx="3419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>
                <a:solidFill>
                  <a:srgbClr val="4379AF"/>
                </a:solidFill>
                <a:latin typeface="Arial" panose="020B0604020202020204" pitchFamily="34" charset="0"/>
              </a:rPr>
              <a:t>Van-Orden-Stern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Auswertung">
            <a:extLst>
              <a:ext uri="{FF2B5EF4-FFF2-40B4-BE49-F238E27FC236}">
                <a16:creationId xmlns:a16="http://schemas.microsoft.com/office/drawing/2014/main" id="{EB02A5C9-E46B-4ED7-A22A-1CF0EDA45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1355725"/>
            <a:ext cx="9134475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Text Box 3">
            <a:extLst>
              <a:ext uri="{FF2B5EF4-FFF2-40B4-BE49-F238E27FC236}">
                <a16:creationId xmlns:a16="http://schemas.microsoft.com/office/drawing/2014/main" id="{6A91E2BE-F39E-4CAF-9DB2-CE5B19F76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323850"/>
            <a:ext cx="3419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>
                <a:solidFill>
                  <a:srgbClr val="4379AF"/>
                </a:solidFill>
                <a:latin typeface="Arial" panose="020B0604020202020204" pitchFamily="34" charset="0"/>
              </a:rPr>
              <a:t>Van-Orden-Stern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>
            <a:extLst>
              <a:ext uri="{FF2B5EF4-FFF2-40B4-BE49-F238E27FC236}">
                <a16:creationId xmlns:a16="http://schemas.microsoft.com/office/drawing/2014/main" id="{23CF8457-6B3F-4467-B1A6-D61C11FD40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  <a:p>
            <a:endParaRPr lang="de-DE" altLang="de-DE"/>
          </a:p>
        </p:txBody>
      </p:sp>
      <p:pic>
        <p:nvPicPr>
          <p:cNvPr id="50179" name="Picture 4" descr="Visualtest + Auswertung">
            <a:extLst>
              <a:ext uri="{FF2B5EF4-FFF2-40B4-BE49-F238E27FC236}">
                <a16:creationId xmlns:a16="http://schemas.microsoft.com/office/drawing/2014/main" id="{402D744D-52A6-4E57-99CE-E8A08D699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1341438"/>
            <a:ext cx="9156700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Text Box 3">
            <a:extLst>
              <a:ext uri="{FF2B5EF4-FFF2-40B4-BE49-F238E27FC236}">
                <a16:creationId xmlns:a16="http://schemas.microsoft.com/office/drawing/2014/main" id="{9177AE71-5F07-4B44-9484-5E98018E2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323850"/>
            <a:ext cx="3419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>
                <a:solidFill>
                  <a:srgbClr val="4379AF"/>
                </a:solidFill>
                <a:latin typeface="Arial" panose="020B0604020202020204" pitchFamily="34" charset="0"/>
              </a:rPr>
              <a:t>Van-Orden-Stern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 descr="Visualtest 1 Dallmeier R">
            <a:extLst>
              <a:ext uri="{FF2B5EF4-FFF2-40B4-BE49-F238E27FC236}">
                <a16:creationId xmlns:a16="http://schemas.microsoft.com/office/drawing/2014/main" id="{B4F09FB2-FC71-42D8-8FDB-79C056D92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9063"/>
            <a:ext cx="9144000" cy="324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Text Box 5">
            <a:extLst>
              <a:ext uri="{FF2B5EF4-FFF2-40B4-BE49-F238E27FC236}">
                <a16:creationId xmlns:a16="http://schemas.microsoft.com/office/drawing/2014/main" id="{B53B26D5-10B9-4016-87AB-8F513C231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5138738"/>
            <a:ext cx="67341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rgbClr val="4379AF"/>
                </a:solidFill>
                <a:latin typeface="Arial" panose="020B0604020202020204" pitchFamily="34" charset="0"/>
              </a:rPr>
              <a:t>Aufzeichnung in habitueller Okklusion</a:t>
            </a:r>
          </a:p>
        </p:txBody>
      </p:sp>
      <p:sp>
        <p:nvSpPr>
          <p:cNvPr id="51204" name="Text Box 6">
            <a:extLst>
              <a:ext uri="{FF2B5EF4-FFF2-40B4-BE49-F238E27FC236}">
                <a16:creationId xmlns:a16="http://schemas.microsoft.com/office/drawing/2014/main" id="{861656CA-B5F3-4117-B536-94E06E79B7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113" y="712788"/>
            <a:ext cx="1682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rgbClr val="4379AF"/>
                </a:solidFill>
                <a:latin typeface="Arial" panose="020B0604020202020204" pitchFamily="34" charset="0"/>
              </a:rPr>
              <a:t>Patient 1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 descr="Visualtest 2 Dallmeier R">
            <a:extLst>
              <a:ext uri="{FF2B5EF4-FFF2-40B4-BE49-F238E27FC236}">
                <a16:creationId xmlns:a16="http://schemas.microsoft.com/office/drawing/2014/main" id="{F740BEE4-54D4-443B-9F6E-CECC67928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0950"/>
            <a:ext cx="9145588" cy="319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Text Box 5">
            <a:extLst>
              <a:ext uri="{FF2B5EF4-FFF2-40B4-BE49-F238E27FC236}">
                <a16:creationId xmlns:a16="http://schemas.microsoft.com/office/drawing/2014/main" id="{1C3CDC29-51CD-42E5-B330-10DE73F51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4778375"/>
            <a:ext cx="72945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rgbClr val="4379AF"/>
                </a:solidFill>
                <a:latin typeface="Arial" panose="020B0604020202020204" pitchFamily="34" charset="0"/>
              </a:rPr>
              <a:t>Aufzeichnung mit entkoppelter Okklusion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rgbClr val="4379AF"/>
                </a:solidFill>
                <a:latin typeface="Arial" panose="020B0604020202020204" pitchFamily="34" charset="0"/>
              </a:rPr>
              <a:t>durch Watterolle zw. FZ</a:t>
            </a:r>
          </a:p>
        </p:txBody>
      </p:sp>
      <p:sp>
        <p:nvSpPr>
          <p:cNvPr id="52228" name="Text Box 6">
            <a:extLst>
              <a:ext uri="{FF2B5EF4-FFF2-40B4-BE49-F238E27FC236}">
                <a16:creationId xmlns:a16="http://schemas.microsoft.com/office/drawing/2014/main" id="{44F92295-6300-44D8-94EC-83D79FD7A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8" y="639763"/>
            <a:ext cx="1682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rgbClr val="4379AF"/>
                </a:solidFill>
                <a:latin typeface="Arial" panose="020B0604020202020204" pitchFamily="34" charset="0"/>
              </a:rPr>
              <a:t>Patient 1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>
            <a:extLst>
              <a:ext uri="{FF2B5EF4-FFF2-40B4-BE49-F238E27FC236}">
                <a16:creationId xmlns:a16="http://schemas.microsoft.com/office/drawing/2014/main" id="{46F6695C-231E-410B-B291-B8821A7E6B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49400"/>
            <a:ext cx="7772400" cy="4114800"/>
          </a:xfrm>
        </p:spPr>
        <p:txBody>
          <a:bodyPr/>
          <a:lstStyle/>
          <a:p>
            <a:endParaRPr lang="de-DE" altLang="de-DE"/>
          </a:p>
          <a:p>
            <a:endParaRPr lang="de-DE" altLang="de-DE"/>
          </a:p>
        </p:txBody>
      </p:sp>
      <p:pic>
        <p:nvPicPr>
          <p:cNvPr id="53251" name="Picture 4" descr="Visualtest 3 Dallmeier R">
            <a:extLst>
              <a:ext uri="{FF2B5EF4-FFF2-40B4-BE49-F238E27FC236}">
                <a16:creationId xmlns:a16="http://schemas.microsoft.com/office/drawing/2014/main" id="{48639085-2C3C-43B0-8595-43A216FF4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6375"/>
            <a:ext cx="9144000" cy="325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2" name="Text Box 5">
            <a:extLst>
              <a:ext uri="{FF2B5EF4-FFF2-40B4-BE49-F238E27FC236}">
                <a16:creationId xmlns:a16="http://schemas.microsoft.com/office/drawing/2014/main" id="{7A92DA15-313E-491F-B2DF-B4B86B46D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263" y="4868863"/>
            <a:ext cx="72151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rgbClr val="4379AF"/>
                </a:solidFill>
                <a:latin typeface="Arial" panose="020B0604020202020204" pitchFamily="34" charset="0"/>
              </a:rPr>
              <a:t>Aufzeichnung bei Jig-Schienen-Kontrolle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rgbClr val="4379AF"/>
                </a:solidFill>
                <a:latin typeface="Arial" panose="020B0604020202020204" pitchFamily="34" charset="0"/>
              </a:rPr>
              <a:t>nach 6 Wochen </a:t>
            </a:r>
          </a:p>
        </p:txBody>
      </p:sp>
      <p:sp>
        <p:nvSpPr>
          <p:cNvPr id="53253" name="Text Box 6">
            <a:extLst>
              <a:ext uri="{FF2B5EF4-FFF2-40B4-BE49-F238E27FC236}">
                <a16:creationId xmlns:a16="http://schemas.microsoft.com/office/drawing/2014/main" id="{683199A7-3D79-4AE9-B85B-6790F5BF2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8" y="692150"/>
            <a:ext cx="1682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rgbClr val="4379AF"/>
                </a:solidFill>
                <a:latin typeface="Arial" panose="020B0604020202020204" pitchFamily="34" charset="0"/>
              </a:rPr>
              <a:t>Patient 1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4">
            <a:extLst>
              <a:ext uri="{FF2B5EF4-FFF2-40B4-BE49-F238E27FC236}">
                <a16:creationId xmlns:a16="http://schemas.microsoft.com/office/drawing/2014/main" id="{6E460B22-7C07-4AAA-BAC7-B1C77339D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1275" y="476250"/>
            <a:ext cx="6650038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>
                <a:solidFill>
                  <a:srgbClr val="4379AF"/>
                </a:solidFill>
                <a:latin typeface="Arial" panose="020B0604020202020204" pitchFamily="34" charset="0"/>
              </a:rPr>
              <a:t>Patient 2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>
                <a:solidFill>
                  <a:srgbClr val="4379AF"/>
                </a:solidFill>
                <a:latin typeface="Arial" panose="020B0604020202020204" pitchFamily="34" charset="0"/>
              </a:rPr>
              <a:t>Kieferorthopädische Behandlung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>
                <a:solidFill>
                  <a:srgbClr val="4379AF"/>
                </a:solidFill>
                <a:latin typeface="Arial" panose="020B0604020202020204" pitchFamily="34" charset="0"/>
              </a:rPr>
              <a:t>mit AdvanSync</a:t>
            </a:r>
          </a:p>
        </p:txBody>
      </p:sp>
      <p:pic>
        <p:nvPicPr>
          <p:cNvPr id="54275" name="Picture 5" descr="AdvanSync 001">
            <a:extLst>
              <a:ext uri="{FF2B5EF4-FFF2-40B4-BE49-F238E27FC236}">
                <a16:creationId xmlns:a16="http://schemas.microsoft.com/office/drawing/2014/main" id="{9973CE4B-ECEA-41E5-B3B3-8621A0DFD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825" y="2951163"/>
            <a:ext cx="5210175" cy="390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6" descr="AdvanSync 002">
            <a:extLst>
              <a:ext uri="{FF2B5EF4-FFF2-40B4-BE49-F238E27FC236}">
                <a16:creationId xmlns:a16="http://schemas.microsoft.com/office/drawing/2014/main" id="{7D67BA6D-253B-4CBB-BB51-C623FBC22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0938"/>
            <a:ext cx="48260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Zollner Lukas Optometrie 3">
            <a:extLst>
              <a:ext uri="{FF2B5EF4-FFF2-40B4-BE49-F238E27FC236}">
                <a16:creationId xmlns:a16="http://schemas.microsoft.com/office/drawing/2014/main" id="{F82CC985-8050-409D-BC3B-25CD55BEA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0"/>
            <a:ext cx="6875462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Text Box 3">
            <a:extLst>
              <a:ext uri="{FF2B5EF4-FFF2-40B4-BE49-F238E27FC236}">
                <a16:creationId xmlns:a16="http://schemas.microsoft.com/office/drawing/2014/main" id="{CF0CBE15-0363-4C36-9E9A-7154381C2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989138"/>
            <a:ext cx="1862137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Vor Einsetzen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des Geräts</a:t>
            </a:r>
          </a:p>
        </p:txBody>
      </p:sp>
      <p:sp>
        <p:nvSpPr>
          <p:cNvPr id="55300" name="Text Box 5">
            <a:extLst>
              <a:ext uri="{FF2B5EF4-FFF2-40B4-BE49-F238E27FC236}">
                <a16:creationId xmlns:a16="http://schemas.microsoft.com/office/drawing/2014/main" id="{81D7D2C6-E46B-4930-9A56-C38EF11974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34925"/>
            <a:ext cx="1893888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>
                <a:solidFill>
                  <a:srgbClr val="4379AF"/>
                </a:solidFill>
                <a:latin typeface="Arial" panose="020B0604020202020204" pitchFamily="34" charset="0"/>
              </a:rPr>
              <a:t>Patient 2</a:t>
            </a:r>
          </a:p>
        </p:txBody>
      </p:sp>
      <p:sp>
        <p:nvSpPr>
          <p:cNvPr id="55301" name="Text Box 6">
            <a:extLst>
              <a:ext uri="{FF2B5EF4-FFF2-40B4-BE49-F238E27FC236}">
                <a16:creationId xmlns:a16="http://schemas.microsoft.com/office/drawing/2014/main" id="{3C97202D-8B68-493E-A188-A3AC119C2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238" y="4527550"/>
            <a:ext cx="1609725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Unmittelbar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nach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Einsetzen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LOGO ppt Hintergrund 11">
            <a:extLst>
              <a:ext uri="{FF2B5EF4-FFF2-40B4-BE49-F238E27FC236}">
                <a16:creationId xmlns:a16="http://schemas.microsoft.com/office/drawing/2014/main" id="{131F2B06-2656-4D09-AC98-C68372454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213" y="481013"/>
            <a:ext cx="5951537" cy="588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Text Box 50">
            <a:extLst>
              <a:ext uri="{FF2B5EF4-FFF2-40B4-BE49-F238E27FC236}">
                <a16:creationId xmlns:a16="http://schemas.microsoft.com/office/drawing/2014/main" id="{DA4320FF-1644-4AAE-A473-EF710D556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52387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Visualtraining (Vorgehen nach Thiel)</a:t>
            </a:r>
          </a:p>
        </p:txBody>
      </p:sp>
      <p:sp>
        <p:nvSpPr>
          <p:cNvPr id="56324" name="Text Box 3">
            <a:extLst>
              <a:ext uri="{FF2B5EF4-FFF2-40B4-BE49-F238E27FC236}">
                <a16:creationId xmlns:a16="http://schemas.microsoft.com/office/drawing/2014/main" id="{0CC5917B-2815-46CC-9159-336929E1C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62700"/>
            <a:ext cx="9144000" cy="52228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Quelle: www.institut-sehen.de</a:t>
            </a:r>
          </a:p>
        </p:txBody>
      </p:sp>
      <p:sp>
        <p:nvSpPr>
          <p:cNvPr id="56325" name="Rectangle 2">
            <a:extLst>
              <a:ext uri="{FF2B5EF4-FFF2-40B4-BE49-F238E27FC236}">
                <a16:creationId xmlns:a16="http://schemas.microsoft.com/office/drawing/2014/main" id="{DCE01455-2B4E-477E-A87A-F03959634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74725"/>
            <a:ext cx="8713788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marL="177800" indent="-177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AutoNum type="arabicPeriod"/>
            </a:pPr>
            <a:r>
              <a:rPr lang="de-DE" altLang="de-DE" sz="1800" b="0">
                <a:solidFill>
                  <a:srgbClr val="4379AF"/>
                </a:solidFill>
                <a:latin typeface="Arial" panose="020B0604020202020204" pitchFamily="34" charset="0"/>
              </a:rPr>
              <a:t>Zuerst wird eine visuelle Analyse nach dem OEP 21 Punkte Messprogramm, zusammen mit einer Vielzahl von Funktionsteste rund ums Auge vorgenommen. Bei dieser Messung werden die Leistungsgrenzen des Augenpaares ausgelotet. </a:t>
            </a:r>
          </a:p>
          <a:p>
            <a:pPr>
              <a:spcBef>
                <a:spcPct val="0"/>
              </a:spcBef>
              <a:buFontTx/>
              <a:buAutoNum type="arabicPeriod" startAt="2"/>
            </a:pPr>
            <a:r>
              <a:rPr lang="de-DE" altLang="de-DE" sz="1800" b="0">
                <a:solidFill>
                  <a:srgbClr val="4379AF"/>
                </a:solidFill>
                <a:latin typeface="Arial" panose="020B0604020202020204" pitchFamily="34" charset="0"/>
              </a:rPr>
              <a:t>Bei Kindern werden zusätzliche Tests z.B. über Lesefähigkeit und Bodyknowledge (Körpergefühl) durchgeführt.</a:t>
            </a:r>
          </a:p>
          <a:p>
            <a:pPr>
              <a:spcBef>
                <a:spcPct val="0"/>
              </a:spcBef>
              <a:buFontTx/>
              <a:buAutoNum type="arabicPeriod" startAt="3"/>
            </a:pPr>
            <a:r>
              <a:rPr lang="de-DE" altLang="de-DE" sz="1800" b="0">
                <a:solidFill>
                  <a:srgbClr val="4379AF"/>
                </a:solidFill>
                <a:latin typeface="Arial" panose="020B0604020202020204" pitchFamily="34" charset="0"/>
              </a:rPr>
              <a:t>Nach der Auswertung wird das Trainings-Programm individuell nach den geforderten Sehaufgaben zusammengestellt. </a:t>
            </a:r>
          </a:p>
          <a:p>
            <a:pPr>
              <a:spcBef>
                <a:spcPct val="0"/>
              </a:spcBef>
              <a:buFontTx/>
              <a:buAutoNum type="arabicPeriod" startAt="4"/>
            </a:pPr>
            <a:r>
              <a:rPr lang="de-DE" altLang="de-DE" sz="1800" b="0">
                <a:solidFill>
                  <a:srgbClr val="4379AF"/>
                </a:solidFill>
                <a:latin typeface="Arial" panose="020B0604020202020204" pitchFamily="34" charset="0"/>
              </a:rPr>
              <a:t>Ein Training beinhaltet je nach visuellem Problem 10 - 15 Trainingseinheiten im Optometrischen Zentrum Lindau, um das gelernte zu vertiefen und ins tägliche Leben einfügen. </a:t>
            </a:r>
          </a:p>
          <a:p>
            <a:pPr>
              <a:spcBef>
                <a:spcPct val="0"/>
              </a:spcBef>
              <a:buFontTx/>
              <a:buAutoNum type="arabicPeriod" startAt="5"/>
            </a:pPr>
            <a:r>
              <a:rPr lang="de-DE" altLang="de-DE" sz="1800" b="0">
                <a:solidFill>
                  <a:srgbClr val="4379AF"/>
                </a:solidFill>
                <a:latin typeface="Arial" panose="020B0604020202020204" pitchFamily="34" charset="0"/>
              </a:rPr>
              <a:t>Die tägliche Übungseinheit zuhause dauert ca. 20 Minuten, um den Erfolg des Trainings zu gewährleisten. Das benötigte Trainingsmaterial erhalten Sie bei uns. </a:t>
            </a:r>
          </a:p>
          <a:p>
            <a:pPr>
              <a:spcBef>
                <a:spcPct val="0"/>
              </a:spcBef>
              <a:buFontTx/>
              <a:buAutoNum type="arabicPeriod" startAt="6"/>
            </a:pPr>
            <a:r>
              <a:rPr lang="de-DE" altLang="de-DE" sz="1800" b="0">
                <a:solidFill>
                  <a:srgbClr val="4379AF"/>
                </a:solidFill>
                <a:latin typeface="Arial" panose="020B0604020202020204" pitchFamily="34" charset="0"/>
              </a:rPr>
              <a:t>Nach 14 Tagen (Übungseinheiten) treffen wir uns wieder im Optometrischen Zentrum und üben gemeinsam neue Teile des Trainings-Programms. Zeitaufwand ca. 45 Min.</a:t>
            </a:r>
          </a:p>
          <a:p>
            <a:pPr>
              <a:spcBef>
                <a:spcPct val="0"/>
              </a:spcBef>
              <a:buFontTx/>
              <a:buAutoNum type="arabicPeriod" startAt="7"/>
            </a:pPr>
            <a:r>
              <a:rPr lang="de-DE" altLang="de-DE" sz="1800" b="0">
                <a:solidFill>
                  <a:srgbClr val="4379AF"/>
                </a:solidFill>
                <a:latin typeface="Arial" panose="020B0604020202020204" pitchFamily="34" charset="0"/>
              </a:rPr>
              <a:t>Oft sind diese visuellen Probleme nach 6 Monaten trainieren nicht völlig integriert und können nach einer Pause von ca. 3-4 Monaten weiter vertieft werden.</a:t>
            </a:r>
          </a:p>
          <a:p>
            <a:pPr>
              <a:spcBef>
                <a:spcPct val="0"/>
              </a:spcBef>
              <a:buFontTx/>
              <a:buAutoNum type="arabicPeriod" startAt="8"/>
            </a:pPr>
            <a:r>
              <a:rPr lang="de-DE" altLang="de-DE" sz="1800" b="0">
                <a:solidFill>
                  <a:srgbClr val="4379AF"/>
                </a:solidFill>
                <a:latin typeface="Arial" panose="020B0604020202020204" pitchFamily="34" charset="0"/>
              </a:rPr>
              <a:t>Ein jährlicher Check beim Funktionaloptometristen ist empfehlenswert.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600">
                <a:solidFill>
                  <a:srgbClr val="4379AF"/>
                </a:solidFill>
                <a:latin typeface="Arial" panose="020B0604020202020204" pitchFamily="34" charset="0"/>
              </a:rPr>
              <a:t>                                                                           </a:t>
            </a:r>
          </a:p>
        </p:txBody>
      </p:sp>
      <p:pic>
        <p:nvPicPr>
          <p:cNvPr id="56326" name="Picture 5">
            <a:extLst>
              <a:ext uri="{FF2B5EF4-FFF2-40B4-BE49-F238E27FC236}">
                <a16:creationId xmlns:a16="http://schemas.microsoft.com/office/drawing/2014/main" id="{FCEAD556-867B-4A25-BED6-9EE90A3E1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" y="7969250"/>
            <a:ext cx="85725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LOGO ppt Hintergrund 11">
            <a:extLst>
              <a:ext uri="{FF2B5EF4-FFF2-40B4-BE49-F238E27FC236}">
                <a16:creationId xmlns:a16="http://schemas.microsoft.com/office/drawing/2014/main" id="{01961201-A2F6-43F4-A968-BA8F8D87D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213" y="927100"/>
            <a:ext cx="6022975" cy="595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Text Box 50">
            <a:extLst>
              <a:ext uri="{FF2B5EF4-FFF2-40B4-BE49-F238E27FC236}">
                <a16:creationId xmlns:a16="http://schemas.microsoft.com/office/drawing/2014/main" id="{78C43BA0-A99A-482D-BE6E-7F64F1772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95408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2587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Optometrikerverbände und vertiefende Informationen</a:t>
            </a:r>
          </a:p>
        </p:txBody>
      </p:sp>
      <p:sp>
        <p:nvSpPr>
          <p:cNvPr id="58372" name="Rechteck 3">
            <a:extLst>
              <a:ext uri="{FF2B5EF4-FFF2-40B4-BE49-F238E27FC236}">
                <a16:creationId xmlns:a16="http://schemas.microsoft.com/office/drawing/2014/main" id="{65AF587D-F895-46A8-A774-DA3226111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196975"/>
            <a:ext cx="8569325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rgbClr val="0000FF"/>
                </a:solidFill>
                <a:latin typeface="Arial" panose="020B0604020202020204" pitchFamily="34" charset="0"/>
                <a:hlinkClick r:id="rId4"/>
              </a:rPr>
              <a:t>www.wvao.org</a:t>
            </a:r>
            <a:r>
              <a:rPr lang="de-DE" altLang="de-DE" sz="200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Wissenschaftliche Vereinigung für Augenoptik und Optometrie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rgbClr val="0000FF"/>
                </a:solidFill>
                <a:latin typeface="Arial" panose="020B0604020202020204" pitchFamily="34" charset="0"/>
                <a:hlinkClick r:id="rId5"/>
              </a:rPr>
              <a:t>www.ivbv.org</a:t>
            </a:r>
            <a:r>
              <a:rPr lang="de-DE" altLang="de-DE" sz="2000">
                <a:solidFill>
                  <a:srgbClr val="0000FF"/>
                </a:solidFill>
                <a:latin typeface="Arial" panose="020B0604020202020204" pitchFamily="34" charset="0"/>
              </a:rPr>
              <a:t>  </a:t>
            </a:r>
            <a:endParaRPr lang="de-DE" altLang="de-DE" sz="2000">
              <a:solidFill>
                <a:srgbClr val="4379A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Internationale Vereinigung für binokulare Vollkorrektur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  <a:hlinkClick r:id="rId6"/>
              </a:rPr>
              <a:t>www.winkelfehlsichtigkeit.de</a:t>
            </a: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Dr. Uwe Wulff, Augenarzt und Augenoptiker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  <a:hlinkClick r:id="rId7"/>
              </a:rPr>
              <a:t>www.optometrieonline.de</a:t>
            </a: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Portal von Optometrikern, die ständigen Austausch und Fortbildung pflegen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  <a:hlinkClick r:id="rId8"/>
              </a:rPr>
              <a:t>www.fehlsichtige-kinder.de</a:t>
            </a: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Selbsthilfegruppe in Bayern von Eltern betroffener Kinder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  <a:hlinkClick r:id="rId9"/>
              </a:rPr>
              <a:t>www.selbsthilfegruppe-winkelfehlsichtigkeit.de</a:t>
            </a: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Selbsthilfegruppe in Baden-Württemberg von Eltern betroffener Kinder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  <a:hlinkClick r:id="rId10"/>
              </a:rPr>
              <a:t>www.familie-staerken.de</a:t>
            </a: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2000">
                <a:solidFill>
                  <a:srgbClr val="4379AF"/>
                </a:solidFill>
                <a:latin typeface="Arial" panose="020B0604020202020204" pitchFamily="34" charset="0"/>
              </a:rPr>
              <a:t>Informationen zum Thema ADS, AD(H)S</a:t>
            </a:r>
            <a:endParaRPr lang="de-DE" altLang="de-DE" sz="20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LOGO ppt Hintergrund 11">
            <a:extLst>
              <a:ext uri="{FF2B5EF4-FFF2-40B4-BE49-F238E27FC236}">
                <a16:creationId xmlns:a16="http://schemas.microsoft.com/office/drawing/2014/main" id="{2F222E55-5BD8-4F35-A087-D692F0D83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213" y="476250"/>
            <a:ext cx="5951537" cy="588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Rectangle 57">
            <a:extLst>
              <a:ext uri="{FF2B5EF4-FFF2-40B4-BE49-F238E27FC236}">
                <a16:creationId xmlns:a16="http://schemas.microsoft.com/office/drawing/2014/main" id="{42DA92C2-5828-4B6A-ACB2-8BAE4283D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909638"/>
            <a:ext cx="8569325" cy="48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173038" indent="-1730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DE" altLang="de-DE" sz="2400">
                <a:solidFill>
                  <a:srgbClr val="4379AF"/>
                </a:solidFill>
                <a:latin typeface="Arial" panose="020B0604020202020204" pitchFamily="34" charset="0"/>
              </a:rPr>
              <a:t>Anamnese „Winkelfehlsichtigkeit“ zur Routine machen</a:t>
            </a:r>
          </a:p>
          <a:p>
            <a:pPr>
              <a:spcBef>
                <a:spcPct val="0"/>
              </a:spcBef>
            </a:pPr>
            <a:endParaRPr lang="de-DE" altLang="de-DE" sz="2400">
              <a:solidFill>
                <a:srgbClr val="4379A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de-DE" sz="2400">
                <a:solidFill>
                  <a:srgbClr val="4379AF"/>
                </a:solidFill>
                <a:latin typeface="Arial" panose="020B0604020202020204" pitchFamily="34" charset="0"/>
              </a:rPr>
              <a:t>Screening-Tests „Winkelfehlsichtigkeit“ zur Routine machen (ggf. mit Watterollentests)</a:t>
            </a:r>
          </a:p>
          <a:p>
            <a:pPr>
              <a:spcBef>
                <a:spcPct val="0"/>
              </a:spcBef>
            </a:pPr>
            <a:endParaRPr lang="de-DE" altLang="de-DE" sz="2400">
              <a:solidFill>
                <a:srgbClr val="4379A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de-DE" sz="2400">
                <a:solidFill>
                  <a:srgbClr val="4379AF"/>
                </a:solidFill>
                <a:latin typeface="Arial" panose="020B0604020202020204" pitchFamily="34" charset="0"/>
              </a:rPr>
              <a:t>Ggf. vertiefende Messungen mit mac-O-scope mit Watterollentests, ggf. Augenmuskelübungen beim Funktionoptometriker (keine Brille!)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2400">
                <a:solidFill>
                  <a:srgbClr val="4379AF"/>
                </a:solidFill>
                <a:latin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</a:pPr>
            <a:r>
              <a:rPr lang="de-DE" altLang="de-DE" sz="2400">
                <a:solidFill>
                  <a:srgbClr val="4379AF"/>
                </a:solidFill>
                <a:latin typeface="Arial" panose="020B0604020202020204" pitchFamily="34" charset="0"/>
              </a:rPr>
              <a:t>Nach KfO nachmessen und mit Funktionaloptometrikern zusammenarbeiten (ggf. Brille)</a:t>
            </a:r>
          </a:p>
        </p:txBody>
      </p:sp>
      <p:sp>
        <p:nvSpPr>
          <p:cNvPr id="60420" name="Text Box 3">
            <a:extLst>
              <a:ext uri="{FF2B5EF4-FFF2-40B4-BE49-F238E27FC236}">
                <a16:creationId xmlns:a16="http://schemas.microsoft.com/office/drawing/2014/main" id="{2C539C6D-4AA9-46CB-890E-3F2A42265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52387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Praktische Konsequenzen für Kieferorthopäden</a:t>
            </a:r>
          </a:p>
        </p:txBody>
      </p:sp>
      <p:sp>
        <p:nvSpPr>
          <p:cNvPr id="60421" name="Text Box 3">
            <a:extLst>
              <a:ext uri="{FF2B5EF4-FFF2-40B4-BE49-F238E27FC236}">
                <a16:creationId xmlns:a16="http://schemas.microsoft.com/office/drawing/2014/main" id="{C21F2F11-E4AC-40D0-BE2F-8871D6CA3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62700"/>
            <a:ext cx="9144000" cy="52228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>
                <a:solidFill>
                  <a:schemeClr val="bg1"/>
                </a:solidFill>
                <a:latin typeface="Arial" panose="020B0604020202020204" pitchFamily="34" charset="0"/>
              </a:rPr>
              <a:t>Die Kieferorthopädie ist eine medizinische Disziplin!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eere Prä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B2B2B2"/>
      </a:folHlink>
    </a:clrScheme>
    <a:fontScheme name="Leere Prä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C:\MSOffice\Vorlagen\Leere Präsentation.pot</Template>
  <TotalTime>0</TotalTime>
  <Words>1233</Words>
  <Application>Microsoft Office PowerPoint</Application>
  <PresentationFormat>Bildschirmpräsentation (4:3)</PresentationFormat>
  <Paragraphs>233</Paragraphs>
  <Slides>35</Slides>
  <Notes>23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35</vt:i4>
      </vt:variant>
    </vt:vector>
  </HeadingPairs>
  <TitlesOfParts>
    <vt:vector size="40" baseType="lpstr">
      <vt:lpstr>Arial</vt:lpstr>
      <vt:lpstr>Times New Roman</vt:lpstr>
      <vt:lpstr>Wingdings</vt:lpstr>
      <vt:lpstr>Leere Präsentation</vt:lpstr>
      <vt:lpstr>Microsoft Office Word 97 - 2003-Dokument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Dr. Erich Wühr</dc:creator>
  <cp:lastModifiedBy>Erich Wühr</cp:lastModifiedBy>
  <cp:revision>650</cp:revision>
  <dcterms:created xsi:type="dcterms:W3CDTF">1995-06-17T23:31:02Z</dcterms:created>
  <dcterms:modified xsi:type="dcterms:W3CDTF">2019-10-24T12:48:06Z</dcterms:modified>
</cp:coreProperties>
</file>