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9" r:id="rId1"/>
  </p:sldMasterIdLst>
  <p:notesMasterIdLst>
    <p:notesMasterId r:id="rId28"/>
  </p:notesMasterIdLst>
  <p:handoutMasterIdLst>
    <p:handoutMasterId r:id="rId29"/>
  </p:handoutMasterIdLst>
  <p:sldIdLst>
    <p:sldId id="362" r:id="rId2"/>
    <p:sldId id="375" r:id="rId3"/>
    <p:sldId id="1458" r:id="rId4"/>
    <p:sldId id="1208" r:id="rId5"/>
    <p:sldId id="1327" r:id="rId6"/>
    <p:sldId id="1328" r:id="rId7"/>
    <p:sldId id="1329" r:id="rId8"/>
    <p:sldId id="1330" r:id="rId9"/>
    <p:sldId id="1331" r:id="rId10"/>
    <p:sldId id="1422" r:id="rId11"/>
    <p:sldId id="1423" r:id="rId12"/>
    <p:sldId id="1425" r:id="rId13"/>
    <p:sldId id="1446" r:id="rId14"/>
    <p:sldId id="1426" r:id="rId15"/>
    <p:sldId id="1452" r:id="rId16"/>
    <p:sldId id="1447" r:id="rId17"/>
    <p:sldId id="1453" r:id="rId18"/>
    <p:sldId id="1428" r:id="rId19"/>
    <p:sldId id="1449" r:id="rId20"/>
    <p:sldId id="1450" r:id="rId21"/>
    <p:sldId id="1437" r:id="rId22"/>
    <p:sldId id="1441" r:id="rId23"/>
    <p:sldId id="1368" r:id="rId24"/>
    <p:sldId id="1444" r:id="rId25"/>
    <p:sldId id="1457" r:id="rId26"/>
    <p:sldId id="1430" r:id="rId27"/>
  </p:sldIdLst>
  <p:sldSz cx="9144000" cy="6858000" type="screen4x3"/>
  <p:notesSz cx="7102475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033AC4AA-E775-4E17-8B35-E8945328089D}">
          <p14:sldIdLst>
            <p14:sldId id="362"/>
            <p14:sldId id="375"/>
            <p14:sldId id="1458"/>
            <p14:sldId id="1208"/>
            <p14:sldId id="1327"/>
            <p14:sldId id="1328"/>
            <p14:sldId id="1329"/>
            <p14:sldId id="1330"/>
            <p14:sldId id="1331"/>
            <p14:sldId id="1422"/>
            <p14:sldId id="1423"/>
            <p14:sldId id="1425"/>
            <p14:sldId id="1446"/>
            <p14:sldId id="1426"/>
            <p14:sldId id="1452"/>
            <p14:sldId id="1447"/>
            <p14:sldId id="1453"/>
            <p14:sldId id="1428"/>
            <p14:sldId id="1449"/>
            <p14:sldId id="1450"/>
            <p14:sldId id="1437"/>
            <p14:sldId id="1441"/>
            <p14:sldId id="1368"/>
            <p14:sldId id="1444"/>
            <p14:sldId id="1457"/>
            <p14:sldId id="14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pos="55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1B2764"/>
    <a:srgbClr val="64B145"/>
    <a:srgbClr val="376092"/>
    <a:srgbClr val="191966"/>
    <a:srgbClr val="95B3D7"/>
    <a:srgbClr val="FF99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7886" autoAdjust="0"/>
  </p:normalViewPr>
  <p:slideViewPr>
    <p:cSldViewPr>
      <p:cViewPr varScale="1">
        <p:scale>
          <a:sx n="88" d="100"/>
          <a:sy n="88" d="100"/>
        </p:scale>
        <p:origin x="1214" y="62"/>
      </p:cViewPr>
      <p:guideLst>
        <p:guide orient="horz" pos="1117"/>
        <p:guide pos="555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6" d="100"/>
          <a:sy n="76" d="100"/>
        </p:scale>
        <p:origin x="-3978" y="-108"/>
      </p:cViewPr>
      <p:guideLst>
        <p:guide orient="horz" pos="3223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78513" cy="512304"/>
          </a:xfrm>
          <a:prstGeom prst="rect">
            <a:avLst/>
          </a:prstGeom>
        </p:spPr>
        <p:txBody>
          <a:bodyPr vert="horz" lIns="94752" tIns="47377" rIns="94752" bIns="4737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2307" y="0"/>
            <a:ext cx="3078513" cy="512304"/>
          </a:xfrm>
          <a:prstGeom prst="rect">
            <a:avLst/>
          </a:prstGeom>
        </p:spPr>
        <p:txBody>
          <a:bodyPr vert="horz" lIns="94752" tIns="47377" rIns="94752" bIns="47377" rtlCol="0"/>
          <a:lstStyle>
            <a:lvl1pPr algn="r">
              <a:defRPr sz="1200"/>
            </a:lvl1pPr>
          </a:lstStyle>
          <a:p>
            <a:fld id="{88A69E7C-AD1B-4423-A241-A5C521EF1A0A}" type="datetimeFigureOut">
              <a:rPr lang="de-DE" smtClean="0"/>
              <a:pPr/>
              <a:t>17.09.2019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3" y="9720676"/>
            <a:ext cx="3078513" cy="512303"/>
          </a:xfrm>
          <a:prstGeom prst="rect">
            <a:avLst/>
          </a:prstGeom>
        </p:spPr>
        <p:txBody>
          <a:bodyPr vert="horz" lIns="94752" tIns="47377" rIns="94752" bIns="4737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2307" y="9720676"/>
            <a:ext cx="3078513" cy="512303"/>
          </a:xfrm>
          <a:prstGeom prst="rect">
            <a:avLst/>
          </a:prstGeom>
        </p:spPr>
        <p:txBody>
          <a:bodyPr vert="horz" lIns="94752" tIns="47377" rIns="94752" bIns="47377" rtlCol="0" anchor="b"/>
          <a:lstStyle>
            <a:lvl1pPr algn="r">
              <a:defRPr sz="1200"/>
            </a:lvl1pPr>
          </a:lstStyle>
          <a:p>
            <a:fld id="{69B1CEDD-1BF0-4441-B1C4-A7C1D676D18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5289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3077951" cy="511175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2940" y="4"/>
            <a:ext cx="3077951" cy="511175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93D67D67-083D-4A75-8932-F2A4C274609E}" type="datetimeFigureOut">
              <a:rPr lang="de-DE" smtClean="0"/>
              <a:pPr/>
              <a:t>17.09.2019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2" y="4860926"/>
            <a:ext cx="5682616" cy="4605338"/>
          </a:xfrm>
          <a:prstGeom prst="rect">
            <a:avLst/>
          </a:prstGeom>
        </p:spPr>
        <p:txBody>
          <a:bodyPr vert="horz" lIns="91418" tIns="45710" rIns="91418" bIns="4571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853"/>
            <a:ext cx="3077951" cy="511175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2940" y="9721853"/>
            <a:ext cx="3077951" cy="511175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574C61DC-811F-4675-B7C1-E5DF029B019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3498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Alle Teilnehmer haben einen </a:t>
            </a:r>
            <a:r>
              <a:rPr lang="de-DE" baseline="0" dirty="0"/>
              <a:t> Ausdruck ihres Gesundheitsberichts vorliegen.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C61DC-811F-4675-B7C1-E5DF029B0199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7187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Alle Teilnehmer haben einen </a:t>
            </a:r>
            <a:r>
              <a:rPr lang="de-DE" baseline="0" dirty="0"/>
              <a:t> Ausdruck ihres Gesundheitsberichts vorliegen.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C61DC-811F-4675-B7C1-E5DF029B0199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0526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Alle Teilnehmer haben einen </a:t>
            </a:r>
            <a:r>
              <a:rPr lang="de-DE" baseline="0" dirty="0"/>
              <a:t> Ausdruck ihres Gesundheitsberichts vorliegen.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C61DC-811F-4675-B7C1-E5DF029B0199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4239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Alle Teilnehmer haben einen </a:t>
            </a:r>
            <a:r>
              <a:rPr lang="de-DE" baseline="0" dirty="0"/>
              <a:t> Ausdruck ihres Gesundheitsberichts vorliegen.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C61DC-811F-4675-B7C1-E5DF029B0199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4239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mp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mp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0" y="0"/>
            <a:ext cx="1000125" cy="8572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0" y="6000750"/>
            <a:ext cx="9144000" cy="8572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500066" y="5357816"/>
            <a:ext cx="1428751" cy="64293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160564" y="6121403"/>
            <a:ext cx="593624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spc="600" dirty="0">
                <a:solidFill>
                  <a:schemeClr val="bg1"/>
                </a:solidFill>
                <a:latin typeface="AvantGarde Bk BT" pitchFamily="34" charset="0"/>
                <a:cs typeface="+mn-cs"/>
              </a:rPr>
              <a:t>GESUNDHEITSCAMPUS</a:t>
            </a:r>
            <a:r>
              <a:rPr lang="de-DE" sz="1400" spc="600" baseline="0" dirty="0">
                <a:solidFill>
                  <a:schemeClr val="bg1"/>
                </a:solidFill>
                <a:latin typeface="AvantGarde Bk BT" pitchFamily="34" charset="0"/>
                <a:cs typeface="+mn-cs"/>
              </a:rPr>
              <a:t> BAD KÖTZTING</a:t>
            </a:r>
            <a:endParaRPr lang="de-DE" sz="1400" spc="600" dirty="0">
              <a:solidFill>
                <a:schemeClr val="bg1"/>
              </a:solidFill>
              <a:latin typeface="AvantGarde Bk BT" pitchFamily="34" charset="0"/>
              <a:cs typeface="+mn-cs"/>
            </a:endParaRPr>
          </a:p>
        </p:txBody>
      </p:sp>
      <p:sp>
        <p:nvSpPr>
          <p:cNvPr id="9" name="Rechteck 8"/>
          <p:cNvSpPr/>
          <p:nvPr userDrawn="1"/>
        </p:nvSpPr>
        <p:spPr>
          <a:xfrm>
            <a:off x="0" y="857253"/>
            <a:ext cx="1000125" cy="7858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500066" y="5357816"/>
            <a:ext cx="1428751" cy="642937"/>
          </a:xfrm>
          <a:prstGeom prst="rect">
            <a:avLst/>
          </a:prstGeom>
          <a:solidFill>
            <a:srgbClr val="A1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500063" y="6000753"/>
            <a:ext cx="571500" cy="500063"/>
          </a:xfrm>
          <a:prstGeom prst="rect">
            <a:avLst/>
          </a:prstGeom>
          <a:solidFill>
            <a:srgbClr val="698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2" name="Rechteck 11"/>
          <p:cNvSpPr/>
          <p:nvPr userDrawn="1"/>
        </p:nvSpPr>
        <p:spPr>
          <a:xfrm>
            <a:off x="500066" y="6500816"/>
            <a:ext cx="1428751" cy="357187"/>
          </a:xfrm>
          <a:prstGeom prst="rect">
            <a:avLst/>
          </a:prstGeom>
          <a:solidFill>
            <a:srgbClr val="698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3" name="Rechteck 12"/>
          <p:cNvSpPr/>
          <p:nvPr userDrawn="1"/>
        </p:nvSpPr>
        <p:spPr>
          <a:xfrm>
            <a:off x="8858253" y="6000753"/>
            <a:ext cx="285751" cy="500063"/>
          </a:xfrm>
          <a:prstGeom prst="rect">
            <a:avLst/>
          </a:prstGeom>
          <a:solidFill>
            <a:srgbClr val="A1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4" name="Rechteck 13"/>
          <p:cNvSpPr/>
          <p:nvPr userDrawn="1"/>
        </p:nvSpPr>
        <p:spPr>
          <a:xfrm>
            <a:off x="5" y="6000750"/>
            <a:ext cx="500063" cy="857250"/>
          </a:xfrm>
          <a:prstGeom prst="rect">
            <a:avLst/>
          </a:prstGeom>
          <a:solidFill>
            <a:srgbClr val="859A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5" name="Rechteck 14"/>
          <p:cNvSpPr/>
          <p:nvPr userDrawn="1"/>
        </p:nvSpPr>
        <p:spPr>
          <a:xfrm>
            <a:off x="1928813" y="6500816"/>
            <a:ext cx="7215187" cy="357187"/>
          </a:xfrm>
          <a:prstGeom prst="rect">
            <a:avLst/>
          </a:prstGeom>
          <a:solidFill>
            <a:srgbClr val="859A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14480" y="2214554"/>
            <a:ext cx="6743720" cy="1243020"/>
          </a:xfrm>
        </p:spPr>
        <p:txBody>
          <a:bodyPr/>
          <a:lstStyle>
            <a:lvl1pPr algn="l">
              <a:defRPr>
                <a:latin typeface="AvantGarde Bk BT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14480" y="3886200"/>
            <a:ext cx="6057920" cy="8286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  <a:latin typeface="AvantGarde Bk B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2008A-DB81-4D5E-9E1E-BA6CB8D35B67}" type="datetime1">
              <a:rPr lang="de-DE" smtClean="0"/>
              <a:pPr>
                <a:defRPr/>
              </a:pPr>
              <a:t>17.09.2019</a:t>
            </a:fld>
            <a:endParaRPr lang="de-DE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7939"/>
            <a:ext cx="2895600" cy="214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394EE-E2AB-40E4-82DA-DCB6A7500E7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23" name="Grafik 22" descr="Bildschirmausschnit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02217"/>
            <a:ext cx="3212770" cy="6505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14423"/>
            <a:ext cx="8229600" cy="4911741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2DDD6-FACC-47C0-820A-2DC71D65BC5D}" type="datetime1">
              <a:rPr lang="de-DE" smtClean="0"/>
              <a:pPr>
                <a:defRPr/>
              </a:pPr>
              <a:t>17.09.2019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7939"/>
            <a:ext cx="2895600" cy="214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1A550-4B7D-4668-B485-0622C7017E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4769B-1126-4C73-9D1D-4F517A50061C}" type="datetime1">
              <a:rPr lang="de-DE" smtClean="0"/>
              <a:pPr>
                <a:defRPr/>
              </a:pPr>
              <a:t>17.09.2019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7939"/>
            <a:ext cx="2895600" cy="214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159B3-948D-4676-9A45-75DC2C4C9C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3" y="135729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9" y="135729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8A6B3-6282-4950-895E-CF2FA189E193}" type="datetime1">
              <a:rPr lang="de-DE" smtClean="0"/>
              <a:pPr>
                <a:defRPr/>
              </a:pPr>
              <a:t>17.09.2019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7939"/>
            <a:ext cx="2895600" cy="214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41064-ED19-4E71-9CC5-E179B1527D1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56EB5-4207-405D-A60B-D834E740E57C}" type="datetime1">
              <a:rPr lang="de-DE" smtClean="0"/>
              <a:pPr>
                <a:defRPr/>
              </a:pPr>
              <a:t>17.09.2019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7939"/>
            <a:ext cx="2895600" cy="214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32F32-784F-4432-911A-A70588D79DC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0"/>
            <a:ext cx="9144000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13C85-685B-49CE-BF4C-47F4E91C5741}" type="datetime1">
              <a:rPr lang="de-DE" smtClean="0"/>
              <a:pPr>
                <a:defRPr/>
              </a:pPr>
              <a:t>17.09.2019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7939"/>
            <a:ext cx="2895600" cy="214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61977-301C-454E-849A-70E975DDFDD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9B4F2-8ECC-4E1F-AD39-99F05E53075A}" type="datetime1">
              <a:rPr lang="de-DE" smtClean="0"/>
              <a:pPr>
                <a:defRPr/>
              </a:pPr>
              <a:t>17.09.2019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7939"/>
            <a:ext cx="2895600" cy="214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2C8C4-8F13-4CA2-BB8F-A35A3334F9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F167F-7F96-45CC-B1FC-B8B73019AFAF}" type="datetime1">
              <a:rPr lang="de-DE" smtClean="0"/>
              <a:pPr>
                <a:defRPr/>
              </a:pPr>
              <a:t>17.09.2019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7939"/>
            <a:ext cx="2895600" cy="214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A8C00-1FBF-4948-AB65-5EFD76A29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74FEE-765E-4278-AFBE-981088D43D4B}" type="datetime1">
              <a:rPr lang="de-DE" smtClean="0"/>
              <a:pPr>
                <a:defRPr/>
              </a:pPr>
              <a:t>17.09.2019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7939"/>
            <a:ext cx="2895600" cy="2143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539C6-6859-405D-9C93-B0D284AFE3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Bildschirmausschnitt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9"/>
          <a:stretch/>
        </p:blipFill>
        <p:spPr>
          <a:xfrm>
            <a:off x="0" y="0"/>
            <a:ext cx="9143999" cy="68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06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und Bild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Bildschirmausschnit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42014"/>
          </a:xfrm>
          <a:prstGeom prst="rect">
            <a:avLst/>
          </a:prstGeom>
        </p:spPr>
      </p:pic>
      <p:grpSp>
        <p:nvGrpSpPr>
          <p:cNvPr id="8" name="Gruppieren 7"/>
          <p:cNvGrpSpPr/>
          <p:nvPr userDrawn="1"/>
        </p:nvGrpSpPr>
        <p:grpSpPr>
          <a:xfrm>
            <a:off x="250008" y="6302668"/>
            <a:ext cx="8643168" cy="484596"/>
            <a:chOff x="250008" y="6302668"/>
            <a:chExt cx="8643168" cy="484596"/>
          </a:xfrm>
        </p:grpSpPr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754760" y="6384504"/>
              <a:ext cx="1944216" cy="355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algn="l" defTabSz="914400">
                <a:spcBef>
                  <a:spcPct val="50000"/>
                </a:spcBef>
              </a:pPr>
              <a:r>
                <a:rPr lang="de-DE" sz="1200" b="1" i="0" dirty="0">
                  <a:solidFill>
                    <a:schemeClr val="tx1"/>
                  </a:solidFill>
                  <a:latin typeface="Myriad Pro"/>
                  <a:cs typeface="Myriad Pro"/>
                </a:rPr>
                <a:t>www.igm-campus.de</a:t>
              </a:r>
            </a:p>
          </p:txBody>
        </p:sp>
        <p:grpSp>
          <p:nvGrpSpPr>
            <p:cNvPr id="10" name="Gruppieren 9"/>
            <p:cNvGrpSpPr/>
            <p:nvPr/>
          </p:nvGrpSpPr>
          <p:grpSpPr>
            <a:xfrm>
              <a:off x="250008" y="6302668"/>
              <a:ext cx="8643168" cy="484596"/>
              <a:chOff x="250008" y="6234932"/>
              <a:chExt cx="8643168" cy="484596"/>
            </a:xfrm>
          </p:grpSpPr>
          <p:sp>
            <p:nvSpPr>
              <p:cNvPr id="11" name="Footer Placeholder 4"/>
              <p:cNvSpPr txBox="1">
                <a:spLocks/>
              </p:cNvSpPr>
              <p:nvPr/>
            </p:nvSpPr>
            <p:spPr>
              <a:xfrm>
                <a:off x="2566467" y="6324241"/>
                <a:ext cx="6326709" cy="395287"/>
              </a:xfrm>
              <a:prstGeom prst="rect">
                <a:avLst/>
              </a:prstGeom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algn="r"/>
                <a:r>
                  <a:rPr lang="de-DE" sz="1200" b="1" i="0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Das IGM</a:t>
                </a:r>
                <a:r>
                  <a:rPr lang="de-DE" sz="1200" b="1" i="0" baseline="30000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®</a:t>
                </a:r>
                <a:r>
                  <a:rPr lang="de-DE" sz="1200" b="1" i="0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-</a:t>
                </a:r>
                <a:r>
                  <a:rPr lang="de-DE" sz="1200" b="1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Lebensstilprogramm SINOCUR  </a:t>
                </a:r>
                <a:r>
                  <a:rPr lang="de-DE" sz="1200" b="1" i="0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– Werden Sie Manager Ihrer Gesundheit!</a:t>
                </a:r>
              </a:p>
            </p:txBody>
          </p:sp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008" y="6234932"/>
                <a:ext cx="436171" cy="464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41524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544513" y="1109663"/>
            <a:ext cx="7391400" cy="1143000"/>
          </a:xfrm>
          <a:prstGeom prst="rect">
            <a:avLst/>
          </a:prstGeom>
        </p:spPr>
        <p:txBody>
          <a:bodyPr/>
          <a:lstStyle>
            <a:lvl1pPr algn="l">
              <a:defRPr sz="3400" baseline="0">
                <a:solidFill>
                  <a:schemeClr val="tx2"/>
                </a:solidFill>
                <a:latin typeface="Myriad Pro"/>
                <a:cs typeface="Myriad Pro"/>
              </a:defRPr>
            </a:lvl1pPr>
          </a:lstStyle>
          <a:p>
            <a:r>
              <a:rPr lang="de-DE" dirty="0"/>
              <a:t>Titel 1</a:t>
            </a:r>
          </a:p>
        </p:txBody>
      </p:sp>
      <p:pic>
        <p:nvPicPr>
          <p:cNvPr id="4" name="Grafik 3" descr="Bildschirmausschnitt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9"/>
          <a:stretch/>
        </p:blipFill>
        <p:spPr>
          <a:xfrm>
            <a:off x="0" y="0"/>
            <a:ext cx="9143999" cy="68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10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line und Bild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536575" y="2027237"/>
            <a:ext cx="8229600" cy="4525963"/>
          </a:xfrm>
        </p:spPr>
        <p:txBody>
          <a:bodyPr/>
          <a:lstStyle>
            <a:lvl1pPr>
              <a:defRPr sz="2800"/>
            </a:lvl1pPr>
            <a:lvl4pPr>
              <a:defRPr sz="2000" baseline="0"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0" hasCustomPrompt="1"/>
          </p:nvPr>
        </p:nvSpPr>
        <p:spPr>
          <a:xfrm>
            <a:off x="445865" y="982658"/>
            <a:ext cx="5950628" cy="1044579"/>
          </a:xfrm>
        </p:spPr>
        <p:txBody>
          <a:bodyPr>
            <a:normAutofit/>
          </a:bodyPr>
          <a:lstStyle>
            <a:lvl1pPr>
              <a:buNone/>
              <a:defRPr sz="2400" b="1" i="0">
                <a:solidFill>
                  <a:schemeClr val="tx2"/>
                </a:solidFill>
                <a:latin typeface="Myriad Pro"/>
                <a:cs typeface="Myriad Pro"/>
              </a:defRPr>
            </a:lvl1pPr>
            <a:lvl4pPr>
              <a:defRPr sz="2000" baseline="0"/>
            </a:lvl4pPr>
          </a:lstStyle>
          <a:p>
            <a:pPr lvl="0"/>
            <a:r>
              <a:rPr lang="de-DE" dirty="0"/>
              <a:t>Überschrift</a:t>
            </a:r>
          </a:p>
        </p:txBody>
      </p:sp>
      <p:pic>
        <p:nvPicPr>
          <p:cNvPr id="7" name="Grafik 6" descr="Bildschirmausschnit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42014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DAD53DD-D272-4318-98DE-537E80BF8290}"/>
              </a:ext>
            </a:extLst>
          </p:cNvPr>
          <p:cNvGrpSpPr/>
          <p:nvPr userDrawn="1"/>
        </p:nvGrpSpPr>
        <p:grpSpPr>
          <a:xfrm>
            <a:off x="250008" y="6302668"/>
            <a:ext cx="8643168" cy="484596"/>
            <a:chOff x="250008" y="6302668"/>
            <a:chExt cx="8643168" cy="484596"/>
          </a:xfrm>
        </p:grpSpPr>
        <p:sp>
          <p:nvSpPr>
            <p:cNvPr id="14" name="Text Box 17">
              <a:extLst>
                <a:ext uri="{FF2B5EF4-FFF2-40B4-BE49-F238E27FC236}">
                  <a16:creationId xmlns:a16="http://schemas.microsoft.com/office/drawing/2014/main" id="{DD61584A-57FD-4BDF-A58E-33885181A1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760" y="6384504"/>
              <a:ext cx="1944216" cy="355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algn="l" defTabSz="914400">
                <a:spcBef>
                  <a:spcPct val="50000"/>
                </a:spcBef>
              </a:pPr>
              <a:r>
                <a:rPr lang="de-DE" sz="1200" b="1" i="0" dirty="0">
                  <a:solidFill>
                    <a:schemeClr val="tx1"/>
                  </a:solidFill>
                  <a:latin typeface="Myriad Pro"/>
                  <a:cs typeface="Myriad Pro"/>
                </a:rPr>
                <a:t>www.igm-campus.de</a:t>
              </a:r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CE35EBF4-A534-4C1F-BBBC-F64AB7C7FC61}"/>
                </a:ext>
              </a:extLst>
            </p:cNvPr>
            <p:cNvGrpSpPr/>
            <p:nvPr/>
          </p:nvGrpSpPr>
          <p:grpSpPr>
            <a:xfrm>
              <a:off x="250008" y="6302668"/>
              <a:ext cx="8643168" cy="484596"/>
              <a:chOff x="250008" y="6234932"/>
              <a:chExt cx="8643168" cy="484596"/>
            </a:xfrm>
          </p:grpSpPr>
          <p:sp>
            <p:nvSpPr>
              <p:cNvPr id="16" name="Footer Placeholder 4">
                <a:extLst>
                  <a:ext uri="{FF2B5EF4-FFF2-40B4-BE49-F238E27FC236}">
                    <a16:creationId xmlns:a16="http://schemas.microsoft.com/office/drawing/2014/main" id="{6A6EBFD4-5BCC-47B9-AA36-4A0E47E496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66467" y="6324241"/>
                <a:ext cx="6326709" cy="395287"/>
              </a:xfrm>
              <a:prstGeom prst="rect">
                <a:avLst/>
              </a:prstGeom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algn="r"/>
                <a:r>
                  <a:rPr lang="de-DE" sz="1200" b="1" i="0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Das IGM</a:t>
                </a:r>
                <a:r>
                  <a:rPr lang="de-DE" sz="1200" b="1" i="0" baseline="30000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®</a:t>
                </a:r>
                <a:r>
                  <a:rPr lang="de-DE" sz="1200" b="1" i="0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-</a:t>
                </a:r>
                <a:r>
                  <a:rPr lang="de-DE" sz="1200" b="1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Lebensstilprogramm SINOCUR  </a:t>
                </a:r>
                <a:r>
                  <a:rPr lang="de-DE" sz="1200" b="1" i="0" dirty="0">
                    <a:solidFill>
                      <a:schemeClr val="tx1"/>
                    </a:solidFill>
                    <a:latin typeface="Myriad Pro"/>
                    <a:ea typeface="Arial" charset="0"/>
                    <a:cs typeface="Myriad Pro"/>
                  </a:rPr>
                  <a:t>– Werden Sie Manager Ihrer Gesundheit!</a:t>
                </a:r>
              </a:p>
            </p:txBody>
          </p:sp>
          <p:pic>
            <p:nvPicPr>
              <p:cNvPr id="17" name="Picture 11">
                <a:extLst>
                  <a:ext uri="{FF2B5EF4-FFF2-40B4-BE49-F238E27FC236}">
                    <a16:creationId xmlns:a16="http://schemas.microsoft.com/office/drawing/2014/main" id="{E5DCD156-047F-4E3C-A524-F4CFF3C5F5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008" y="6234932"/>
                <a:ext cx="436171" cy="464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07565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357188"/>
            <a:ext cx="8229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00065" y="3"/>
            <a:ext cx="81438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1200" spc="300" dirty="0">
                <a:solidFill>
                  <a:schemeClr val="bg1"/>
                </a:solidFill>
                <a:latin typeface="AvantGarde Bk BT" pitchFamily="34" charset="0"/>
                <a:cs typeface="+mn-cs"/>
              </a:rPr>
              <a:t>Hochschule Deggendorf – Hochschule für angewandte Wissenschaften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AvantGarde Bk BT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vantGarde Bk B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vantGarde Bk B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vantGarde Bk B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vantGarde Bk B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vantGarde Bk B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vantGarde Bk B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vantGarde Bk B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vantGarde Bk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Font typeface="Wingdings" pitchFamily="2" charset="2"/>
        <a:buChar char="§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ts val="600"/>
        </a:spcAft>
        <a:buFont typeface="Symbol" pitchFamily="18" charset="2"/>
        <a:buChar char="-"/>
        <a:defRPr sz="20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ts val="600"/>
        </a:spcAft>
        <a:buFont typeface="Arial" charset="0"/>
        <a:buChar char="–"/>
        <a:defRPr sz="1600" kern="120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ts val="600"/>
        </a:spcAft>
        <a:buFont typeface="Arial" charset="0"/>
        <a:buChar char="»"/>
        <a:defRPr sz="1600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467" y="336769"/>
            <a:ext cx="8636000" cy="121020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Das IGM</a:t>
            </a:r>
            <a:r>
              <a:rPr lang="de-DE" baseline="30000" dirty="0">
                <a:solidFill>
                  <a:schemeClr val="bg1"/>
                </a:solidFill>
              </a:rPr>
              <a:t>®</a:t>
            </a:r>
            <a:r>
              <a:rPr lang="de-DE" dirty="0">
                <a:solidFill>
                  <a:schemeClr val="bg1"/>
                </a:solidFill>
              </a:rPr>
              <a:t>-Lebensstilprogramm SINOCUR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– Werden Sie Manager Ihrer Gesundheit!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262467" y="1560905"/>
            <a:ext cx="8636000" cy="1143000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chemeClr val="tx2"/>
                </a:solidFill>
                <a:latin typeface="Myriad Pro"/>
                <a:cs typeface="Myriad Pro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</a:rPr>
              <a:t>Impulskontrolle und Belohnungsaufschub –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>
                <a:solidFill>
                  <a:schemeClr val="bg1"/>
                </a:solidFill>
                <a:ea typeface="+mj-ea"/>
              </a:rPr>
              <a:t>Die Pilot-Autopilot-Metapher</a:t>
            </a:r>
            <a:endParaRPr lang="de-DE" sz="2400" dirty="0">
              <a:solidFill>
                <a:schemeClr val="bg1"/>
              </a:solidFill>
              <a:ea typeface="+mj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baseline="0" dirty="0">
              <a:solidFill>
                <a:schemeClr val="bg1"/>
              </a:solidFill>
              <a:ea typeface="+mj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dirty="0">
              <a:solidFill>
                <a:schemeClr val="bg1"/>
              </a:solidFill>
              <a:ea typeface="+mj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dirty="0">
              <a:solidFill>
                <a:schemeClr val="bg1"/>
              </a:solidFill>
              <a:ea typeface="+mj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dirty="0">
              <a:solidFill>
                <a:schemeClr val="bg1"/>
              </a:solidFill>
              <a:ea typeface="+mj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dirty="0">
              <a:solidFill>
                <a:schemeClr val="bg1"/>
              </a:solidFill>
              <a:ea typeface="+mj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800" u="sng" dirty="0">
              <a:solidFill>
                <a:schemeClr val="bg1"/>
              </a:solidFill>
              <a:ea typeface="+mj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800" u="sng" dirty="0">
              <a:solidFill>
                <a:schemeClr val="bg1"/>
              </a:solidFill>
              <a:ea typeface="+mj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</a:rPr>
              <a:t>Unser Motto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solidFill>
                  <a:schemeClr val="bg1"/>
                </a:solidFill>
                <a:ea typeface="+mj-ea"/>
              </a:rPr>
              <a:t>Möglichst lange und gesund leben</a:t>
            </a:r>
            <a:br>
              <a:rPr lang="de-DE" sz="1800" dirty="0">
                <a:solidFill>
                  <a:schemeClr val="bg1"/>
                </a:solidFill>
                <a:ea typeface="+mj-ea"/>
              </a:rPr>
            </a:br>
            <a:r>
              <a:rPr lang="de-DE" sz="1800" dirty="0">
                <a:solidFill>
                  <a:schemeClr val="bg1"/>
                </a:solidFill>
                <a:ea typeface="+mj-ea"/>
              </a:rPr>
              <a:t>bei bestmöglicher Lebenszufriedenheit</a:t>
            </a:r>
            <a:br>
              <a:rPr lang="de-DE" sz="1800" dirty="0">
                <a:solidFill>
                  <a:schemeClr val="bg1"/>
                </a:solidFill>
                <a:ea typeface="+mj-ea"/>
              </a:rPr>
            </a:br>
            <a:r>
              <a:rPr lang="de-DE" sz="1800" dirty="0">
                <a:solidFill>
                  <a:schemeClr val="bg1"/>
                </a:solidFill>
                <a:ea typeface="+mj-ea"/>
              </a:rPr>
              <a:t>und Lebensqualität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39414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platzhalter 2"/>
          <p:cNvSpPr txBox="1">
            <a:spLocks/>
          </p:cNvSpPr>
          <p:nvPr/>
        </p:nvSpPr>
        <p:spPr>
          <a:xfrm>
            <a:off x="245979" y="1323025"/>
            <a:ext cx="6232676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400" b="1" dirty="0">
                <a:solidFill>
                  <a:srgbClr val="1B2764"/>
                </a:solidFill>
                <a:latin typeface="Myriad Pro"/>
                <a:cs typeface="Myriad Pro"/>
              </a:rPr>
              <a:t>Impulskontrolle und </a:t>
            </a:r>
            <a:r>
              <a:rPr lang="de-DE" sz="2400" b="1">
                <a:solidFill>
                  <a:srgbClr val="1B2764"/>
                </a:solidFill>
                <a:latin typeface="Myriad Pro"/>
                <a:cs typeface="Myriad Pro"/>
              </a:rPr>
              <a:t>Belohnungaufschub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1B2764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pic>
        <p:nvPicPr>
          <p:cNvPr id="2" name="The Marshmallow Tes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" y="1947862"/>
            <a:ext cx="7205133" cy="405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1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-172140"/>
            <a:ext cx="9144000" cy="2133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176753"/>
              </p:ext>
            </p:extLst>
          </p:nvPr>
        </p:nvGraphicFramePr>
        <p:xfrm>
          <a:off x="3131840" y="307752"/>
          <a:ext cx="3767137" cy="399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Image" r:id="rId3" imgW="4943170" imgH="4943170" progId="Photoshop.Image.5">
                  <p:embed/>
                </p:oleObj>
              </mc:Choice>
              <mc:Fallback>
                <p:oleObj name="Image" r:id="rId3" imgW="4943170" imgH="4943170" progId="Photoshop.Image.5">
                  <p:embed/>
                  <p:pic>
                    <p:nvPicPr>
                      <p:cNvPr id="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07752"/>
                        <a:ext cx="3767137" cy="399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Rectangle 19"/>
          <p:cNvSpPr>
            <a:spLocks noChangeArrowheads="1"/>
          </p:cNvSpPr>
          <p:nvPr/>
        </p:nvSpPr>
        <p:spPr bwMode="auto">
          <a:xfrm>
            <a:off x="4579640" y="4549552"/>
            <a:ext cx="228600" cy="1349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de-DE">
              <a:latin typeface="Myriad Pro"/>
            </a:endParaRPr>
          </a:p>
        </p:txBody>
      </p:sp>
      <p:grpSp>
        <p:nvGrpSpPr>
          <p:cNvPr id="73" name="Gruppieren 72"/>
          <p:cNvGrpSpPr>
            <a:grpSpLocks/>
          </p:cNvGrpSpPr>
          <p:nvPr/>
        </p:nvGrpSpPr>
        <p:grpSpPr bwMode="auto">
          <a:xfrm>
            <a:off x="5341640" y="1985739"/>
            <a:ext cx="2854325" cy="3819525"/>
            <a:chOff x="5678488" y="2863205"/>
            <a:chExt cx="2853952" cy="3819982"/>
          </a:xfrm>
        </p:grpSpPr>
        <p:sp>
          <p:nvSpPr>
            <p:cNvPr id="74" name="Line 16"/>
            <p:cNvSpPr>
              <a:spLocks noChangeShapeType="1"/>
            </p:cNvSpPr>
            <p:nvPr/>
          </p:nvSpPr>
          <p:spPr bwMode="auto">
            <a:xfrm>
              <a:off x="5678488" y="2863205"/>
              <a:ext cx="0" cy="24707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5" name="Line 17"/>
            <p:cNvSpPr>
              <a:spLocks noChangeShapeType="1"/>
            </p:cNvSpPr>
            <p:nvPr/>
          </p:nvSpPr>
          <p:spPr bwMode="auto">
            <a:xfrm>
              <a:off x="5830888" y="2863205"/>
              <a:ext cx="0" cy="23183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6" name="Line 18"/>
            <p:cNvSpPr>
              <a:spLocks noChangeShapeType="1"/>
            </p:cNvSpPr>
            <p:nvPr/>
          </p:nvSpPr>
          <p:spPr bwMode="auto">
            <a:xfrm>
              <a:off x="5983288" y="2863205"/>
              <a:ext cx="0" cy="21659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7" name="Line 43"/>
            <p:cNvSpPr>
              <a:spLocks noChangeShapeType="1"/>
            </p:cNvSpPr>
            <p:nvPr/>
          </p:nvSpPr>
          <p:spPr bwMode="auto">
            <a:xfrm>
              <a:off x="5983288" y="5029200"/>
              <a:ext cx="24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8" name="Line 43"/>
            <p:cNvSpPr>
              <a:spLocks noChangeShapeType="1"/>
            </p:cNvSpPr>
            <p:nvPr/>
          </p:nvSpPr>
          <p:spPr bwMode="auto">
            <a:xfrm>
              <a:off x="5830888" y="5181600"/>
              <a:ext cx="397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9" name="Line 43"/>
            <p:cNvSpPr>
              <a:spLocks noChangeShapeType="1"/>
            </p:cNvSpPr>
            <p:nvPr/>
          </p:nvSpPr>
          <p:spPr bwMode="auto">
            <a:xfrm>
              <a:off x="5678488" y="5334000"/>
              <a:ext cx="549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80" name="Rechteck 50"/>
            <p:cNvSpPr>
              <a:spLocks noChangeArrowheads="1"/>
            </p:cNvSpPr>
            <p:nvPr/>
          </p:nvSpPr>
          <p:spPr bwMode="auto">
            <a:xfrm>
              <a:off x="6228184" y="4876800"/>
              <a:ext cx="2304256" cy="593725"/>
            </a:xfrm>
            <a:prstGeom prst="rect">
              <a:avLst/>
            </a:prstGeom>
            <a:solidFill>
              <a:srgbClr val="1F497D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600" b="0">
                  <a:solidFill>
                    <a:schemeClr val="bg1"/>
                  </a:solidFill>
                  <a:latin typeface="Myriad Pro"/>
                </a:rPr>
                <a:t>Verhalten nach innen</a:t>
              </a:r>
            </a:p>
          </p:txBody>
        </p:sp>
        <p:sp>
          <p:nvSpPr>
            <p:cNvPr id="81" name="Rechteck 50"/>
            <p:cNvSpPr>
              <a:spLocks noChangeArrowheads="1"/>
            </p:cNvSpPr>
            <p:nvPr/>
          </p:nvSpPr>
          <p:spPr bwMode="auto">
            <a:xfrm>
              <a:off x="6228184" y="5447061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mental</a:t>
              </a:r>
            </a:p>
          </p:txBody>
        </p:sp>
        <p:sp>
          <p:nvSpPr>
            <p:cNvPr id="82" name="Rechteck 50"/>
            <p:cNvSpPr>
              <a:spLocks noChangeArrowheads="1"/>
            </p:cNvSpPr>
            <p:nvPr/>
          </p:nvSpPr>
          <p:spPr bwMode="auto">
            <a:xfrm>
              <a:off x="6228184" y="5696781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hormonell</a:t>
              </a:r>
            </a:p>
          </p:txBody>
        </p:sp>
        <p:sp>
          <p:nvSpPr>
            <p:cNvPr id="83" name="Rechteck 50"/>
            <p:cNvSpPr>
              <a:spLocks noChangeArrowheads="1"/>
            </p:cNvSpPr>
            <p:nvPr/>
          </p:nvSpPr>
          <p:spPr bwMode="auto">
            <a:xfrm>
              <a:off x="6228184" y="5943674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vegetativ</a:t>
              </a:r>
            </a:p>
          </p:txBody>
        </p:sp>
        <p:sp>
          <p:nvSpPr>
            <p:cNvPr id="84" name="Rechteck 50"/>
            <p:cNvSpPr>
              <a:spLocks noChangeArrowheads="1"/>
            </p:cNvSpPr>
            <p:nvPr/>
          </p:nvSpPr>
          <p:spPr bwMode="auto">
            <a:xfrm>
              <a:off x="6228184" y="6190569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energetisch</a:t>
              </a:r>
            </a:p>
          </p:txBody>
        </p:sp>
        <p:sp>
          <p:nvSpPr>
            <p:cNvPr id="85" name="Rechteck 50"/>
            <p:cNvSpPr>
              <a:spLocks noChangeArrowheads="1"/>
            </p:cNvSpPr>
            <p:nvPr/>
          </p:nvSpPr>
          <p:spPr bwMode="auto">
            <a:xfrm>
              <a:off x="6228184" y="6436294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immunologisch</a:t>
              </a:r>
            </a:p>
          </p:txBody>
        </p:sp>
      </p:grpSp>
      <p:grpSp>
        <p:nvGrpSpPr>
          <p:cNvPr id="86" name="Gruppieren 85"/>
          <p:cNvGrpSpPr>
            <a:grpSpLocks/>
          </p:cNvGrpSpPr>
          <p:nvPr/>
        </p:nvGrpSpPr>
        <p:grpSpPr bwMode="auto">
          <a:xfrm>
            <a:off x="1760240" y="1985739"/>
            <a:ext cx="3429000" cy="3763963"/>
            <a:chOff x="2097088" y="2863205"/>
            <a:chExt cx="3429000" cy="3764651"/>
          </a:xfrm>
        </p:grpSpPr>
        <p:grpSp>
          <p:nvGrpSpPr>
            <p:cNvPr id="87" name="Group 32"/>
            <p:cNvGrpSpPr>
              <a:grpSpLocks/>
            </p:cNvGrpSpPr>
            <p:nvPr/>
          </p:nvGrpSpPr>
          <p:grpSpPr bwMode="auto">
            <a:xfrm>
              <a:off x="2097088" y="4890864"/>
              <a:ext cx="1524000" cy="914400"/>
              <a:chOff x="1200" y="2784"/>
              <a:chExt cx="1728" cy="576"/>
            </a:xfrm>
          </p:grpSpPr>
          <p:sp>
            <p:nvSpPr>
              <p:cNvPr id="98" name="Line 33"/>
              <p:cNvSpPr>
                <a:spLocks noChangeShapeType="1"/>
              </p:cNvSpPr>
              <p:nvPr/>
            </p:nvSpPr>
            <p:spPr bwMode="auto">
              <a:xfrm flipH="1">
                <a:off x="1200" y="2928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  <p:sp>
            <p:nvSpPr>
              <p:cNvPr id="99" name="Line 34"/>
              <p:cNvSpPr>
                <a:spLocks noChangeShapeType="1"/>
              </p:cNvSpPr>
              <p:nvPr/>
            </p:nvSpPr>
            <p:spPr bwMode="auto">
              <a:xfrm flipH="1">
                <a:off x="1200" y="3072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  <p:sp>
            <p:nvSpPr>
              <p:cNvPr id="100" name="Line 35"/>
              <p:cNvSpPr>
                <a:spLocks noChangeShapeType="1"/>
              </p:cNvSpPr>
              <p:nvPr/>
            </p:nvSpPr>
            <p:spPr bwMode="auto">
              <a:xfrm flipH="1">
                <a:off x="1200" y="3216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  <p:sp>
            <p:nvSpPr>
              <p:cNvPr id="101" name="Line 36"/>
              <p:cNvSpPr>
                <a:spLocks noChangeShapeType="1"/>
              </p:cNvSpPr>
              <p:nvPr/>
            </p:nvSpPr>
            <p:spPr bwMode="auto">
              <a:xfrm flipH="1">
                <a:off x="1200" y="3360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  <p:sp>
            <p:nvSpPr>
              <p:cNvPr id="102" name="Line 37"/>
              <p:cNvSpPr>
                <a:spLocks noChangeShapeType="1"/>
              </p:cNvSpPr>
              <p:nvPr/>
            </p:nvSpPr>
            <p:spPr bwMode="auto">
              <a:xfrm flipH="1">
                <a:off x="1200" y="2784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</p:grpSp>
        <p:sp>
          <p:nvSpPr>
            <p:cNvPr id="88" name="Line 41"/>
            <p:cNvSpPr>
              <a:spLocks noChangeShapeType="1"/>
            </p:cNvSpPr>
            <p:nvPr/>
          </p:nvSpPr>
          <p:spPr bwMode="auto">
            <a:xfrm>
              <a:off x="5373688" y="2863205"/>
              <a:ext cx="0" cy="21659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89" name="Line 42"/>
            <p:cNvSpPr>
              <a:spLocks noChangeShapeType="1"/>
            </p:cNvSpPr>
            <p:nvPr/>
          </p:nvSpPr>
          <p:spPr bwMode="auto">
            <a:xfrm>
              <a:off x="5526088" y="2863205"/>
              <a:ext cx="0" cy="23183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90" name="Line 43"/>
            <p:cNvSpPr>
              <a:spLocks noChangeShapeType="1"/>
            </p:cNvSpPr>
            <p:nvPr/>
          </p:nvSpPr>
          <p:spPr bwMode="auto">
            <a:xfrm flipH="1">
              <a:off x="5145088" y="5029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91" name="Line 44"/>
            <p:cNvSpPr>
              <a:spLocks noChangeShapeType="1"/>
            </p:cNvSpPr>
            <p:nvPr/>
          </p:nvSpPr>
          <p:spPr bwMode="auto">
            <a:xfrm flipH="1">
              <a:off x="5145088" y="5181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92" name="Rechteck 50"/>
            <p:cNvSpPr>
              <a:spLocks noChangeArrowheads="1"/>
            </p:cNvSpPr>
            <p:nvPr/>
          </p:nvSpPr>
          <p:spPr bwMode="auto">
            <a:xfrm>
              <a:off x="3707904" y="4808537"/>
              <a:ext cx="1437184" cy="593725"/>
            </a:xfrm>
            <a:prstGeom prst="rect">
              <a:avLst/>
            </a:prstGeom>
            <a:solidFill>
              <a:srgbClr val="1F497D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600" b="0">
                  <a:solidFill>
                    <a:schemeClr val="bg1"/>
                  </a:solidFill>
                  <a:latin typeface="Myriad Pro"/>
                </a:rPr>
                <a:t>Verhalten nach außen</a:t>
              </a:r>
            </a:p>
          </p:txBody>
        </p:sp>
        <p:sp>
          <p:nvSpPr>
            <p:cNvPr id="93" name="Rechteck 50"/>
            <p:cNvSpPr>
              <a:spLocks noChangeArrowheads="1"/>
            </p:cNvSpPr>
            <p:nvPr/>
          </p:nvSpPr>
          <p:spPr bwMode="auto">
            <a:xfrm>
              <a:off x="3707904" y="5400824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angemessen</a:t>
              </a:r>
            </a:p>
          </p:txBody>
        </p:sp>
        <p:sp>
          <p:nvSpPr>
            <p:cNvPr id="94" name="Rechteck 50"/>
            <p:cNvSpPr>
              <a:spLocks noChangeArrowheads="1"/>
            </p:cNvSpPr>
            <p:nvPr/>
          </p:nvSpPr>
          <p:spPr bwMode="auto">
            <a:xfrm>
              <a:off x="3707904" y="5639171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unangemessen</a:t>
              </a:r>
            </a:p>
          </p:txBody>
        </p:sp>
        <p:sp>
          <p:nvSpPr>
            <p:cNvPr id="95" name="Rechteck 50"/>
            <p:cNvSpPr>
              <a:spLocks noChangeArrowheads="1"/>
            </p:cNvSpPr>
            <p:nvPr/>
          </p:nvSpPr>
          <p:spPr bwMode="auto">
            <a:xfrm>
              <a:off x="3707904" y="5886435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„Kämpfen“</a:t>
              </a:r>
            </a:p>
          </p:txBody>
        </p:sp>
        <p:sp>
          <p:nvSpPr>
            <p:cNvPr id="96" name="Rechteck 50"/>
            <p:cNvSpPr>
              <a:spLocks noChangeArrowheads="1"/>
            </p:cNvSpPr>
            <p:nvPr/>
          </p:nvSpPr>
          <p:spPr bwMode="auto">
            <a:xfrm>
              <a:off x="3707904" y="6133699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„Fliehen“</a:t>
              </a:r>
            </a:p>
          </p:txBody>
        </p:sp>
        <p:sp>
          <p:nvSpPr>
            <p:cNvPr id="97" name="Rechteck 50"/>
            <p:cNvSpPr>
              <a:spLocks noChangeArrowheads="1"/>
            </p:cNvSpPr>
            <p:nvPr/>
          </p:nvSpPr>
          <p:spPr bwMode="auto">
            <a:xfrm>
              <a:off x="3707904" y="6380963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„Unterwerfen“</a:t>
              </a:r>
            </a:p>
          </p:txBody>
        </p:sp>
      </p:grpSp>
      <p:sp>
        <p:nvSpPr>
          <p:cNvPr id="104" name="Rechteck 50"/>
          <p:cNvSpPr>
            <a:spLocks noChangeArrowheads="1"/>
          </p:cNvSpPr>
          <p:nvPr/>
        </p:nvSpPr>
        <p:spPr bwMode="auto">
          <a:xfrm>
            <a:off x="3802868" y="776498"/>
            <a:ext cx="2303632" cy="495364"/>
          </a:xfrm>
          <a:prstGeom prst="rect">
            <a:avLst/>
          </a:prstGeom>
          <a:solidFill>
            <a:srgbClr val="FF6600"/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/>
            <a:r>
              <a:rPr lang="de-DE" sz="1600" b="0" dirty="0">
                <a:solidFill>
                  <a:schemeClr val="bg1"/>
                </a:solidFill>
                <a:latin typeface="Myriad Pro"/>
              </a:rPr>
              <a:t>BEWUSSTSEIN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3803352" y="1271786"/>
            <a:ext cx="2303463" cy="1581150"/>
            <a:chOff x="4098813" y="1548024"/>
            <a:chExt cx="2303463" cy="1581150"/>
          </a:xfrm>
        </p:grpSpPr>
        <p:sp>
          <p:nvSpPr>
            <p:cNvPr id="103" name="Rechteck 50"/>
            <p:cNvSpPr>
              <a:spLocks noChangeArrowheads="1"/>
            </p:cNvSpPr>
            <p:nvPr/>
          </p:nvSpPr>
          <p:spPr bwMode="auto">
            <a:xfrm>
              <a:off x="4098813" y="2635461"/>
              <a:ext cx="2303463" cy="49371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Unbewusstsein</a:t>
              </a:r>
            </a:p>
          </p:txBody>
        </p:sp>
        <p:sp>
          <p:nvSpPr>
            <p:cNvPr id="111" name="Rechteck 50"/>
            <p:cNvSpPr>
              <a:spLocks noChangeArrowheads="1"/>
            </p:cNvSpPr>
            <p:nvPr/>
          </p:nvSpPr>
          <p:spPr bwMode="auto">
            <a:xfrm>
              <a:off x="4098813" y="1548024"/>
              <a:ext cx="2303463" cy="1084610"/>
            </a:xfrm>
            <a:prstGeom prst="rect">
              <a:avLst/>
            </a:prstGeom>
            <a:solidFill>
              <a:srgbClr val="1F497D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600" b="0" dirty="0">
                  <a:solidFill>
                    <a:schemeClr val="bg1"/>
                  </a:solidFill>
                  <a:latin typeface="Myriad Pro"/>
                </a:rPr>
                <a:t>BEWERTUNG</a:t>
              </a:r>
            </a:p>
            <a:p>
              <a:pPr algn="ctr" eaLnBrk="0" hangingPunct="0"/>
              <a:endParaRPr lang="de-DE" sz="1600" dirty="0">
                <a:solidFill>
                  <a:schemeClr val="bg1"/>
                </a:solidFill>
                <a:latin typeface="Myriad Pro"/>
              </a:endParaRPr>
            </a:p>
            <a:p>
              <a:pPr algn="ctr" eaLnBrk="0" hangingPunct="0"/>
              <a:endParaRPr lang="de-DE" sz="1600" b="0" dirty="0">
                <a:solidFill>
                  <a:schemeClr val="bg1"/>
                </a:solidFill>
                <a:latin typeface="Myriad Pro"/>
              </a:endParaRPr>
            </a:p>
          </p:txBody>
        </p:sp>
      </p:grpSp>
      <p:sp>
        <p:nvSpPr>
          <p:cNvPr id="112" name="Rechteck 50"/>
          <p:cNvSpPr>
            <a:spLocks noChangeArrowheads="1"/>
          </p:cNvSpPr>
          <p:nvPr/>
        </p:nvSpPr>
        <p:spPr bwMode="auto">
          <a:xfrm>
            <a:off x="3803352" y="1865511"/>
            <a:ext cx="2303463" cy="493712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1F497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/>
            <a:r>
              <a:rPr lang="de-DE" sz="1600" dirty="0">
                <a:solidFill>
                  <a:srgbClr val="1F497D"/>
                </a:solidFill>
                <a:latin typeface="Myriad Pro"/>
              </a:rPr>
              <a:t>Unterbewusstsein</a:t>
            </a:r>
            <a:endParaRPr lang="de-DE" sz="1600" b="0" dirty="0">
              <a:solidFill>
                <a:srgbClr val="1F497D"/>
              </a:solidFill>
              <a:latin typeface="Myriad Pro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1760240" y="718458"/>
            <a:ext cx="1460500" cy="1400383"/>
            <a:chOff x="2055701" y="993121"/>
            <a:chExt cx="1460500" cy="1400383"/>
          </a:xfrm>
        </p:grpSpPr>
        <p:sp>
          <p:nvSpPr>
            <p:cNvPr id="113" name="Line 7"/>
            <p:cNvSpPr>
              <a:spLocks noChangeShapeType="1"/>
            </p:cNvSpPr>
            <p:nvPr/>
          </p:nvSpPr>
          <p:spPr bwMode="auto">
            <a:xfrm>
              <a:off x="2055701" y="126876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4" name="Line 8"/>
            <p:cNvSpPr>
              <a:spLocks noChangeShapeType="1"/>
            </p:cNvSpPr>
            <p:nvPr/>
          </p:nvSpPr>
          <p:spPr bwMode="auto">
            <a:xfrm>
              <a:off x="2055701" y="1520171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5" name="Line 9"/>
            <p:cNvSpPr>
              <a:spLocks noChangeShapeType="1"/>
            </p:cNvSpPr>
            <p:nvPr/>
          </p:nvSpPr>
          <p:spPr bwMode="auto">
            <a:xfrm>
              <a:off x="2068401" y="1772584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6" name="Line 10"/>
            <p:cNvSpPr>
              <a:spLocks noChangeShapeType="1"/>
            </p:cNvSpPr>
            <p:nvPr/>
          </p:nvSpPr>
          <p:spPr bwMode="auto">
            <a:xfrm>
              <a:off x="2066813" y="2023409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7" name="Line 11"/>
            <p:cNvSpPr>
              <a:spLocks noChangeShapeType="1"/>
            </p:cNvSpPr>
            <p:nvPr/>
          </p:nvSpPr>
          <p:spPr bwMode="auto">
            <a:xfrm>
              <a:off x="2066813" y="2274234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8" name="Rectangle 56"/>
            <p:cNvSpPr>
              <a:spLocks noChangeArrowheads="1"/>
            </p:cNvSpPr>
            <p:nvPr/>
          </p:nvSpPr>
          <p:spPr bwMode="auto">
            <a:xfrm>
              <a:off x="2226357" y="993121"/>
              <a:ext cx="1224136" cy="1400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Ins="-184092" bIns="0">
              <a:spAutoFit/>
            </a:bodyPr>
            <a:lstStyle/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Sehen</a:t>
              </a:r>
            </a:p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Hören</a:t>
              </a:r>
            </a:p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Tasten</a:t>
              </a:r>
            </a:p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Riechen</a:t>
              </a:r>
            </a:p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Schmecken</a:t>
              </a:r>
            </a:p>
            <a:p>
              <a:pPr algn="ctr" eaLnBrk="0" hangingPunct="0"/>
              <a:r>
                <a:rPr lang="de-DE" sz="800" b="0" dirty="0">
                  <a:solidFill>
                    <a:srgbClr val="1F497D"/>
                  </a:solidFill>
                  <a:latin typeface="Myriad Pro"/>
                  <a:cs typeface="Times New Roman" pitchFamily="18" charset="0"/>
                </a:rPr>
                <a:t> </a:t>
              </a:r>
              <a:endParaRPr lang="de-DE" sz="2400" b="0" dirty="0">
                <a:solidFill>
                  <a:srgbClr val="1F497D"/>
                </a:solidFill>
                <a:latin typeface="Myriad Pro"/>
              </a:endParaRPr>
            </a:p>
          </p:txBody>
        </p:sp>
      </p:grpSp>
      <p:sp>
        <p:nvSpPr>
          <p:cNvPr id="119" name="Rectangle 5"/>
          <p:cNvSpPr>
            <a:spLocks noChangeArrowheads="1"/>
          </p:cNvSpPr>
          <p:nvPr/>
        </p:nvSpPr>
        <p:spPr bwMode="auto">
          <a:xfrm rot="16200000">
            <a:off x="-1377454" y="2538922"/>
            <a:ext cx="5240338" cy="800219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rIns="-184092" bIns="0">
            <a:spAutoFit/>
          </a:bodyPr>
          <a:lstStyle/>
          <a:p>
            <a:pPr algn="ctr" eaLnBrk="0" hangingPunct="0"/>
            <a:endParaRPr lang="de-DE" sz="1100" dirty="0">
              <a:solidFill>
                <a:schemeClr val="bg1"/>
              </a:solidFill>
              <a:latin typeface="Myriad Pro"/>
            </a:endParaRPr>
          </a:p>
          <a:p>
            <a:pPr algn="ctr" eaLnBrk="0" hangingPunct="0"/>
            <a:r>
              <a:rPr lang="de-DE" sz="2400" dirty="0">
                <a:solidFill>
                  <a:schemeClr val="bg1"/>
                </a:solidFill>
                <a:latin typeface="Myriad Pro"/>
              </a:rPr>
              <a:t>Lebenswelt</a:t>
            </a:r>
          </a:p>
          <a:p>
            <a:pPr algn="ctr" eaLnBrk="0" hangingPunct="0"/>
            <a:endParaRPr lang="de-DE" sz="1400" b="0" dirty="0">
              <a:solidFill>
                <a:schemeClr val="bg1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716347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/>
          <p:cNvSpPr>
            <a:spLocks noGrp="1"/>
          </p:cNvSpPr>
          <p:nvPr>
            <p:ph type="title" idx="4294967295"/>
          </p:nvPr>
        </p:nvSpPr>
        <p:spPr>
          <a:xfrm>
            <a:off x="262467" y="418596"/>
            <a:ext cx="8636000" cy="121020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Das IGM</a:t>
            </a:r>
            <a:r>
              <a:rPr lang="de-DE" baseline="30000" dirty="0">
                <a:solidFill>
                  <a:schemeClr val="bg1"/>
                </a:solidFill>
              </a:rPr>
              <a:t>®</a:t>
            </a:r>
            <a:r>
              <a:rPr lang="de-DE" dirty="0">
                <a:solidFill>
                  <a:schemeClr val="bg1"/>
                </a:solidFill>
              </a:rPr>
              <a:t>-Lebensstilprogramm SINOCUR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– Werden Sie Manager Ihrer Gesundheit!</a:t>
            </a: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262467" y="1925960"/>
            <a:ext cx="8636000" cy="1143000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chemeClr val="tx2"/>
                </a:solidFill>
                <a:latin typeface="Myriad Pro"/>
                <a:cs typeface="Myriad Pro"/>
              </a:defRPr>
            </a:lvl1pPr>
          </a:lstStyle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600" dirty="0">
                <a:solidFill>
                  <a:schemeClr val="bg1"/>
                </a:solidFill>
                <a:ea typeface="+mj-ea"/>
              </a:rPr>
              <a:t>Resilienz und Stress verstehen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de-DE" sz="1800" u="sng" dirty="0">
                <a:solidFill>
                  <a:schemeClr val="bg1"/>
                </a:solidFill>
              </a:rPr>
              <a:t>Unser Motto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lang="de-DE" sz="1800" dirty="0">
                <a:solidFill>
                  <a:schemeClr val="bg1"/>
                </a:solidFill>
              </a:rPr>
              <a:t>Möglichst lange und gesund leben</a:t>
            </a:r>
            <a:br>
              <a:rPr lang="de-DE" sz="1800" dirty="0">
                <a:solidFill>
                  <a:schemeClr val="bg1"/>
                </a:solidFill>
              </a:rPr>
            </a:br>
            <a:r>
              <a:rPr lang="de-DE" sz="1800" dirty="0">
                <a:solidFill>
                  <a:schemeClr val="bg1"/>
                </a:solidFill>
              </a:rPr>
              <a:t>bei bestmöglicher Lebenszufriedenheit</a:t>
            </a:r>
            <a:br>
              <a:rPr lang="de-DE" sz="1800" dirty="0">
                <a:solidFill>
                  <a:schemeClr val="bg1"/>
                </a:solidFill>
              </a:rPr>
            </a:br>
            <a:r>
              <a:rPr lang="de-DE" sz="1800" dirty="0">
                <a:solidFill>
                  <a:schemeClr val="bg1"/>
                </a:solidFill>
              </a:rPr>
              <a:t>und Lebensqualität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e-DE" sz="2600" dirty="0">
              <a:solidFill>
                <a:schemeClr val="bg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49250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0824" y="1268760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1B2764"/>
                </a:solidFill>
                <a:effectLst/>
                <a:uLnTx/>
                <a:uFillTx/>
                <a:latin typeface="Myriad Pro"/>
                <a:ea typeface="+mn-ea"/>
                <a:cs typeface="Myriad Pro"/>
              </a:rPr>
              <a:t>Unser Unbewusstsein (Emotionen)</a:t>
            </a:r>
            <a:endParaRPr kumimoji="0" lang="de-DE" sz="2800" b="1" i="0" u="none" strike="noStrike" kern="1200" cap="none" spc="0" normalizeH="0" noProof="0" dirty="0">
              <a:ln>
                <a:noFill/>
              </a:ln>
              <a:solidFill>
                <a:srgbClr val="1B2764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24860" y="4820959"/>
            <a:ext cx="871296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de-DE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Endhirn: Limbisches System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de-DE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Angeborene, komplexe Überlebensprogramme bzw. Verhaltensmuster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de-DE" b="1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Weg-von-Programme = Stress-Reaktionen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de-DE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Hin-zu-Programme = Trieb-Reaktionen</a:t>
            </a:r>
          </a:p>
        </p:txBody>
      </p:sp>
      <p:pic>
        <p:nvPicPr>
          <p:cNvPr id="14" name="Picture 2" descr="\\VSM-SERVER\RedirectedFolders\ewuehr\My Documents\Dateien Wühr\Lehrstuhl Prävention Gesundheitsbildung\Hochschulzertifikat Gesundheitsberater\Dateien Seminar 1\Abbildungen\Limbisches System 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9"/>
          <a:stretch/>
        </p:blipFill>
        <p:spPr bwMode="auto">
          <a:xfrm>
            <a:off x="4716016" y="1844824"/>
            <a:ext cx="4182624" cy="288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\\VSM-SERVER\RedirectedFolders\ewuehr\My Documents\Dateien Wühr\Lehrstuhl Prävention Gesundheitsbildung\Hochschulzertifikat Gesundheitsberater\Dateien Seminar 1\Abbildungen\Limbisches System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60" y="1844824"/>
            <a:ext cx="4350032" cy="280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779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0824" y="1268760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1B2764"/>
                </a:solidFill>
                <a:effectLst/>
                <a:uLnTx/>
                <a:uFillTx/>
                <a:latin typeface="Myriad Pro"/>
                <a:ea typeface="+mn-ea"/>
                <a:cs typeface="Myriad Pro"/>
              </a:rPr>
              <a:t>Stress-Reaktionen</a:t>
            </a:r>
            <a:endParaRPr kumimoji="0" lang="de-DE" sz="2800" b="1" i="0" u="none" strike="noStrike" kern="1200" cap="none" spc="0" normalizeH="0" noProof="0" dirty="0">
              <a:ln>
                <a:noFill/>
              </a:ln>
              <a:solidFill>
                <a:srgbClr val="1B2764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248543" y="1847725"/>
            <a:ext cx="86439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b="0" u="sng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Definition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: Unter dem Begriff Stress-Reaktionen werden drei </a:t>
            </a:r>
            <a:r>
              <a:rPr lang="de-DE" sz="160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Emotionen (automatisierte, unbewusste, ererbte Verhaltensmuster) 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zusammengefasst, die im Körper innerhalb kurzer Zeit viel Energie freisetzen und dem Zweck des Überlebens dienen:</a:t>
            </a: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248543" y="2670011"/>
            <a:ext cx="8643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9pPr>
          </a:lstStyle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Kämpfen (</a:t>
            </a:r>
            <a:r>
              <a:rPr lang="de-DE" sz="1600" b="0" i="1" dirty="0" err="1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fight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): unter anderem </a:t>
            </a:r>
            <a:r>
              <a:rPr lang="de-DE" sz="160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Aktivierung der Kaumuskulatur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, wird als Gefühl von Wut und Zorn bewusst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248543" y="3246075"/>
            <a:ext cx="8643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9pPr>
          </a:lstStyle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Fliehen (</a:t>
            </a:r>
            <a:r>
              <a:rPr lang="de-DE" sz="1600" b="0" i="1" dirty="0" err="1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flight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): unter anderem Aktivierung der Darmmuskulatur, wird als Gefühl der Angst bewusst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248543" y="3822139"/>
            <a:ext cx="86439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9pPr>
          </a:lstStyle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Erstarren(</a:t>
            </a:r>
            <a:r>
              <a:rPr lang="de-DE" sz="1600" b="0" i="1" dirty="0" err="1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fright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): der Körper erstarrt, wird als Gefühl der Angst und des Schreckens bewusst; Unterwerfung</a:t>
            </a:r>
            <a:b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</a:b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auf Dauer: Depression und Hilflosigkeit, Passivität</a:t>
            </a: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0" y="4820959"/>
            <a:ext cx="9144000" cy="1200329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9pPr>
          </a:lstStyle>
          <a:p>
            <a:pPr marL="266700" eaLnBrk="1" hangingPunct="1"/>
            <a:r>
              <a:rPr lang="de-DE" sz="1600" b="0" dirty="0">
                <a:solidFill>
                  <a:schemeClr val="bg1"/>
                </a:solidFill>
                <a:latin typeface="Myriad Pro"/>
                <a:ea typeface="Verdana" pitchFamily="34" charset="0"/>
                <a:cs typeface="Verdana" pitchFamily="34" charset="0"/>
              </a:rPr>
              <a:t>Teil der Stress-Reaktionen ist im Bindegewebe die Ausschüttung von </a:t>
            </a:r>
            <a:r>
              <a:rPr lang="de-DE" sz="1600" b="0" dirty="0" err="1">
                <a:solidFill>
                  <a:schemeClr val="bg1"/>
                </a:solidFill>
                <a:latin typeface="Myriad Pro"/>
                <a:ea typeface="Verdana" pitchFamily="34" charset="0"/>
                <a:cs typeface="Verdana" pitchFamily="34" charset="0"/>
              </a:rPr>
              <a:t>Zytokinen</a:t>
            </a:r>
            <a:r>
              <a:rPr lang="de-DE" sz="1600" b="0" dirty="0">
                <a:solidFill>
                  <a:schemeClr val="bg1"/>
                </a:solidFill>
                <a:latin typeface="Myriad Pro"/>
                <a:ea typeface="Verdana" pitchFamily="34" charset="0"/>
                <a:cs typeface="Verdana" pitchFamily="34" charset="0"/>
              </a:rPr>
              <a:t> und damit die Auslösung einer neurogenen Entzündung</a:t>
            </a:r>
          </a:p>
          <a:p>
            <a:pPr marL="266700" eaLnBrk="1" hangingPunct="1"/>
            <a:br>
              <a:rPr lang="de-DE" sz="800" b="0" dirty="0">
                <a:solidFill>
                  <a:schemeClr val="bg1"/>
                </a:solidFill>
                <a:latin typeface="Myriad Pro"/>
                <a:ea typeface="Verdana" pitchFamily="34" charset="0"/>
                <a:cs typeface="Verdana" pitchFamily="34" charset="0"/>
              </a:rPr>
            </a:br>
            <a:r>
              <a:rPr lang="de-DE" sz="1600" b="0" dirty="0">
                <a:solidFill>
                  <a:schemeClr val="bg1"/>
                </a:solidFill>
                <a:latin typeface="Myriad Pro"/>
                <a:ea typeface="Verdana" pitchFamily="34" charset="0"/>
                <a:cs typeface="Verdana" pitchFamily="34" charset="0"/>
              </a:rPr>
              <a:t>Akuter Stress &gt;&gt;&gt; akute Entzündungsreaktion</a:t>
            </a:r>
          </a:p>
          <a:p>
            <a:pPr marL="266700" eaLnBrk="1" hangingPunct="1"/>
            <a:r>
              <a:rPr lang="de-DE" sz="1600" b="0" dirty="0">
                <a:solidFill>
                  <a:schemeClr val="bg1"/>
                </a:solidFill>
                <a:latin typeface="Myriad Pro"/>
                <a:ea typeface="Verdana" pitchFamily="34" charset="0"/>
                <a:cs typeface="Verdana" pitchFamily="34" charset="0"/>
              </a:rPr>
              <a:t>Chronischer Stress &gt;&gt;&gt; chronische Entzündungen (= Mikrokontrakturen)</a:t>
            </a:r>
          </a:p>
        </p:txBody>
      </p:sp>
    </p:spTree>
    <p:extLst>
      <p:ext uri="{BB962C8B-B14F-4D97-AF65-F5344CB8AC3E}">
        <p14:creationId xmlns:p14="http://schemas.microsoft.com/office/powerpoint/2010/main" val="109927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0824" y="1268760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1B2764"/>
                </a:solidFill>
                <a:effectLst/>
                <a:uLnTx/>
                <a:uFillTx/>
                <a:latin typeface="Myriad Pro"/>
                <a:ea typeface="+mn-ea"/>
                <a:cs typeface="Myriad Pro"/>
              </a:rPr>
              <a:t>Stress-Reaktionen</a:t>
            </a:r>
            <a:endParaRPr kumimoji="0" lang="de-DE" sz="2800" b="1" i="0" u="none" strike="noStrike" kern="1200" cap="none" spc="0" normalizeH="0" noProof="0" dirty="0">
              <a:ln>
                <a:noFill/>
              </a:ln>
              <a:solidFill>
                <a:srgbClr val="1B2764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pic>
        <p:nvPicPr>
          <p:cNvPr id="14" name="Picture 3" descr="par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909882"/>
            <a:ext cx="6419721" cy="425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004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0824" y="1268760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1B2764"/>
                </a:solidFill>
                <a:effectLst/>
                <a:uLnTx/>
                <a:uFillTx/>
                <a:latin typeface="Myriad Pro"/>
                <a:ea typeface="+mn-ea"/>
                <a:cs typeface="Myriad Pro"/>
              </a:rPr>
              <a:t>Stress-Reaktionen</a:t>
            </a:r>
            <a:endParaRPr kumimoji="0" lang="de-DE" sz="2800" b="1" i="0" u="none" strike="noStrike" kern="1200" cap="none" spc="0" normalizeH="0" noProof="0" dirty="0">
              <a:ln>
                <a:noFill/>
              </a:ln>
              <a:solidFill>
                <a:srgbClr val="1B2764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pic>
        <p:nvPicPr>
          <p:cNvPr id="8" name="Picture 2" descr="part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2" y="1916113"/>
            <a:ext cx="6408737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982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0824" y="1268760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1B2764"/>
                </a:solidFill>
                <a:effectLst/>
                <a:uLnTx/>
                <a:uFillTx/>
                <a:latin typeface="Myriad Pro"/>
                <a:ea typeface="+mn-ea"/>
                <a:cs typeface="Myriad Pro"/>
              </a:rPr>
              <a:t>Stress-Reaktionen</a:t>
            </a:r>
            <a:endParaRPr kumimoji="0" lang="de-DE" sz="2800" b="1" i="0" u="none" strike="noStrike" kern="1200" cap="none" spc="0" normalizeH="0" noProof="0" dirty="0">
              <a:ln>
                <a:noFill/>
              </a:ln>
              <a:solidFill>
                <a:srgbClr val="1B2764"/>
              </a:solidFill>
              <a:effectLst/>
              <a:uLnTx/>
              <a:uFillTx/>
              <a:latin typeface="Myriad Pro"/>
              <a:ea typeface="+mn-ea"/>
              <a:cs typeface="Myriad Pro"/>
            </a:endParaRPr>
          </a:p>
        </p:txBody>
      </p:sp>
      <p:pic>
        <p:nvPicPr>
          <p:cNvPr id="9" name="Picture 2" descr="part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121" y="1909784"/>
            <a:ext cx="2664023" cy="422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4290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0824" y="1340768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500" b="1" dirty="0">
                <a:solidFill>
                  <a:srgbClr val="1B2764"/>
                </a:solidFill>
                <a:latin typeface="Myriad Pro"/>
                <a:cs typeface="Myriad Pro"/>
              </a:rPr>
              <a:t>Definition Stress</a:t>
            </a:r>
            <a:endParaRPr kumimoji="0" lang="de-DE" sz="2500" b="1" i="0" u="none" strike="noStrike" kern="1200" cap="none" spc="0" normalizeH="0" noProof="0" dirty="0">
              <a:ln>
                <a:noFill/>
              </a:ln>
              <a:solidFill>
                <a:srgbClr val="1B2764"/>
              </a:solidFill>
              <a:effectLst/>
              <a:uLnTx/>
              <a:uFillTx/>
              <a:latin typeface="Myriad Pro"/>
              <a:cs typeface="Myriad Pro"/>
            </a:endParaRPr>
          </a:p>
        </p:txBody>
      </p:sp>
      <p:sp>
        <p:nvSpPr>
          <p:cNvPr id="44" name="Text Box 6"/>
          <p:cNvSpPr txBox="1">
            <a:spLocks noChangeArrowheads="1"/>
          </p:cNvSpPr>
          <p:nvPr/>
        </p:nvSpPr>
        <p:spPr bwMode="auto">
          <a:xfrm>
            <a:off x="264926" y="1988840"/>
            <a:ext cx="85552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de-DE" altLang="de-DE" b="0" dirty="0">
                <a:solidFill>
                  <a:srgbClr val="1B2764"/>
                </a:solidFill>
                <a:latin typeface="Myriad Pro"/>
                <a:ea typeface="Verdana" panose="020B0604030504040204" pitchFamily="34" charset="0"/>
                <a:cs typeface="Verdana" panose="020B0604030504040204" pitchFamily="34" charset="0"/>
              </a:rPr>
              <a:t>Stress ist die angeborene Fähigkeit, die Anforderungen des Alltags angemessen zu bewältigen.</a:t>
            </a:r>
          </a:p>
        </p:txBody>
      </p:sp>
      <p:pic>
        <p:nvPicPr>
          <p:cNvPr id="45" name="Picture 3" descr="par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26" y="2838290"/>
            <a:ext cx="3099974" cy="206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 descr="part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050" y="2838290"/>
            <a:ext cx="3079308" cy="206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2" descr="part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508" y="2838291"/>
            <a:ext cx="2145641" cy="339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380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-172140"/>
            <a:ext cx="9144000" cy="2133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71" name="Object 3"/>
          <p:cNvGraphicFramePr>
            <a:graphicFrameLocks noChangeAspect="1"/>
          </p:cNvGraphicFramePr>
          <p:nvPr/>
        </p:nvGraphicFramePr>
        <p:xfrm>
          <a:off x="3427301" y="811808"/>
          <a:ext cx="3767137" cy="399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Image" r:id="rId3" imgW="4943170" imgH="4943170" progId="Photoshop.Image.5">
                  <p:embed/>
                </p:oleObj>
              </mc:Choice>
              <mc:Fallback>
                <p:oleObj name="Image" r:id="rId3" imgW="4943170" imgH="4943170" progId="Photoshop.Image.5">
                  <p:embed/>
                  <p:pic>
                    <p:nvPicPr>
                      <p:cNvPr id="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7301" y="811808"/>
                        <a:ext cx="3767137" cy="399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Rectangle 19"/>
          <p:cNvSpPr>
            <a:spLocks noChangeArrowheads="1"/>
          </p:cNvSpPr>
          <p:nvPr/>
        </p:nvSpPr>
        <p:spPr bwMode="auto">
          <a:xfrm>
            <a:off x="4875101" y="5053608"/>
            <a:ext cx="228600" cy="1349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de-DE">
              <a:latin typeface="Myriad Pro"/>
            </a:endParaRPr>
          </a:p>
        </p:txBody>
      </p:sp>
      <p:grpSp>
        <p:nvGrpSpPr>
          <p:cNvPr id="73" name="Gruppieren 72"/>
          <p:cNvGrpSpPr>
            <a:grpSpLocks/>
          </p:cNvGrpSpPr>
          <p:nvPr/>
        </p:nvGrpSpPr>
        <p:grpSpPr bwMode="auto">
          <a:xfrm>
            <a:off x="5637101" y="2489795"/>
            <a:ext cx="2854325" cy="3819525"/>
            <a:chOff x="5678488" y="2863205"/>
            <a:chExt cx="2853952" cy="3819982"/>
          </a:xfrm>
        </p:grpSpPr>
        <p:sp>
          <p:nvSpPr>
            <p:cNvPr id="74" name="Line 16"/>
            <p:cNvSpPr>
              <a:spLocks noChangeShapeType="1"/>
            </p:cNvSpPr>
            <p:nvPr/>
          </p:nvSpPr>
          <p:spPr bwMode="auto">
            <a:xfrm>
              <a:off x="5678488" y="2863205"/>
              <a:ext cx="0" cy="24707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5" name="Line 17"/>
            <p:cNvSpPr>
              <a:spLocks noChangeShapeType="1"/>
            </p:cNvSpPr>
            <p:nvPr/>
          </p:nvSpPr>
          <p:spPr bwMode="auto">
            <a:xfrm>
              <a:off x="5830888" y="2863205"/>
              <a:ext cx="0" cy="23183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6" name="Line 18"/>
            <p:cNvSpPr>
              <a:spLocks noChangeShapeType="1"/>
            </p:cNvSpPr>
            <p:nvPr/>
          </p:nvSpPr>
          <p:spPr bwMode="auto">
            <a:xfrm>
              <a:off x="5983288" y="2863205"/>
              <a:ext cx="0" cy="21659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7" name="Line 43"/>
            <p:cNvSpPr>
              <a:spLocks noChangeShapeType="1"/>
            </p:cNvSpPr>
            <p:nvPr/>
          </p:nvSpPr>
          <p:spPr bwMode="auto">
            <a:xfrm>
              <a:off x="5983288" y="5029200"/>
              <a:ext cx="24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8" name="Line 43"/>
            <p:cNvSpPr>
              <a:spLocks noChangeShapeType="1"/>
            </p:cNvSpPr>
            <p:nvPr/>
          </p:nvSpPr>
          <p:spPr bwMode="auto">
            <a:xfrm>
              <a:off x="5830888" y="5181600"/>
              <a:ext cx="397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79" name="Line 43"/>
            <p:cNvSpPr>
              <a:spLocks noChangeShapeType="1"/>
            </p:cNvSpPr>
            <p:nvPr/>
          </p:nvSpPr>
          <p:spPr bwMode="auto">
            <a:xfrm>
              <a:off x="5678488" y="5334000"/>
              <a:ext cx="549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80" name="Rechteck 50"/>
            <p:cNvSpPr>
              <a:spLocks noChangeArrowheads="1"/>
            </p:cNvSpPr>
            <p:nvPr/>
          </p:nvSpPr>
          <p:spPr bwMode="auto">
            <a:xfrm>
              <a:off x="6228184" y="4876800"/>
              <a:ext cx="2304256" cy="593725"/>
            </a:xfrm>
            <a:prstGeom prst="rect">
              <a:avLst/>
            </a:prstGeom>
            <a:solidFill>
              <a:srgbClr val="1F497D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600" b="0">
                  <a:solidFill>
                    <a:schemeClr val="bg1"/>
                  </a:solidFill>
                  <a:latin typeface="Myriad Pro"/>
                </a:rPr>
                <a:t>Verhalten nach innen</a:t>
              </a:r>
            </a:p>
          </p:txBody>
        </p:sp>
        <p:sp>
          <p:nvSpPr>
            <p:cNvPr id="81" name="Rechteck 50"/>
            <p:cNvSpPr>
              <a:spLocks noChangeArrowheads="1"/>
            </p:cNvSpPr>
            <p:nvPr/>
          </p:nvSpPr>
          <p:spPr bwMode="auto">
            <a:xfrm>
              <a:off x="6228184" y="5447061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mental</a:t>
              </a:r>
            </a:p>
          </p:txBody>
        </p:sp>
        <p:sp>
          <p:nvSpPr>
            <p:cNvPr id="82" name="Rechteck 50"/>
            <p:cNvSpPr>
              <a:spLocks noChangeArrowheads="1"/>
            </p:cNvSpPr>
            <p:nvPr/>
          </p:nvSpPr>
          <p:spPr bwMode="auto">
            <a:xfrm>
              <a:off x="6228184" y="5696781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hormonell</a:t>
              </a:r>
            </a:p>
          </p:txBody>
        </p:sp>
        <p:sp>
          <p:nvSpPr>
            <p:cNvPr id="83" name="Rechteck 50"/>
            <p:cNvSpPr>
              <a:spLocks noChangeArrowheads="1"/>
            </p:cNvSpPr>
            <p:nvPr/>
          </p:nvSpPr>
          <p:spPr bwMode="auto">
            <a:xfrm>
              <a:off x="6228184" y="5943674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vegetativ</a:t>
              </a:r>
            </a:p>
          </p:txBody>
        </p:sp>
        <p:sp>
          <p:nvSpPr>
            <p:cNvPr id="84" name="Rechteck 50"/>
            <p:cNvSpPr>
              <a:spLocks noChangeArrowheads="1"/>
            </p:cNvSpPr>
            <p:nvPr/>
          </p:nvSpPr>
          <p:spPr bwMode="auto">
            <a:xfrm>
              <a:off x="6228184" y="6190569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energetisch</a:t>
              </a:r>
            </a:p>
          </p:txBody>
        </p:sp>
        <p:sp>
          <p:nvSpPr>
            <p:cNvPr id="85" name="Rechteck 50"/>
            <p:cNvSpPr>
              <a:spLocks noChangeArrowheads="1"/>
            </p:cNvSpPr>
            <p:nvPr/>
          </p:nvSpPr>
          <p:spPr bwMode="auto">
            <a:xfrm>
              <a:off x="6228184" y="6436294"/>
              <a:ext cx="2304256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immunologisch</a:t>
              </a:r>
            </a:p>
          </p:txBody>
        </p:sp>
      </p:grpSp>
      <p:grpSp>
        <p:nvGrpSpPr>
          <p:cNvPr id="86" name="Gruppieren 85"/>
          <p:cNvGrpSpPr>
            <a:grpSpLocks/>
          </p:cNvGrpSpPr>
          <p:nvPr/>
        </p:nvGrpSpPr>
        <p:grpSpPr bwMode="auto">
          <a:xfrm>
            <a:off x="2055701" y="2489795"/>
            <a:ext cx="3429000" cy="3763963"/>
            <a:chOff x="2097088" y="2863205"/>
            <a:chExt cx="3429000" cy="3764651"/>
          </a:xfrm>
        </p:grpSpPr>
        <p:grpSp>
          <p:nvGrpSpPr>
            <p:cNvPr id="87" name="Group 32"/>
            <p:cNvGrpSpPr>
              <a:grpSpLocks/>
            </p:cNvGrpSpPr>
            <p:nvPr/>
          </p:nvGrpSpPr>
          <p:grpSpPr bwMode="auto">
            <a:xfrm>
              <a:off x="2097088" y="4890864"/>
              <a:ext cx="1524000" cy="914400"/>
              <a:chOff x="1200" y="2784"/>
              <a:chExt cx="1728" cy="576"/>
            </a:xfrm>
          </p:grpSpPr>
          <p:sp>
            <p:nvSpPr>
              <p:cNvPr id="98" name="Line 33"/>
              <p:cNvSpPr>
                <a:spLocks noChangeShapeType="1"/>
              </p:cNvSpPr>
              <p:nvPr/>
            </p:nvSpPr>
            <p:spPr bwMode="auto">
              <a:xfrm flipH="1">
                <a:off x="1200" y="2928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  <p:sp>
            <p:nvSpPr>
              <p:cNvPr id="99" name="Line 34"/>
              <p:cNvSpPr>
                <a:spLocks noChangeShapeType="1"/>
              </p:cNvSpPr>
              <p:nvPr/>
            </p:nvSpPr>
            <p:spPr bwMode="auto">
              <a:xfrm flipH="1">
                <a:off x="1200" y="3072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  <p:sp>
            <p:nvSpPr>
              <p:cNvPr id="100" name="Line 35"/>
              <p:cNvSpPr>
                <a:spLocks noChangeShapeType="1"/>
              </p:cNvSpPr>
              <p:nvPr/>
            </p:nvSpPr>
            <p:spPr bwMode="auto">
              <a:xfrm flipH="1">
                <a:off x="1200" y="3216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  <p:sp>
            <p:nvSpPr>
              <p:cNvPr id="101" name="Line 36"/>
              <p:cNvSpPr>
                <a:spLocks noChangeShapeType="1"/>
              </p:cNvSpPr>
              <p:nvPr/>
            </p:nvSpPr>
            <p:spPr bwMode="auto">
              <a:xfrm flipH="1">
                <a:off x="1200" y="3360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  <p:sp>
            <p:nvSpPr>
              <p:cNvPr id="102" name="Line 37"/>
              <p:cNvSpPr>
                <a:spLocks noChangeShapeType="1"/>
              </p:cNvSpPr>
              <p:nvPr/>
            </p:nvSpPr>
            <p:spPr bwMode="auto">
              <a:xfrm flipH="1">
                <a:off x="1200" y="2784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>
                  <a:latin typeface="Myriad Pro"/>
                </a:endParaRPr>
              </a:p>
            </p:txBody>
          </p:sp>
        </p:grpSp>
        <p:sp>
          <p:nvSpPr>
            <p:cNvPr id="88" name="Line 41"/>
            <p:cNvSpPr>
              <a:spLocks noChangeShapeType="1"/>
            </p:cNvSpPr>
            <p:nvPr/>
          </p:nvSpPr>
          <p:spPr bwMode="auto">
            <a:xfrm>
              <a:off x="5373688" y="2863205"/>
              <a:ext cx="0" cy="21659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89" name="Line 42"/>
            <p:cNvSpPr>
              <a:spLocks noChangeShapeType="1"/>
            </p:cNvSpPr>
            <p:nvPr/>
          </p:nvSpPr>
          <p:spPr bwMode="auto">
            <a:xfrm>
              <a:off x="5526088" y="2863205"/>
              <a:ext cx="0" cy="23183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90" name="Line 43"/>
            <p:cNvSpPr>
              <a:spLocks noChangeShapeType="1"/>
            </p:cNvSpPr>
            <p:nvPr/>
          </p:nvSpPr>
          <p:spPr bwMode="auto">
            <a:xfrm flipH="1">
              <a:off x="5145088" y="5029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91" name="Line 44"/>
            <p:cNvSpPr>
              <a:spLocks noChangeShapeType="1"/>
            </p:cNvSpPr>
            <p:nvPr/>
          </p:nvSpPr>
          <p:spPr bwMode="auto">
            <a:xfrm flipH="1">
              <a:off x="5145088" y="5181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92" name="Rechteck 50"/>
            <p:cNvSpPr>
              <a:spLocks noChangeArrowheads="1"/>
            </p:cNvSpPr>
            <p:nvPr/>
          </p:nvSpPr>
          <p:spPr bwMode="auto">
            <a:xfrm>
              <a:off x="3707904" y="4808537"/>
              <a:ext cx="1437184" cy="593725"/>
            </a:xfrm>
            <a:prstGeom prst="rect">
              <a:avLst/>
            </a:prstGeom>
            <a:solidFill>
              <a:srgbClr val="1F497D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600" b="0">
                  <a:solidFill>
                    <a:schemeClr val="bg1"/>
                  </a:solidFill>
                  <a:latin typeface="Myriad Pro"/>
                </a:rPr>
                <a:t>Verhalten nach außen</a:t>
              </a:r>
            </a:p>
          </p:txBody>
        </p:sp>
        <p:sp>
          <p:nvSpPr>
            <p:cNvPr id="93" name="Rechteck 50"/>
            <p:cNvSpPr>
              <a:spLocks noChangeArrowheads="1"/>
            </p:cNvSpPr>
            <p:nvPr/>
          </p:nvSpPr>
          <p:spPr bwMode="auto">
            <a:xfrm>
              <a:off x="3707904" y="5400824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angemessen</a:t>
              </a:r>
            </a:p>
          </p:txBody>
        </p:sp>
        <p:sp>
          <p:nvSpPr>
            <p:cNvPr id="94" name="Rechteck 50"/>
            <p:cNvSpPr>
              <a:spLocks noChangeArrowheads="1"/>
            </p:cNvSpPr>
            <p:nvPr/>
          </p:nvSpPr>
          <p:spPr bwMode="auto">
            <a:xfrm>
              <a:off x="3707904" y="5639171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unangemessen</a:t>
              </a:r>
            </a:p>
          </p:txBody>
        </p:sp>
        <p:sp>
          <p:nvSpPr>
            <p:cNvPr id="95" name="Rechteck 50"/>
            <p:cNvSpPr>
              <a:spLocks noChangeArrowheads="1"/>
            </p:cNvSpPr>
            <p:nvPr/>
          </p:nvSpPr>
          <p:spPr bwMode="auto">
            <a:xfrm>
              <a:off x="3707904" y="5886435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„Kämpfen“</a:t>
              </a:r>
            </a:p>
          </p:txBody>
        </p:sp>
        <p:sp>
          <p:nvSpPr>
            <p:cNvPr id="96" name="Rechteck 50"/>
            <p:cNvSpPr>
              <a:spLocks noChangeArrowheads="1"/>
            </p:cNvSpPr>
            <p:nvPr/>
          </p:nvSpPr>
          <p:spPr bwMode="auto">
            <a:xfrm>
              <a:off x="3707904" y="6133699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„Fliehen“</a:t>
              </a:r>
            </a:p>
          </p:txBody>
        </p:sp>
        <p:sp>
          <p:nvSpPr>
            <p:cNvPr id="97" name="Rechteck 50"/>
            <p:cNvSpPr>
              <a:spLocks noChangeArrowheads="1"/>
            </p:cNvSpPr>
            <p:nvPr/>
          </p:nvSpPr>
          <p:spPr bwMode="auto">
            <a:xfrm>
              <a:off x="3707904" y="6380963"/>
              <a:ext cx="1437184" cy="24689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200" b="0">
                  <a:solidFill>
                    <a:srgbClr val="1F497D"/>
                  </a:solidFill>
                  <a:latin typeface="Myriad Pro"/>
                </a:rPr>
                <a:t>„Unterwerfen“</a:t>
              </a:r>
            </a:p>
          </p:txBody>
        </p:sp>
      </p:grpSp>
      <p:sp>
        <p:nvSpPr>
          <p:cNvPr id="104" name="Rechteck 50"/>
          <p:cNvSpPr>
            <a:spLocks noChangeArrowheads="1"/>
          </p:cNvSpPr>
          <p:nvPr/>
        </p:nvSpPr>
        <p:spPr bwMode="auto">
          <a:xfrm>
            <a:off x="4098329" y="1280554"/>
            <a:ext cx="2303632" cy="495364"/>
          </a:xfrm>
          <a:prstGeom prst="rect">
            <a:avLst/>
          </a:prstGeom>
          <a:solidFill>
            <a:srgbClr val="FF6600"/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/>
            <a:r>
              <a:rPr lang="de-DE" sz="1600" b="0" dirty="0">
                <a:solidFill>
                  <a:schemeClr val="bg1"/>
                </a:solidFill>
                <a:latin typeface="Myriad Pro"/>
              </a:rPr>
              <a:t>BEWUSSTSEIN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4098813" y="1775842"/>
            <a:ext cx="2303463" cy="1581150"/>
            <a:chOff x="4098813" y="1548024"/>
            <a:chExt cx="2303463" cy="1581150"/>
          </a:xfrm>
        </p:grpSpPr>
        <p:sp>
          <p:nvSpPr>
            <p:cNvPr id="103" name="Rechteck 50"/>
            <p:cNvSpPr>
              <a:spLocks noChangeArrowheads="1"/>
            </p:cNvSpPr>
            <p:nvPr/>
          </p:nvSpPr>
          <p:spPr bwMode="auto">
            <a:xfrm>
              <a:off x="4098813" y="2635461"/>
              <a:ext cx="2303463" cy="49371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600" b="1" dirty="0">
                  <a:solidFill>
                    <a:srgbClr val="1F497D"/>
                  </a:solidFill>
                  <a:latin typeface="Myriad Pro"/>
                </a:rPr>
                <a:t>„Stressgehirn“</a:t>
              </a:r>
            </a:p>
          </p:txBody>
        </p:sp>
        <p:sp>
          <p:nvSpPr>
            <p:cNvPr id="111" name="Rechteck 50"/>
            <p:cNvSpPr>
              <a:spLocks noChangeArrowheads="1"/>
            </p:cNvSpPr>
            <p:nvPr/>
          </p:nvSpPr>
          <p:spPr bwMode="auto">
            <a:xfrm>
              <a:off x="4098813" y="1548024"/>
              <a:ext cx="2303463" cy="1084610"/>
            </a:xfrm>
            <a:prstGeom prst="rect">
              <a:avLst/>
            </a:prstGeom>
            <a:solidFill>
              <a:srgbClr val="1F497D"/>
            </a:solidFill>
            <a:ln w="9525" algn="ctr">
              <a:solidFill>
                <a:srgbClr val="1F497D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pPr algn="ctr" eaLnBrk="0" hangingPunct="0"/>
              <a:r>
                <a:rPr lang="de-DE" sz="1600" b="0" dirty="0">
                  <a:solidFill>
                    <a:schemeClr val="bg1"/>
                  </a:solidFill>
                  <a:latin typeface="Myriad Pro"/>
                </a:rPr>
                <a:t>BEWERTUNG</a:t>
              </a:r>
            </a:p>
            <a:p>
              <a:pPr algn="ctr" eaLnBrk="0" hangingPunct="0"/>
              <a:endParaRPr lang="de-DE" sz="1600" dirty="0">
                <a:solidFill>
                  <a:schemeClr val="bg1"/>
                </a:solidFill>
                <a:latin typeface="Myriad Pro"/>
              </a:endParaRPr>
            </a:p>
            <a:p>
              <a:pPr algn="ctr" eaLnBrk="0" hangingPunct="0"/>
              <a:endParaRPr lang="de-DE" sz="1600" b="0" dirty="0">
                <a:solidFill>
                  <a:schemeClr val="bg1"/>
                </a:solidFill>
                <a:latin typeface="Myriad Pro"/>
              </a:endParaRPr>
            </a:p>
          </p:txBody>
        </p:sp>
      </p:grpSp>
      <p:sp>
        <p:nvSpPr>
          <p:cNvPr id="112" name="Rechteck 50"/>
          <p:cNvSpPr>
            <a:spLocks noChangeArrowheads="1"/>
          </p:cNvSpPr>
          <p:nvPr/>
        </p:nvSpPr>
        <p:spPr bwMode="auto">
          <a:xfrm>
            <a:off x="4098813" y="2369567"/>
            <a:ext cx="2303463" cy="493712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1F497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/>
            <a:r>
              <a:rPr lang="de-DE" sz="1600" dirty="0">
                <a:solidFill>
                  <a:srgbClr val="1F497D"/>
                </a:solidFill>
                <a:latin typeface="Myriad Pro"/>
              </a:rPr>
              <a:t>Unterbewusstsein</a:t>
            </a:r>
            <a:endParaRPr lang="de-DE" sz="1600" b="0" dirty="0">
              <a:solidFill>
                <a:srgbClr val="1F497D"/>
              </a:solidFill>
              <a:latin typeface="Myriad Pro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2055701" y="1222514"/>
            <a:ext cx="1460500" cy="1400383"/>
            <a:chOff x="2055701" y="993121"/>
            <a:chExt cx="1460500" cy="1400383"/>
          </a:xfrm>
        </p:grpSpPr>
        <p:sp>
          <p:nvSpPr>
            <p:cNvPr id="113" name="Line 7"/>
            <p:cNvSpPr>
              <a:spLocks noChangeShapeType="1"/>
            </p:cNvSpPr>
            <p:nvPr/>
          </p:nvSpPr>
          <p:spPr bwMode="auto">
            <a:xfrm>
              <a:off x="2055701" y="126876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4" name="Line 8"/>
            <p:cNvSpPr>
              <a:spLocks noChangeShapeType="1"/>
            </p:cNvSpPr>
            <p:nvPr/>
          </p:nvSpPr>
          <p:spPr bwMode="auto">
            <a:xfrm>
              <a:off x="2055701" y="1520171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5" name="Line 9"/>
            <p:cNvSpPr>
              <a:spLocks noChangeShapeType="1"/>
            </p:cNvSpPr>
            <p:nvPr/>
          </p:nvSpPr>
          <p:spPr bwMode="auto">
            <a:xfrm>
              <a:off x="2068401" y="1772584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6" name="Line 10"/>
            <p:cNvSpPr>
              <a:spLocks noChangeShapeType="1"/>
            </p:cNvSpPr>
            <p:nvPr/>
          </p:nvSpPr>
          <p:spPr bwMode="auto">
            <a:xfrm>
              <a:off x="2066813" y="2023409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7" name="Line 11"/>
            <p:cNvSpPr>
              <a:spLocks noChangeShapeType="1"/>
            </p:cNvSpPr>
            <p:nvPr/>
          </p:nvSpPr>
          <p:spPr bwMode="auto">
            <a:xfrm>
              <a:off x="2066813" y="2274234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>
                <a:latin typeface="Myriad Pro"/>
              </a:endParaRPr>
            </a:p>
          </p:txBody>
        </p:sp>
        <p:sp>
          <p:nvSpPr>
            <p:cNvPr id="118" name="Rectangle 56"/>
            <p:cNvSpPr>
              <a:spLocks noChangeArrowheads="1"/>
            </p:cNvSpPr>
            <p:nvPr/>
          </p:nvSpPr>
          <p:spPr bwMode="auto">
            <a:xfrm>
              <a:off x="2226357" y="993121"/>
              <a:ext cx="1224136" cy="1400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Ins="-184092" bIns="0">
              <a:spAutoFit/>
            </a:bodyPr>
            <a:lstStyle/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Sehen</a:t>
              </a:r>
            </a:p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Hören</a:t>
              </a:r>
            </a:p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Tasten</a:t>
              </a:r>
            </a:p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Riechen</a:t>
              </a:r>
            </a:p>
            <a:p>
              <a:pPr algn="ctr" eaLnBrk="0" hangingPunct="0"/>
              <a:r>
                <a:rPr lang="de-DE" sz="1600" dirty="0">
                  <a:solidFill>
                    <a:srgbClr val="1F497D"/>
                  </a:solidFill>
                  <a:latin typeface="Myriad Pro"/>
                </a:rPr>
                <a:t>Schmecken</a:t>
              </a:r>
            </a:p>
            <a:p>
              <a:pPr algn="ctr" eaLnBrk="0" hangingPunct="0"/>
              <a:r>
                <a:rPr lang="de-DE" sz="800" b="0" dirty="0">
                  <a:solidFill>
                    <a:srgbClr val="1F497D"/>
                  </a:solidFill>
                  <a:latin typeface="Myriad Pro"/>
                  <a:cs typeface="Times New Roman" pitchFamily="18" charset="0"/>
                </a:rPr>
                <a:t> </a:t>
              </a:r>
              <a:endParaRPr lang="de-DE" sz="2400" b="0" dirty="0">
                <a:solidFill>
                  <a:srgbClr val="1F497D"/>
                </a:solidFill>
                <a:latin typeface="Myriad Pro"/>
              </a:endParaRPr>
            </a:p>
          </p:txBody>
        </p:sp>
      </p:grpSp>
      <p:sp>
        <p:nvSpPr>
          <p:cNvPr id="119" name="Rectangle 5"/>
          <p:cNvSpPr>
            <a:spLocks noChangeArrowheads="1"/>
          </p:cNvSpPr>
          <p:nvPr/>
        </p:nvSpPr>
        <p:spPr bwMode="auto">
          <a:xfrm rot="16200000">
            <a:off x="-1081993" y="3042978"/>
            <a:ext cx="5240338" cy="800219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rIns="-184092" bIns="0">
            <a:spAutoFit/>
          </a:bodyPr>
          <a:lstStyle/>
          <a:p>
            <a:pPr algn="ctr" eaLnBrk="0" hangingPunct="0"/>
            <a:endParaRPr lang="de-DE" sz="1100" dirty="0">
              <a:solidFill>
                <a:schemeClr val="bg1"/>
              </a:solidFill>
              <a:latin typeface="Myriad Pro"/>
            </a:endParaRPr>
          </a:p>
          <a:p>
            <a:pPr algn="ctr" eaLnBrk="0" hangingPunct="0"/>
            <a:r>
              <a:rPr lang="de-DE" sz="2400" dirty="0">
                <a:solidFill>
                  <a:schemeClr val="bg1"/>
                </a:solidFill>
                <a:latin typeface="Myriad Pro"/>
              </a:rPr>
              <a:t>Lebenswelt</a:t>
            </a:r>
          </a:p>
          <a:p>
            <a:pPr algn="ctr" eaLnBrk="0" hangingPunct="0"/>
            <a:endParaRPr lang="de-DE" sz="1400" b="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24" name="Abgerundete rechteckige Legende 73"/>
          <p:cNvSpPr>
            <a:spLocks noChangeArrowheads="1"/>
          </p:cNvSpPr>
          <p:nvPr/>
        </p:nvSpPr>
        <p:spPr bwMode="auto">
          <a:xfrm>
            <a:off x="179512" y="480514"/>
            <a:ext cx="3175203" cy="562377"/>
          </a:xfrm>
          <a:prstGeom prst="wedgeRoundRectCallout">
            <a:avLst>
              <a:gd name="adj1" fmla="val -5567"/>
              <a:gd name="adj2" fmla="val 80692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dirty="0">
                <a:solidFill>
                  <a:srgbClr val="1B2764"/>
                </a:solidFill>
                <a:latin typeface="Myriad Pro"/>
              </a:rPr>
              <a:t>Thema 5: Stressoren – Stress-Situationen wahrnehmen, analysieren und ändern</a:t>
            </a:r>
          </a:p>
        </p:txBody>
      </p:sp>
      <p:sp>
        <p:nvSpPr>
          <p:cNvPr id="127" name="Abgerundete rechteckige Legende 73"/>
          <p:cNvSpPr>
            <a:spLocks noChangeArrowheads="1"/>
          </p:cNvSpPr>
          <p:nvPr/>
        </p:nvSpPr>
        <p:spPr bwMode="auto">
          <a:xfrm>
            <a:off x="323528" y="3891664"/>
            <a:ext cx="3635220" cy="473439"/>
          </a:xfrm>
          <a:prstGeom prst="wedgeRoundRectCallout">
            <a:avLst>
              <a:gd name="adj1" fmla="val 47702"/>
              <a:gd name="adj2" fmla="val 83567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dirty="0">
                <a:solidFill>
                  <a:srgbClr val="1B2764"/>
                </a:solidFill>
                <a:latin typeface="Myriad Pro"/>
              </a:rPr>
              <a:t>Thema 3: </a:t>
            </a:r>
            <a:r>
              <a:rPr lang="de-DE" sz="1200" b="0" dirty="0">
                <a:solidFill>
                  <a:srgbClr val="1B2764"/>
                </a:solidFill>
                <a:latin typeface="Myriad Pro"/>
              </a:rPr>
              <a:t>Stimmungs</a:t>
            </a:r>
            <a:r>
              <a:rPr lang="de-DE" sz="1200" dirty="0">
                <a:solidFill>
                  <a:srgbClr val="1B2764"/>
                </a:solidFill>
                <a:latin typeface="Myriad Pro"/>
              </a:rPr>
              <a:t>- und Spannungs</a:t>
            </a:r>
            <a:r>
              <a:rPr lang="de-DE" sz="1200" b="0" dirty="0">
                <a:solidFill>
                  <a:srgbClr val="1B2764"/>
                </a:solidFill>
                <a:latin typeface="Myriad Pro"/>
              </a:rPr>
              <a:t>regulation</a:t>
            </a:r>
          </a:p>
        </p:txBody>
      </p:sp>
      <p:sp>
        <p:nvSpPr>
          <p:cNvPr id="129" name="Abgerundete rechteckige Legende 73"/>
          <p:cNvSpPr>
            <a:spLocks noChangeArrowheads="1"/>
          </p:cNvSpPr>
          <p:nvPr/>
        </p:nvSpPr>
        <p:spPr bwMode="auto">
          <a:xfrm>
            <a:off x="6641263" y="835792"/>
            <a:ext cx="1764515" cy="601337"/>
          </a:xfrm>
          <a:prstGeom prst="wedgeRoundRectCallout">
            <a:avLst>
              <a:gd name="adj1" fmla="val -79561"/>
              <a:gd name="adj2" fmla="val 65672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algn="ctr" eaLnBrk="0" hangingPunct="0"/>
            <a:r>
              <a:rPr lang="de-DE" sz="1200" dirty="0">
                <a:solidFill>
                  <a:srgbClr val="1B2764"/>
                </a:solidFill>
                <a:latin typeface="Myriad Pro"/>
              </a:rPr>
              <a:t>Thema 2: Resilienz und Stress verstehen</a:t>
            </a:r>
            <a:endParaRPr lang="de-DE" sz="1200" b="0" dirty="0">
              <a:solidFill>
                <a:srgbClr val="1B2764"/>
              </a:solidFill>
              <a:latin typeface="Myriad Pro"/>
            </a:endParaRPr>
          </a:p>
        </p:txBody>
      </p:sp>
      <p:sp>
        <p:nvSpPr>
          <p:cNvPr id="60" name="Abgerundete rechteckige Legende 73"/>
          <p:cNvSpPr>
            <a:spLocks noChangeArrowheads="1"/>
          </p:cNvSpPr>
          <p:nvPr/>
        </p:nvSpPr>
        <p:spPr bwMode="auto">
          <a:xfrm>
            <a:off x="3579701" y="74183"/>
            <a:ext cx="3433651" cy="599635"/>
          </a:xfrm>
          <a:prstGeom prst="wedgeRoundRectCallout">
            <a:avLst>
              <a:gd name="adj1" fmla="val -3186"/>
              <a:gd name="adj2" fmla="val 169897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dirty="0">
                <a:solidFill>
                  <a:srgbClr val="1B2764"/>
                </a:solidFill>
                <a:latin typeface="Myriad Pro"/>
              </a:rPr>
              <a:t>Thema 1: Verstehen wie unser Gehirn funktioniert (</a:t>
            </a:r>
            <a:r>
              <a:rPr lang="de-DE" sz="1200" b="0" dirty="0">
                <a:solidFill>
                  <a:srgbClr val="1B2764"/>
                </a:solidFill>
                <a:latin typeface="Myriad Pro"/>
              </a:rPr>
              <a:t>Pilot-Autopilot-Metapher)</a:t>
            </a:r>
            <a:endParaRPr lang="de-DE" sz="1200" dirty="0">
              <a:solidFill>
                <a:srgbClr val="1B2764"/>
              </a:solidFill>
              <a:latin typeface="Myriad Pro"/>
            </a:endParaRPr>
          </a:p>
        </p:txBody>
      </p:sp>
      <p:sp>
        <p:nvSpPr>
          <p:cNvPr id="59" name="Abgerundete rechteckige Legende 73"/>
          <p:cNvSpPr>
            <a:spLocks noChangeArrowheads="1"/>
          </p:cNvSpPr>
          <p:nvPr/>
        </p:nvSpPr>
        <p:spPr bwMode="auto">
          <a:xfrm>
            <a:off x="671064" y="1966956"/>
            <a:ext cx="2892824" cy="511633"/>
          </a:xfrm>
          <a:prstGeom prst="wedgeRoundRectCallout">
            <a:avLst>
              <a:gd name="adj1" fmla="val 77847"/>
              <a:gd name="adj2" fmla="val 68927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dirty="0">
                <a:solidFill>
                  <a:srgbClr val="1B2764"/>
                </a:solidFill>
                <a:latin typeface="Myriad Pro"/>
              </a:rPr>
              <a:t>Thema 8: Unterbewusste Einstellungen erkennen und würdigen</a:t>
            </a:r>
          </a:p>
        </p:txBody>
      </p:sp>
      <p:sp>
        <p:nvSpPr>
          <p:cNvPr id="58" name="Abgerundete rechteckige Legende 73"/>
          <p:cNvSpPr>
            <a:spLocks noChangeArrowheads="1"/>
          </p:cNvSpPr>
          <p:nvPr/>
        </p:nvSpPr>
        <p:spPr bwMode="auto">
          <a:xfrm>
            <a:off x="186390" y="1307122"/>
            <a:ext cx="3175203" cy="360107"/>
          </a:xfrm>
          <a:prstGeom prst="wedgeRoundRectCallout">
            <a:avLst>
              <a:gd name="adj1" fmla="val -5567"/>
              <a:gd name="adj2" fmla="val 80692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b="0" dirty="0">
                <a:solidFill>
                  <a:srgbClr val="1B2764"/>
                </a:solidFill>
                <a:latin typeface="Myriad Pro"/>
              </a:rPr>
              <a:t>Thema 7: </a:t>
            </a:r>
            <a:r>
              <a:rPr lang="de-DE" sz="1200" dirty="0">
                <a:solidFill>
                  <a:srgbClr val="1B2764"/>
                </a:solidFill>
                <a:latin typeface="Myriad Pro"/>
              </a:rPr>
              <a:t>Zeitmanagement</a:t>
            </a:r>
            <a:endParaRPr lang="de-DE" sz="1200" b="0" dirty="0">
              <a:solidFill>
                <a:srgbClr val="1B2764"/>
              </a:solidFill>
              <a:latin typeface="Myriad Pro"/>
            </a:endParaRPr>
          </a:p>
        </p:txBody>
      </p:sp>
      <p:sp>
        <p:nvSpPr>
          <p:cNvPr id="61" name="Abgerundete rechteckige Legende 73"/>
          <p:cNvSpPr>
            <a:spLocks noChangeArrowheads="1"/>
          </p:cNvSpPr>
          <p:nvPr/>
        </p:nvSpPr>
        <p:spPr bwMode="auto">
          <a:xfrm>
            <a:off x="324854" y="4814084"/>
            <a:ext cx="3635220" cy="473439"/>
          </a:xfrm>
          <a:prstGeom prst="wedgeRoundRectCallout">
            <a:avLst>
              <a:gd name="adj1" fmla="val 47068"/>
              <a:gd name="adj2" fmla="val -88474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dirty="0">
                <a:solidFill>
                  <a:srgbClr val="1B2764"/>
                </a:solidFill>
                <a:latin typeface="Myriad Pro"/>
              </a:rPr>
              <a:t>Thema 6: </a:t>
            </a:r>
            <a:r>
              <a:rPr lang="de-DE" sz="1200" b="0" dirty="0">
                <a:solidFill>
                  <a:srgbClr val="1B2764"/>
                </a:solidFill>
                <a:latin typeface="Myriad Pro"/>
              </a:rPr>
              <a:t>Verhalten ändern in Stress-Situationen</a:t>
            </a:r>
          </a:p>
        </p:txBody>
      </p:sp>
      <p:sp>
        <p:nvSpPr>
          <p:cNvPr id="62" name="Abgerundete rechteckige Legende 73"/>
          <p:cNvSpPr>
            <a:spLocks noChangeArrowheads="1"/>
          </p:cNvSpPr>
          <p:nvPr/>
        </p:nvSpPr>
        <p:spPr bwMode="auto">
          <a:xfrm>
            <a:off x="6481516" y="3126579"/>
            <a:ext cx="2201938" cy="730194"/>
          </a:xfrm>
          <a:prstGeom prst="wedgeRoundRectCallout">
            <a:avLst>
              <a:gd name="adj1" fmla="val -59664"/>
              <a:gd name="adj2" fmla="val -46881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dirty="0">
                <a:solidFill>
                  <a:srgbClr val="1B2764"/>
                </a:solidFill>
                <a:latin typeface="Myriad Pro"/>
              </a:rPr>
              <a:t>Thema 10: Entspannen und psychische Widerstandskraft stärken mit Kneipp</a:t>
            </a:r>
          </a:p>
        </p:txBody>
      </p:sp>
      <p:sp>
        <p:nvSpPr>
          <p:cNvPr id="109" name="Abgerundete rechteckige Legende 73"/>
          <p:cNvSpPr>
            <a:spLocks noChangeArrowheads="1"/>
          </p:cNvSpPr>
          <p:nvPr/>
        </p:nvSpPr>
        <p:spPr bwMode="auto">
          <a:xfrm>
            <a:off x="6506227" y="1822574"/>
            <a:ext cx="2285391" cy="783909"/>
          </a:xfrm>
          <a:prstGeom prst="wedgeRoundRectCallout">
            <a:avLst>
              <a:gd name="adj1" fmla="val -62526"/>
              <a:gd name="adj2" fmla="val 112760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dirty="0">
                <a:solidFill>
                  <a:srgbClr val="1B2764"/>
                </a:solidFill>
                <a:latin typeface="Myriad Pro"/>
              </a:rPr>
              <a:t>Thema 4: Entspannen und psychische Widerstandskraft stärken mit Qigong</a:t>
            </a:r>
          </a:p>
        </p:txBody>
      </p:sp>
      <p:sp>
        <p:nvSpPr>
          <p:cNvPr id="63" name="Abgerundete rechteckige Legende 73"/>
          <p:cNvSpPr>
            <a:spLocks noChangeArrowheads="1"/>
          </p:cNvSpPr>
          <p:nvPr/>
        </p:nvSpPr>
        <p:spPr bwMode="auto">
          <a:xfrm>
            <a:off x="5342916" y="3955909"/>
            <a:ext cx="2613459" cy="464583"/>
          </a:xfrm>
          <a:prstGeom prst="wedgeRoundRectCallout">
            <a:avLst>
              <a:gd name="adj1" fmla="val -2036"/>
              <a:gd name="adj2" fmla="val 95360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dirty="0">
                <a:solidFill>
                  <a:srgbClr val="1B2764"/>
                </a:solidFill>
                <a:latin typeface="Myriad Pro"/>
              </a:rPr>
              <a:t>Thema 11: Gesund und erholsam schlafen mit Kneipp</a:t>
            </a:r>
          </a:p>
        </p:txBody>
      </p:sp>
      <p:sp>
        <p:nvSpPr>
          <p:cNvPr id="64" name="Abgerundete rechteckige Legende 73"/>
          <p:cNvSpPr>
            <a:spLocks noChangeArrowheads="1"/>
          </p:cNvSpPr>
          <p:nvPr/>
        </p:nvSpPr>
        <p:spPr bwMode="auto">
          <a:xfrm>
            <a:off x="687991" y="2597948"/>
            <a:ext cx="2875897" cy="513548"/>
          </a:xfrm>
          <a:prstGeom prst="wedgeRoundRectCallout">
            <a:avLst>
              <a:gd name="adj1" fmla="val 77435"/>
              <a:gd name="adj2" fmla="val -37481"/>
              <a:gd name="adj3" fmla="val 16667"/>
            </a:avLst>
          </a:prstGeom>
          <a:solidFill>
            <a:srgbClr val="FFFF00"/>
          </a:solidFill>
          <a:ln>
            <a:noFill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de-DE" sz="1200" b="0" dirty="0">
                <a:solidFill>
                  <a:srgbClr val="1B2764"/>
                </a:solidFill>
                <a:latin typeface="Myriad Pro"/>
              </a:rPr>
              <a:t>Thema 9: Einstellungen erweitern und im Unterbewusstsein verankern</a:t>
            </a:r>
          </a:p>
        </p:txBody>
      </p:sp>
    </p:spTree>
    <p:extLst>
      <p:ext uri="{BB962C8B-B14F-4D97-AF65-F5344CB8AC3E}">
        <p14:creationId xmlns:p14="http://schemas.microsoft.com/office/powerpoint/2010/main" val="92995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12" grpId="0" animBg="1"/>
      <p:bldP spid="124" grpId="0" animBg="1"/>
      <p:bldP spid="127" grpId="0" animBg="1"/>
      <p:bldP spid="129" grpId="0" animBg="1"/>
      <p:bldP spid="60" grpId="0" animBg="1"/>
      <p:bldP spid="59" grpId="0" animBg="1"/>
      <p:bldP spid="58" grpId="0" animBg="1"/>
      <p:bldP spid="61" grpId="0" animBg="1"/>
      <p:bldP spid="62" grpId="0" animBg="1"/>
      <p:bldP spid="109" grpId="0" animBg="1"/>
      <p:bldP spid="63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466" y="332656"/>
            <a:ext cx="8636000" cy="121020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Das IGM</a:t>
            </a:r>
            <a:r>
              <a:rPr lang="de-DE" baseline="30000" dirty="0">
                <a:solidFill>
                  <a:schemeClr val="bg1"/>
                </a:solidFill>
              </a:rPr>
              <a:t>®</a:t>
            </a:r>
            <a:r>
              <a:rPr lang="de-DE" dirty="0">
                <a:solidFill>
                  <a:schemeClr val="bg1"/>
                </a:solidFill>
              </a:rPr>
              <a:t>-Lebensstilprogramm SINOCUR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– Werden Sie Manager Ihrer Gesundheit!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262466" y="1556792"/>
            <a:ext cx="8702021" cy="1143000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chemeClr val="tx2"/>
                </a:solidFill>
                <a:latin typeface="Myriad Pro"/>
                <a:cs typeface="Myriad Pro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/>
                <a:ea typeface="+mj-ea"/>
                <a:cs typeface="Myriad Pro"/>
              </a:rPr>
              <a:t>Stimmungs- und Spannungsregulation</a:t>
            </a:r>
            <a:b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/>
                <a:ea typeface="+mj-ea"/>
                <a:cs typeface="Myriad Pro"/>
              </a:rPr>
            </a:b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/>
                <a:ea typeface="+mj-ea"/>
                <a:cs typeface="Myriad Pro"/>
              </a:rPr>
              <a:t>durch </a:t>
            </a:r>
            <a:r>
              <a:rPr kumimoji="0" lang="de-DE" sz="28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/>
                <a:ea typeface="+mj-ea"/>
                <a:cs typeface="Myriad Pro"/>
              </a:rPr>
              <a:t>Windgeräuschatmung und Priming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/>
              <a:ea typeface="+mj-ea"/>
              <a:cs typeface="Myriad Pro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800" dirty="0">
              <a:solidFill>
                <a:schemeClr val="bg1"/>
              </a:solidFill>
              <a:ea typeface="+mj-ea"/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20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de-DE" sz="2000" u="sng" dirty="0">
                <a:solidFill>
                  <a:schemeClr val="bg1"/>
                </a:solidFill>
              </a:rPr>
              <a:t>Unser Motto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lang="de-DE" sz="2000" dirty="0">
                <a:solidFill>
                  <a:schemeClr val="bg1"/>
                </a:solidFill>
              </a:rPr>
              <a:t>Möglichst lange und gesund leben</a:t>
            </a:r>
            <a:br>
              <a:rPr lang="de-DE" sz="2000" dirty="0">
                <a:solidFill>
                  <a:schemeClr val="bg1"/>
                </a:solidFill>
              </a:rPr>
            </a:br>
            <a:r>
              <a:rPr lang="de-DE" sz="2000" dirty="0">
                <a:solidFill>
                  <a:schemeClr val="bg1"/>
                </a:solidFill>
              </a:rPr>
              <a:t>bei bestmöglicher Lebenszufriedenheit</a:t>
            </a:r>
            <a:br>
              <a:rPr lang="de-DE" sz="2000" dirty="0">
                <a:solidFill>
                  <a:schemeClr val="bg1"/>
                </a:solidFill>
              </a:rPr>
            </a:br>
            <a:r>
              <a:rPr lang="de-DE" sz="2000" dirty="0">
                <a:solidFill>
                  <a:schemeClr val="bg1"/>
                </a:solidFill>
              </a:rPr>
              <a:t>und Lebensqualität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800" dirty="0">
              <a:solidFill>
                <a:schemeClr val="bg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4949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0825" y="1274259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500" b="1" dirty="0">
                <a:solidFill>
                  <a:srgbClr val="FF6600"/>
                </a:solidFill>
                <a:latin typeface="Myriad Pro"/>
                <a:cs typeface="Myriad Pro"/>
              </a:rPr>
              <a:t>Stimmung und Spannung</a:t>
            </a:r>
            <a:endParaRPr kumimoji="0" lang="de-DE" sz="2500" b="1" i="0" u="none" strike="noStrike" kern="1200" cap="none" spc="0" normalizeH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Myriad Pro"/>
              <a:cs typeface="Myriad Pro"/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2554857" y="1916832"/>
            <a:ext cx="4021667" cy="338554"/>
          </a:xfrm>
          <a:prstGeom prst="rect">
            <a:avLst/>
          </a:prstGeom>
          <a:noFill/>
          <a:ln w="38100">
            <a:solidFill>
              <a:srgbClr val="FF66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 dirty="0">
                <a:solidFill>
                  <a:srgbClr val="FF6600"/>
                </a:solidFill>
                <a:latin typeface="Myriad Pro"/>
              </a:rPr>
              <a:t>Vegetatives Nervensystem</a:t>
            </a:r>
          </a:p>
        </p:txBody>
      </p:sp>
      <p:grpSp>
        <p:nvGrpSpPr>
          <p:cNvPr id="18" name="Gruppieren 17"/>
          <p:cNvGrpSpPr/>
          <p:nvPr/>
        </p:nvGrpSpPr>
        <p:grpSpPr>
          <a:xfrm>
            <a:off x="1322880" y="3426233"/>
            <a:ext cx="2099228" cy="2441166"/>
            <a:chOff x="1322880" y="3429465"/>
            <a:chExt cx="2099228" cy="2441166"/>
          </a:xfrm>
          <a:solidFill>
            <a:srgbClr val="1B2764"/>
          </a:solidFill>
        </p:grpSpPr>
        <p:cxnSp>
          <p:nvCxnSpPr>
            <p:cNvPr id="20" name="Gerade Verbindung mit Pfeil 19"/>
            <p:cNvCxnSpPr>
              <a:stCxn id="26" idx="2"/>
              <a:endCxn id="21" idx="0"/>
            </p:cNvCxnSpPr>
            <p:nvPr/>
          </p:nvCxnSpPr>
          <p:spPr>
            <a:xfrm flipH="1">
              <a:off x="2372494" y="3429465"/>
              <a:ext cx="1" cy="1363948"/>
            </a:xfrm>
            <a:prstGeom prst="straightConnector1">
              <a:avLst/>
            </a:prstGeom>
            <a:grpFill/>
            <a:ln w="381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1322880" y="4793413"/>
              <a:ext cx="2099228" cy="1077218"/>
            </a:xfrm>
            <a:prstGeom prst="rect">
              <a:avLst/>
            </a:prstGeom>
            <a:grpFill/>
            <a:ln w="38100">
              <a:solidFill>
                <a:srgbClr val="1B2764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chemeClr val="bg1"/>
                  </a:solidFill>
                  <a:latin typeface="Myriad Pro"/>
                </a:rPr>
                <a:t>hellwach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chemeClr val="bg1"/>
                  </a:solidFill>
                  <a:latin typeface="Myriad Pro"/>
                </a:rPr>
                <a:t>aktiv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chemeClr val="bg1"/>
                  </a:solidFill>
                  <a:latin typeface="Myriad Pro"/>
                </a:rPr>
                <a:t>angespannt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chemeClr val="bg1"/>
                  </a:solidFill>
                  <a:latin typeface="Myriad Pro"/>
                </a:rPr>
                <a:t>leistungsfähig</a:t>
              </a:r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5749243" y="3422496"/>
            <a:ext cx="2099228" cy="2676621"/>
            <a:chOff x="5749243" y="3420180"/>
            <a:chExt cx="2099228" cy="2676621"/>
          </a:xfrm>
          <a:solidFill>
            <a:srgbClr val="1B2764"/>
          </a:solidFill>
        </p:grpSpPr>
        <p:cxnSp>
          <p:nvCxnSpPr>
            <p:cNvPr id="23" name="Gerade Verbindung mit Pfeil 22"/>
            <p:cNvCxnSpPr/>
            <p:nvPr/>
          </p:nvCxnSpPr>
          <p:spPr>
            <a:xfrm flipH="1">
              <a:off x="6798857" y="3420180"/>
              <a:ext cx="1" cy="1349446"/>
            </a:xfrm>
            <a:prstGeom prst="straightConnector1">
              <a:avLst/>
            </a:prstGeom>
            <a:grpFill/>
            <a:ln w="381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5749243" y="4773362"/>
              <a:ext cx="2099228" cy="1323439"/>
            </a:xfrm>
            <a:prstGeom prst="rect">
              <a:avLst/>
            </a:prstGeom>
            <a:grpFill/>
            <a:ln w="38100">
              <a:solidFill>
                <a:srgbClr val="1B2764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chemeClr val="bg1"/>
                  </a:solidFill>
                  <a:latin typeface="Myriad Pro"/>
                </a:rPr>
                <a:t>ruhig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chemeClr val="bg1"/>
                  </a:solidFill>
                  <a:latin typeface="Myriad Pro"/>
                </a:rPr>
                <a:t>inaktiv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chemeClr val="bg1"/>
                  </a:solidFill>
                  <a:latin typeface="Myriad Pro"/>
                </a:rPr>
                <a:t>entspannt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chemeClr val="bg1"/>
                  </a:solidFill>
                  <a:latin typeface="Myriad Pro"/>
                </a:rPr>
                <a:t>erholsam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chemeClr val="bg1"/>
                  </a:solidFill>
                  <a:latin typeface="Myriad Pro"/>
                </a:rPr>
                <a:t>regenerierend</a:t>
              </a: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533029" y="2255385"/>
            <a:ext cx="8060638" cy="1170848"/>
            <a:chOff x="533029" y="1980731"/>
            <a:chExt cx="8060638" cy="1170848"/>
          </a:xfrm>
        </p:grpSpPr>
        <p:sp>
          <p:nvSpPr>
            <p:cNvPr id="26" name="Text Box 6"/>
            <p:cNvSpPr txBox="1">
              <a:spLocks noChangeArrowheads="1"/>
            </p:cNvSpPr>
            <p:nvPr/>
          </p:nvSpPr>
          <p:spPr bwMode="auto">
            <a:xfrm>
              <a:off x="533029" y="2813025"/>
              <a:ext cx="3678931" cy="338554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rgbClr val="FF6600"/>
                  </a:solidFill>
                  <a:latin typeface="Myriad Pro"/>
                </a:rPr>
                <a:t>Sympathikus</a:t>
              </a:r>
            </a:p>
          </p:txBody>
        </p:sp>
        <p:sp>
          <p:nvSpPr>
            <p:cNvPr id="27" name="Text Box 6"/>
            <p:cNvSpPr txBox="1">
              <a:spLocks noChangeArrowheads="1"/>
            </p:cNvSpPr>
            <p:nvPr/>
          </p:nvSpPr>
          <p:spPr bwMode="auto">
            <a:xfrm>
              <a:off x="5004048" y="2813024"/>
              <a:ext cx="3589619" cy="338554"/>
            </a:xfrm>
            <a:prstGeom prst="rect">
              <a:avLst/>
            </a:prstGeom>
            <a:noFill/>
            <a:ln w="38100">
              <a:solidFill>
                <a:srgbClr val="FF6600"/>
              </a:solidFill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600" dirty="0">
                  <a:solidFill>
                    <a:srgbClr val="FF6600"/>
                  </a:solidFill>
                  <a:latin typeface="Myriad Pro"/>
                </a:rPr>
                <a:t>Parasympathikus</a:t>
              </a:r>
            </a:p>
          </p:txBody>
        </p:sp>
        <p:cxnSp>
          <p:nvCxnSpPr>
            <p:cNvPr id="28" name="Gewinkelte Verbindung 27"/>
            <p:cNvCxnSpPr>
              <a:stCxn id="17" idx="2"/>
              <a:endCxn id="26" idx="0"/>
            </p:cNvCxnSpPr>
            <p:nvPr/>
          </p:nvCxnSpPr>
          <p:spPr>
            <a:xfrm rot="5400000">
              <a:off x="3052947" y="1300280"/>
              <a:ext cx="832293" cy="2193196"/>
            </a:xfrm>
            <a:prstGeom prst="bentConnector3">
              <a:avLst/>
            </a:prstGeom>
            <a:ln w="38100">
              <a:solidFill>
                <a:srgbClr val="FF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winkelte Verbindung 28"/>
            <p:cNvCxnSpPr>
              <a:endCxn id="27" idx="0"/>
            </p:cNvCxnSpPr>
            <p:nvPr/>
          </p:nvCxnSpPr>
          <p:spPr>
            <a:xfrm>
              <a:off x="4561004" y="2396878"/>
              <a:ext cx="2237854" cy="416146"/>
            </a:xfrm>
            <a:prstGeom prst="bentConnector2">
              <a:avLst/>
            </a:prstGeom>
            <a:ln w="38100">
              <a:solidFill>
                <a:srgbClr val="FF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 Box 6"/>
          <p:cNvSpPr txBox="1">
            <a:spLocks noChangeArrowheads="1"/>
          </p:cNvSpPr>
          <p:nvPr/>
        </p:nvSpPr>
        <p:spPr bwMode="auto">
          <a:xfrm>
            <a:off x="533029" y="3939196"/>
            <a:ext cx="8055950" cy="338554"/>
          </a:xfrm>
          <a:prstGeom prst="rect">
            <a:avLst/>
          </a:prstGeom>
          <a:solidFill>
            <a:srgbClr val="1B2764"/>
          </a:solidFill>
          <a:ln>
            <a:solidFill>
              <a:srgbClr val="1B2764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 dirty="0">
                <a:solidFill>
                  <a:schemeClr val="bg1"/>
                </a:solidFill>
                <a:latin typeface="Myriad Pro"/>
              </a:rPr>
              <a:t>Unser Stimmungszustand und unsere Körperspannung</a:t>
            </a:r>
          </a:p>
        </p:txBody>
      </p:sp>
    </p:spTree>
    <p:extLst>
      <p:ext uri="{BB962C8B-B14F-4D97-AF65-F5344CB8AC3E}">
        <p14:creationId xmlns:p14="http://schemas.microsoft.com/office/powerpoint/2010/main" val="47464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0825" y="1268413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500" b="1" dirty="0">
                <a:solidFill>
                  <a:srgbClr val="FF6600"/>
                </a:solidFill>
                <a:latin typeface="Myriad Pro"/>
                <a:cs typeface="Myriad Pro"/>
              </a:rPr>
              <a:t>Das „rechte Maß“</a:t>
            </a:r>
            <a:endParaRPr kumimoji="0" lang="de-DE" sz="2500" b="1" i="0" u="none" strike="noStrike" kern="1200" cap="none" spc="0" normalizeH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Myriad Pro"/>
              <a:cs typeface="Myriad Pro"/>
            </a:endParaRPr>
          </a:p>
        </p:txBody>
      </p:sp>
      <p:sp>
        <p:nvSpPr>
          <p:cNvPr id="14" name="Text Box 40"/>
          <p:cNvSpPr txBox="1">
            <a:spLocks noChangeArrowheads="1"/>
          </p:cNvSpPr>
          <p:nvPr/>
        </p:nvSpPr>
        <p:spPr bwMode="auto">
          <a:xfrm>
            <a:off x="250032" y="1916832"/>
            <a:ext cx="8631088" cy="369332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sz="1800" dirty="0">
                <a:solidFill>
                  <a:schemeClr val="bg1"/>
                </a:solidFill>
                <a:latin typeface="Myriad Pro"/>
                <a:ea typeface="Verdana" pitchFamily="34" charset="0"/>
                <a:cs typeface="Arial" panose="020B0604020202020204" pitchFamily="34" charset="0"/>
              </a:rPr>
              <a:t>Maximaler Sympathikus: Maximale Leistung und Anspannung, Hochstimmung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250032" y="5592243"/>
            <a:ext cx="8631088" cy="369332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sz="1800" dirty="0">
                <a:solidFill>
                  <a:schemeClr val="bg1"/>
                </a:solidFill>
                <a:latin typeface="Myriad Pro"/>
                <a:ea typeface="Verdana" pitchFamily="34" charset="0"/>
                <a:cs typeface="Arial" panose="020B0604020202020204" pitchFamily="34" charset="0"/>
              </a:rPr>
              <a:t>Maximaler Parasympathikus: Maximale Inaktivität und Erschlaffung, Apathie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251520" y="3574314"/>
            <a:ext cx="8643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191966"/>
                </a:solidFill>
                <a:latin typeface="Myriad Pro"/>
                <a:ea typeface="Verdana" panose="020B0604030504040204" pitchFamily="34" charset="0"/>
                <a:cs typeface="Arial" panose="020B0604020202020204" pitchFamily="34" charset="0"/>
              </a:rPr>
              <a:t>Was ist für Sie das „gesunde Maß“ an Stimmung, Spannung und Leistung?</a:t>
            </a:r>
          </a:p>
        </p:txBody>
      </p:sp>
    </p:spTree>
    <p:extLst>
      <p:ext uri="{BB962C8B-B14F-4D97-AF65-F5344CB8AC3E}">
        <p14:creationId xmlns:p14="http://schemas.microsoft.com/office/powerpoint/2010/main" val="259512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67896" y="1287220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000" b="1" dirty="0">
                <a:solidFill>
                  <a:srgbClr val="FF6600"/>
                </a:solidFill>
                <a:latin typeface="Myriad Pro"/>
                <a:cs typeface="Myriad Pro"/>
              </a:rPr>
              <a:t>Das „rechte Maß“ und der rhythmische Wechsel</a:t>
            </a:r>
            <a:endParaRPr kumimoji="0" lang="de-DE" sz="2000" b="1" i="0" u="none" strike="noStrike" kern="1200" cap="none" spc="0" normalizeH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Myriad Pro"/>
              <a:cs typeface="Myriad Pro"/>
            </a:endParaRP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250032" y="1916832"/>
            <a:ext cx="8631088" cy="369332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sz="1800" dirty="0">
                <a:solidFill>
                  <a:schemeClr val="bg1"/>
                </a:solidFill>
                <a:latin typeface="Myriad Pro"/>
                <a:ea typeface="Verdana" pitchFamily="34" charset="0"/>
                <a:cs typeface="Arial" panose="020B0604020202020204" pitchFamily="34" charset="0"/>
              </a:rPr>
              <a:t>Maximaler Sympathikus: Maximale Leistung und Anspannung, Übererregung</a:t>
            </a:r>
          </a:p>
        </p:txBody>
      </p: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250032" y="5592243"/>
            <a:ext cx="8631088" cy="369332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sz="1800" dirty="0">
                <a:solidFill>
                  <a:schemeClr val="bg1"/>
                </a:solidFill>
                <a:latin typeface="Myriad Pro"/>
                <a:ea typeface="Verdana" pitchFamily="34" charset="0"/>
                <a:cs typeface="Arial" panose="020B0604020202020204" pitchFamily="34" charset="0"/>
              </a:rPr>
              <a:t>Maximaler Parasympathikus: Maximale Inaktivität und Erschlaffung, Apathie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250032" y="2318240"/>
            <a:ext cx="2141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91966"/>
                </a:solidFill>
                <a:latin typeface="Myriad Pro"/>
                <a:ea typeface="Verdana" panose="020B0604030504040204" pitchFamily="34" charset="0"/>
                <a:cs typeface="Arial" panose="020B0604020202020204" pitchFamily="34" charset="0"/>
              </a:rPr>
              <a:t>Heitere Gelassenheit</a:t>
            </a:r>
          </a:p>
        </p:txBody>
      </p:sp>
      <p:grpSp>
        <p:nvGrpSpPr>
          <p:cNvPr id="34" name="Gruppieren 33"/>
          <p:cNvGrpSpPr/>
          <p:nvPr/>
        </p:nvGrpSpPr>
        <p:grpSpPr>
          <a:xfrm>
            <a:off x="107504" y="2600468"/>
            <a:ext cx="8928992" cy="1504617"/>
            <a:chOff x="107504" y="2340211"/>
            <a:chExt cx="8928992" cy="1504617"/>
          </a:xfrm>
        </p:grpSpPr>
        <p:sp>
          <p:nvSpPr>
            <p:cNvPr id="35" name="Rechteck 34"/>
            <p:cNvSpPr/>
            <p:nvPr/>
          </p:nvSpPr>
          <p:spPr>
            <a:xfrm>
              <a:off x="107504" y="3429000"/>
              <a:ext cx="8928992" cy="415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Myriad Pro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61391" y="2340211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uppieren 42"/>
          <p:cNvGrpSpPr/>
          <p:nvPr/>
        </p:nvGrpSpPr>
        <p:grpSpPr>
          <a:xfrm>
            <a:off x="1691680" y="4594003"/>
            <a:ext cx="3417825" cy="943111"/>
            <a:chOff x="1691680" y="4333746"/>
            <a:chExt cx="3417825" cy="943111"/>
          </a:xfrm>
        </p:grpSpPr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1715567" y="4333746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feld 44"/>
            <p:cNvSpPr txBox="1"/>
            <p:nvPr/>
          </p:nvSpPr>
          <p:spPr>
            <a:xfrm>
              <a:off x="1691680" y="4938303"/>
              <a:ext cx="34178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>
                  <a:solidFill>
                    <a:srgbClr val="191966"/>
                  </a:solidFill>
                  <a:latin typeface="Myriad Pro"/>
                  <a:ea typeface="Verdana" panose="020B0604030504040204" pitchFamily="34" charset="0"/>
                  <a:cs typeface="Arial" panose="020B0604020202020204" pitchFamily="34" charset="0"/>
                </a:rPr>
                <a:t>Schlaf, Erholung und Regeneration</a:t>
              </a:r>
            </a:p>
          </p:txBody>
        </p:sp>
      </p:grpSp>
      <p:grpSp>
        <p:nvGrpSpPr>
          <p:cNvPr id="46" name="Gruppieren 45"/>
          <p:cNvGrpSpPr/>
          <p:nvPr/>
        </p:nvGrpSpPr>
        <p:grpSpPr>
          <a:xfrm>
            <a:off x="1691680" y="2591322"/>
            <a:ext cx="4351004" cy="2610103"/>
            <a:chOff x="1691680" y="2331065"/>
            <a:chExt cx="4351004" cy="2610103"/>
          </a:xfrm>
        </p:grpSpPr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3165272" y="2331065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4612395" y="4333746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Gerader Verbinder 48"/>
            <p:cNvCxnSpPr/>
            <p:nvPr/>
          </p:nvCxnSpPr>
          <p:spPr>
            <a:xfrm>
              <a:off x="1691680" y="2676789"/>
              <a:ext cx="23887" cy="2250255"/>
            </a:xfrm>
            <a:prstGeom prst="line">
              <a:avLst/>
            </a:prstGeom>
            <a:ln w="25400">
              <a:solidFill>
                <a:srgbClr val="1B2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/>
            <p:cNvCxnSpPr/>
            <p:nvPr/>
          </p:nvCxnSpPr>
          <p:spPr>
            <a:xfrm>
              <a:off x="4588508" y="2686159"/>
              <a:ext cx="23887" cy="2250255"/>
            </a:xfrm>
            <a:prstGeom prst="line">
              <a:avLst/>
            </a:prstGeom>
            <a:ln w="25400">
              <a:solidFill>
                <a:srgbClr val="1B2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/>
            <p:cNvCxnSpPr/>
            <p:nvPr/>
          </p:nvCxnSpPr>
          <p:spPr>
            <a:xfrm flipH="1">
              <a:off x="3155253" y="2947633"/>
              <a:ext cx="10020" cy="1794390"/>
            </a:xfrm>
            <a:prstGeom prst="line">
              <a:avLst/>
            </a:prstGeom>
            <a:ln w="25400">
              <a:solidFill>
                <a:srgbClr val="1B2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121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67896" y="1287220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000" b="1" dirty="0">
                <a:solidFill>
                  <a:srgbClr val="FF6600"/>
                </a:solidFill>
                <a:latin typeface="Myriad Pro"/>
                <a:cs typeface="Myriad Pro"/>
              </a:rPr>
              <a:t>Unangemessener Stress: Das „unrechte Maß“</a:t>
            </a:r>
            <a:endParaRPr kumimoji="0" lang="de-DE" sz="2000" b="1" i="0" u="none" strike="noStrike" kern="1200" cap="none" spc="0" normalizeH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Myriad Pro"/>
              <a:cs typeface="Myriad Pro"/>
            </a:endParaRP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250032" y="1916832"/>
            <a:ext cx="8631088" cy="369332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sz="1800" dirty="0">
                <a:solidFill>
                  <a:schemeClr val="bg1"/>
                </a:solidFill>
                <a:latin typeface="Myriad Pro"/>
                <a:ea typeface="Verdana" pitchFamily="34" charset="0"/>
                <a:cs typeface="Arial" panose="020B0604020202020204" pitchFamily="34" charset="0"/>
              </a:rPr>
              <a:t>Maximaler Sympathikus: Maximale Leistung und Anspannung, Übererregung</a:t>
            </a:r>
          </a:p>
        </p:txBody>
      </p: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250032" y="5592243"/>
            <a:ext cx="8631088" cy="369332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sz="1800" dirty="0">
                <a:solidFill>
                  <a:schemeClr val="bg1"/>
                </a:solidFill>
                <a:latin typeface="Myriad Pro"/>
                <a:ea typeface="Verdana" pitchFamily="34" charset="0"/>
                <a:cs typeface="Arial" panose="020B0604020202020204" pitchFamily="34" charset="0"/>
              </a:rPr>
              <a:t>Maximaler Parasympathikus: Maximale Inaktivität und Erschlaffung, Apathie</a:t>
            </a:r>
          </a:p>
        </p:txBody>
      </p:sp>
      <p:grpSp>
        <p:nvGrpSpPr>
          <p:cNvPr id="34" name="Gruppieren 33"/>
          <p:cNvGrpSpPr/>
          <p:nvPr/>
        </p:nvGrpSpPr>
        <p:grpSpPr>
          <a:xfrm>
            <a:off x="107504" y="2600468"/>
            <a:ext cx="8928992" cy="1504617"/>
            <a:chOff x="107504" y="2340211"/>
            <a:chExt cx="8928992" cy="1504617"/>
          </a:xfrm>
        </p:grpSpPr>
        <p:sp>
          <p:nvSpPr>
            <p:cNvPr id="35" name="Rechteck 34"/>
            <p:cNvSpPr/>
            <p:nvPr/>
          </p:nvSpPr>
          <p:spPr>
            <a:xfrm>
              <a:off x="107504" y="3429000"/>
              <a:ext cx="8928992" cy="415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Myriad Pro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61391" y="2340211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prstDash val="sysDash"/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Freeform 32"/>
          <p:cNvSpPr>
            <a:spLocks/>
          </p:cNvSpPr>
          <p:nvPr/>
        </p:nvSpPr>
        <p:spPr bwMode="auto">
          <a:xfrm>
            <a:off x="1715567" y="4594003"/>
            <a:ext cx="1430289" cy="607422"/>
          </a:xfrm>
          <a:custGeom>
            <a:avLst/>
            <a:gdLst>
              <a:gd name="T0" fmla="*/ 0 w 1248"/>
              <a:gd name="T1" fmla="*/ 2147483647 h 616"/>
              <a:gd name="T2" fmla="*/ 2147483647 w 1248"/>
              <a:gd name="T3" fmla="*/ 2147483647 h 616"/>
              <a:gd name="T4" fmla="*/ 2147483647 w 1248"/>
              <a:gd name="T5" fmla="*/ 2147483647 h 616"/>
              <a:gd name="T6" fmla="*/ 2147483647 w 1248"/>
              <a:gd name="T7" fmla="*/ 2147483647 h 616"/>
              <a:gd name="T8" fmla="*/ 2147483647 w 1248"/>
              <a:gd name="T9" fmla="*/ 2147483647 h 616"/>
              <a:gd name="T10" fmla="*/ 2147483647 w 1248"/>
              <a:gd name="T11" fmla="*/ 2147483647 h 616"/>
              <a:gd name="T12" fmla="*/ 2147483647 w 1248"/>
              <a:gd name="T13" fmla="*/ 2147483647 h 6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48"/>
              <a:gd name="T22" fmla="*/ 0 h 616"/>
              <a:gd name="T23" fmla="*/ 1248 w 1248"/>
              <a:gd name="T24" fmla="*/ 616 h 6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48" h="616">
                <a:moveTo>
                  <a:pt x="0" y="616"/>
                </a:moveTo>
                <a:cubicBezTo>
                  <a:pt x="60" y="328"/>
                  <a:pt x="120" y="40"/>
                  <a:pt x="192" y="40"/>
                </a:cubicBezTo>
                <a:cubicBezTo>
                  <a:pt x="264" y="40"/>
                  <a:pt x="352" y="616"/>
                  <a:pt x="432" y="616"/>
                </a:cubicBezTo>
                <a:cubicBezTo>
                  <a:pt x="512" y="616"/>
                  <a:pt x="600" y="40"/>
                  <a:pt x="672" y="40"/>
                </a:cubicBezTo>
                <a:cubicBezTo>
                  <a:pt x="744" y="40"/>
                  <a:pt x="792" y="616"/>
                  <a:pt x="864" y="616"/>
                </a:cubicBezTo>
                <a:cubicBezTo>
                  <a:pt x="936" y="616"/>
                  <a:pt x="1040" y="80"/>
                  <a:pt x="1104" y="40"/>
                </a:cubicBezTo>
                <a:cubicBezTo>
                  <a:pt x="1168" y="0"/>
                  <a:pt x="1224" y="320"/>
                  <a:pt x="1248" y="376"/>
                </a:cubicBezTo>
              </a:path>
            </a:pathLst>
          </a:custGeom>
          <a:noFill/>
          <a:ln w="25400">
            <a:solidFill>
              <a:srgbClr val="191966"/>
            </a:solidFill>
            <a:prstDash val="sysDash"/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de-DE">
              <a:latin typeface="Myriad Pro"/>
              <a:ea typeface="Verdana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uppieren 45"/>
          <p:cNvGrpSpPr/>
          <p:nvPr/>
        </p:nvGrpSpPr>
        <p:grpSpPr>
          <a:xfrm>
            <a:off x="1691680" y="2591322"/>
            <a:ext cx="4351004" cy="2610103"/>
            <a:chOff x="1691680" y="2331065"/>
            <a:chExt cx="4351004" cy="2610103"/>
          </a:xfrm>
        </p:grpSpPr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3165272" y="2331065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prstDash val="sysDash"/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4612395" y="4333746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prstDash val="sysDash"/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Gerader Verbinder 48"/>
            <p:cNvCxnSpPr/>
            <p:nvPr/>
          </p:nvCxnSpPr>
          <p:spPr>
            <a:xfrm>
              <a:off x="1691680" y="2676789"/>
              <a:ext cx="23887" cy="2250255"/>
            </a:xfrm>
            <a:prstGeom prst="line">
              <a:avLst/>
            </a:prstGeom>
            <a:ln w="25400">
              <a:solidFill>
                <a:srgbClr val="1B27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/>
            <p:cNvCxnSpPr/>
            <p:nvPr/>
          </p:nvCxnSpPr>
          <p:spPr>
            <a:xfrm>
              <a:off x="4588508" y="2686159"/>
              <a:ext cx="23887" cy="2250255"/>
            </a:xfrm>
            <a:prstGeom prst="line">
              <a:avLst/>
            </a:prstGeom>
            <a:ln w="25400">
              <a:solidFill>
                <a:srgbClr val="1B27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/>
            <p:cNvCxnSpPr/>
            <p:nvPr/>
          </p:nvCxnSpPr>
          <p:spPr>
            <a:xfrm flipH="1">
              <a:off x="3155253" y="2947633"/>
              <a:ext cx="10020" cy="1794390"/>
            </a:xfrm>
            <a:prstGeom prst="line">
              <a:avLst/>
            </a:prstGeom>
            <a:ln w="25400">
              <a:solidFill>
                <a:srgbClr val="1B27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16C4A9AC-F2FE-4766-86F0-F9045651C9D4}"/>
              </a:ext>
            </a:extLst>
          </p:cNvPr>
          <p:cNvGrpSpPr/>
          <p:nvPr/>
        </p:nvGrpSpPr>
        <p:grpSpPr>
          <a:xfrm>
            <a:off x="250825" y="2051189"/>
            <a:ext cx="5781293" cy="2304256"/>
            <a:chOff x="3011015" y="1340768"/>
            <a:chExt cx="5781293" cy="2304256"/>
          </a:xfrm>
        </p:grpSpPr>
        <p:sp>
          <p:nvSpPr>
            <p:cNvPr id="58" name="Freeform 32">
              <a:extLst>
                <a:ext uri="{FF2B5EF4-FFF2-40B4-BE49-F238E27FC236}">
                  <a16:creationId xmlns:a16="http://schemas.microsoft.com/office/drawing/2014/main" id="{96B9DE84-FCE2-4952-A333-AEED522A6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015" y="1349914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63500">
              <a:solidFill>
                <a:srgbClr val="FF0000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5386E8E2-C1D6-4A11-95E0-C5098A923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191" y="3028456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63500">
              <a:solidFill>
                <a:srgbClr val="FF0000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4991B3B1-5CBA-4C07-9EE1-23AC067AAE3A}"/>
                </a:ext>
              </a:extLst>
            </p:cNvPr>
            <p:cNvCxnSpPr>
              <a:cxnSpLocks/>
            </p:cNvCxnSpPr>
            <p:nvPr/>
          </p:nvCxnSpPr>
          <p:spPr>
            <a:xfrm>
              <a:off x="4441304" y="1686492"/>
              <a:ext cx="23887" cy="1958532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Freeform 32">
              <a:extLst>
                <a:ext uri="{FF2B5EF4-FFF2-40B4-BE49-F238E27FC236}">
                  <a16:creationId xmlns:a16="http://schemas.microsoft.com/office/drawing/2014/main" id="{C861F55F-9FD9-4CCE-8FE1-297CA30A8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4896" y="1340768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63500">
              <a:solidFill>
                <a:srgbClr val="FF0000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32">
              <a:extLst>
                <a:ext uri="{FF2B5EF4-FFF2-40B4-BE49-F238E27FC236}">
                  <a16:creationId xmlns:a16="http://schemas.microsoft.com/office/drawing/2014/main" id="{61FBA744-5142-42B9-9513-AC118E3A3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2019" y="3028456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63500">
              <a:solidFill>
                <a:srgbClr val="FF0000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53F6908A-0EB6-458E-A7CF-519620685574}"/>
                </a:ext>
              </a:extLst>
            </p:cNvPr>
            <p:cNvCxnSpPr>
              <a:cxnSpLocks/>
            </p:cNvCxnSpPr>
            <p:nvPr/>
          </p:nvCxnSpPr>
          <p:spPr>
            <a:xfrm>
              <a:off x="7338132" y="1695862"/>
              <a:ext cx="23887" cy="1940016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143E25A7-94AA-48C4-B11F-FA2A74E655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5482" y="1948190"/>
              <a:ext cx="19414" cy="148081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786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67896" y="1287220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000" b="1" dirty="0">
                <a:solidFill>
                  <a:srgbClr val="FF6600"/>
                </a:solidFill>
                <a:latin typeface="Myriad Pro"/>
                <a:cs typeface="Myriad Pro"/>
              </a:rPr>
              <a:t>Das „rechte Maß“ und der rhythmische Wechsel</a:t>
            </a:r>
            <a:endParaRPr kumimoji="0" lang="de-DE" sz="2000" b="1" i="0" u="none" strike="noStrike" kern="1200" cap="none" spc="0" normalizeH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Myriad Pro"/>
              <a:cs typeface="Myriad Pro"/>
            </a:endParaRP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250032" y="1916832"/>
            <a:ext cx="8631088" cy="369332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sz="1800" dirty="0">
                <a:solidFill>
                  <a:schemeClr val="bg1"/>
                </a:solidFill>
                <a:latin typeface="Myriad Pro"/>
                <a:ea typeface="Verdana" pitchFamily="34" charset="0"/>
                <a:cs typeface="Arial" panose="020B0604020202020204" pitchFamily="34" charset="0"/>
              </a:rPr>
              <a:t>Maximaler Sympathikus: Maximale Leistung und Anspannung, Übererregung</a:t>
            </a:r>
          </a:p>
        </p:txBody>
      </p: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250032" y="5592243"/>
            <a:ext cx="8631088" cy="369332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sz="1800" dirty="0">
                <a:solidFill>
                  <a:schemeClr val="bg1"/>
                </a:solidFill>
                <a:latin typeface="Myriad Pro"/>
                <a:ea typeface="Verdana" pitchFamily="34" charset="0"/>
                <a:cs typeface="Arial" panose="020B0604020202020204" pitchFamily="34" charset="0"/>
              </a:rPr>
              <a:t>Maximaler Parasympathikus: Maximale Inaktivität und Erschlaffung, Apathie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250032" y="2318240"/>
            <a:ext cx="2141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91966"/>
                </a:solidFill>
                <a:latin typeface="Myriad Pro"/>
                <a:ea typeface="Verdana" panose="020B0604030504040204" pitchFamily="34" charset="0"/>
                <a:cs typeface="Arial" panose="020B0604020202020204" pitchFamily="34" charset="0"/>
              </a:rPr>
              <a:t>Heitere Gelassenheit</a:t>
            </a:r>
          </a:p>
        </p:txBody>
      </p:sp>
      <p:cxnSp>
        <p:nvCxnSpPr>
          <p:cNvPr id="33" name="Gerader Verbinder 32"/>
          <p:cNvCxnSpPr/>
          <p:nvPr/>
        </p:nvCxnSpPr>
        <p:spPr>
          <a:xfrm>
            <a:off x="261392" y="3881039"/>
            <a:ext cx="8631088" cy="0"/>
          </a:xfrm>
          <a:prstGeom prst="line">
            <a:avLst/>
          </a:prstGeom>
          <a:ln w="63500">
            <a:solidFill>
              <a:srgbClr val="191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pieren 33"/>
          <p:cNvGrpSpPr/>
          <p:nvPr/>
        </p:nvGrpSpPr>
        <p:grpSpPr>
          <a:xfrm>
            <a:off x="107504" y="2600468"/>
            <a:ext cx="8928992" cy="1504617"/>
            <a:chOff x="107504" y="2340211"/>
            <a:chExt cx="8928992" cy="1504617"/>
          </a:xfrm>
        </p:grpSpPr>
        <p:sp>
          <p:nvSpPr>
            <p:cNvPr id="35" name="Rechteck 34"/>
            <p:cNvSpPr/>
            <p:nvPr/>
          </p:nvSpPr>
          <p:spPr>
            <a:xfrm>
              <a:off x="107504" y="3429000"/>
              <a:ext cx="8928992" cy="415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Myriad Pro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61391" y="2340211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uppieren 36"/>
          <p:cNvGrpSpPr/>
          <p:nvPr/>
        </p:nvGrpSpPr>
        <p:grpSpPr>
          <a:xfrm>
            <a:off x="4656047" y="2465158"/>
            <a:ext cx="2724265" cy="2589386"/>
            <a:chOff x="4468521" y="2204901"/>
            <a:chExt cx="2724265" cy="2589386"/>
          </a:xfrm>
        </p:grpSpPr>
        <p:sp>
          <p:nvSpPr>
            <p:cNvPr id="38" name="Pfeil nach unten 37"/>
            <p:cNvSpPr/>
            <p:nvPr/>
          </p:nvSpPr>
          <p:spPr>
            <a:xfrm>
              <a:off x="6616722" y="2275574"/>
              <a:ext cx="576064" cy="2518713"/>
            </a:xfrm>
            <a:prstGeom prst="downArrow">
              <a:avLst/>
            </a:prstGeom>
            <a:solidFill>
              <a:srgbClr val="1B2764"/>
            </a:solidFill>
            <a:ln>
              <a:solidFill>
                <a:srgbClr val="1B2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Myriad Pro"/>
                <a:cs typeface="Arial" panose="020B0604020202020204" pitchFamily="34" charset="0"/>
              </a:endParaRPr>
            </a:p>
          </p:txBody>
        </p:sp>
        <p:sp>
          <p:nvSpPr>
            <p:cNvPr id="39" name="Textfeld 38"/>
            <p:cNvSpPr txBox="1"/>
            <p:nvPr/>
          </p:nvSpPr>
          <p:spPr>
            <a:xfrm>
              <a:off x="4468521" y="2204901"/>
              <a:ext cx="22853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600" dirty="0">
                  <a:solidFill>
                    <a:srgbClr val="191966"/>
                  </a:solidFill>
                  <a:latin typeface="Myriad Pro"/>
                  <a:ea typeface="Verdana" panose="020B0604030504040204" pitchFamily="34" charset="0"/>
                  <a:cs typeface="Arial" panose="020B0604020202020204" pitchFamily="34" charset="0"/>
                </a:rPr>
                <a:t>Entspannung durch Windgeräuschatmung</a:t>
              </a:r>
            </a:p>
          </p:txBody>
        </p:sp>
      </p:grpSp>
      <p:grpSp>
        <p:nvGrpSpPr>
          <p:cNvPr id="40" name="Gruppieren 39"/>
          <p:cNvGrpSpPr/>
          <p:nvPr/>
        </p:nvGrpSpPr>
        <p:grpSpPr>
          <a:xfrm>
            <a:off x="7408380" y="2758155"/>
            <a:ext cx="1700124" cy="2584421"/>
            <a:chOff x="2982680" y="2843191"/>
            <a:chExt cx="1700124" cy="2584421"/>
          </a:xfrm>
        </p:grpSpPr>
        <p:sp>
          <p:nvSpPr>
            <p:cNvPr id="41" name="Pfeil nach oben 40"/>
            <p:cNvSpPr/>
            <p:nvPr/>
          </p:nvSpPr>
          <p:spPr>
            <a:xfrm>
              <a:off x="2982680" y="2843191"/>
              <a:ext cx="576064" cy="2523635"/>
            </a:xfrm>
            <a:prstGeom prst="upArrow">
              <a:avLst/>
            </a:prstGeom>
            <a:solidFill>
              <a:srgbClr val="1B2764"/>
            </a:solidFill>
            <a:ln>
              <a:solidFill>
                <a:srgbClr val="1B2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Myriad Pro"/>
                <a:cs typeface="Arial" panose="020B0604020202020204" pitchFamily="34" charset="0"/>
              </a:endParaRPr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3475274" y="4842837"/>
              <a:ext cx="12075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>
                  <a:solidFill>
                    <a:srgbClr val="191966"/>
                  </a:solidFill>
                  <a:latin typeface="Myriad Pro"/>
                  <a:ea typeface="Verdana" panose="020B0604030504040204" pitchFamily="34" charset="0"/>
                  <a:cs typeface="Arial" panose="020B0604020202020204" pitchFamily="34" charset="0"/>
                </a:rPr>
                <a:t>Positives</a:t>
              </a:r>
            </a:p>
            <a:p>
              <a:r>
                <a:rPr lang="de-DE" sz="1600" dirty="0">
                  <a:solidFill>
                    <a:srgbClr val="191966"/>
                  </a:solidFill>
                  <a:latin typeface="Myriad Pro"/>
                  <a:ea typeface="Verdana" panose="020B0604030504040204" pitchFamily="34" charset="0"/>
                  <a:cs typeface="Arial" panose="020B0604020202020204" pitchFamily="34" charset="0"/>
                </a:rPr>
                <a:t>Priming</a:t>
              </a:r>
            </a:p>
          </p:txBody>
        </p:sp>
      </p:grpSp>
      <p:grpSp>
        <p:nvGrpSpPr>
          <p:cNvPr id="43" name="Gruppieren 42"/>
          <p:cNvGrpSpPr/>
          <p:nvPr/>
        </p:nvGrpSpPr>
        <p:grpSpPr>
          <a:xfrm>
            <a:off x="1691680" y="4594003"/>
            <a:ext cx="3417825" cy="943111"/>
            <a:chOff x="1691680" y="4333746"/>
            <a:chExt cx="3417825" cy="943111"/>
          </a:xfrm>
        </p:grpSpPr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1715567" y="4333746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feld 44"/>
            <p:cNvSpPr txBox="1"/>
            <p:nvPr/>
          </p:nvSpPr>
          <p:spPr>
            <a:xfrm>
              <a:off x="1691680" y="4938303"/>
              <a:ext cx="34178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>
                  <a:solidFill>
                    <a:srgbClr val="191966"/>
                  </a:solidFill>
                  <a:latin typeface="Myriad Pro"/>
                  <a:ea typeface="Verdana" panose="020B0604030504040204" pitchFamily="34" charset="0"/>
                  <a:cs typeface="Arial" panose="020B0604020202020204" pitchFamily="34" charset="0"/>
                </a:rPr>
                <a:t>Schlaf, Erholung und Regeneration</a:t>
              </a:r>
            </a:p>
          </p:txBody>
        </p:sp>
      </p:grpSp>
      <p:grpSp>
        <p:nvGrpSpPr>
          <p:cNvPr id="46" name="Gruppieren 45"/>
          <p:cNvGrpSpPr/>
          <p:nvPr/>
        </p:nvGrpSpPr>
        <p:grpSpPr>
          <a:xfrm>
            <a:off x="1691680" y="2591322"/>
            <a:ext cx="4351004" cy="2610103"/>
            <a:chOff x="1691680" y="2331065"/>
            <a:chExt cx="4351004" cy="2610103"/>
          </a:xfrm>
        </p:grpSpPr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3165272" y="2331065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4612395" y="4333746"/>
              <a:ext cx="1430289" cy="607422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Gerader Verbinder 48"/>
            <p:cNvCxnSpPr/>
            <p:nvPr/>
          </p:nvCxnSpPr>
          <p:spPr>
            <a:xfrm>
              <a:off x="1691680" y="2676789"/>
              <a:ext cx="23887" cy="2250255"/>
            </a:xfrm>
            <a:prstGeom prst="line">
              <a:avLst/>
            </a:prstGeom>
            <a:ln w="25400">
              <a:solidFill>
                <a:srgbClr val="1B2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/>
            <p:cNvCxnSpPr/>
            <p:nvPr/>
          </p:nvCxnSpPr>
          <p:spPr>
            <a:xfrm>
              <a:off x="4588508" y="2686159"/>
              <a:ext cx="23887" cy="2250255"/>
            </a:xfrm>
            <a:prstGeom prst="line">
              <a:avLst/>
            </a:prstGeom>
            <a:ln w="25400">
              <a:solidFill>
                <a:srgbClr val="1B2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/>
            <p:cNvCxnSpPr/>
            <p:nvPr/>
          </p:nvCxnSpPr>
          <p:spPr>
            <a:xfrm flipH="1">
              <a:off x="3155253" y="2947633"/>
              <a:ext cx="10020" cy="1794390"/>
            </a:xfrm>
            <a:prstGeom prst="line">
              <a:avLst/>
            </a:prstGeom>
            <a:ln w="25400">
              <a:solidFill>
                <a:srgbClr val="1B2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uppieren 51"/>
          <p:cNvGrpSpPr/>
          <p:nvPr/>
        </p:nvGrpSpPr>
        <p:grpSpPr>
          <a:xfrm>
            <a:off x="323528" y="3416205"/>
            <a:ext cx="6040525" cy="1065140"/>
            <a:chOff x="266800" y="3155948"/>
            <a:chExt cx="6040525" cy="1065140"/>
          </a:xfrm>
        </p:grpSpPr>
        <p:sp>
          <p:nvSpPr>
            <p:cNvPr id="53" name="Rechteck 52"/>
            <p:cNvSpPr/>
            <p:nvPr/>
          </p:nvSpPr>
          <p:spPr>
            <a:xfrm>
              <a:off x="266800" y="3463375"/>
              <a:ext cx="6040525" cy="447179"/>
            </a:xfrm>
            <a:prstGeom prst="rect">
              <a:avLst/>
            </a:prstGeom>
            <a:solidFill>
              <a:srgbClr val="1B2764"/>
            </a:solidFill>
            <a:ln>
              <a:solidFill>
                <a:srgbClr val="1B2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dirty="0">
                  <a:latin typeface="Myriad Pro"/>
                  <a:cs typeface="Arial" panose="020B0604020202020204" pitchFamily="34" charset="0"/>
                </a:rPr>
                <a:t>Achtsamkeit</a:t>
              </a:r>
            </a:p>
          </p:txBody>
        </p:sp>
        <p:sp>
          <p:nvSpPr>
            <p:cNvPr id="54" name="Pfeil nach unten 53"/>
            <p:cNvSpPr/>
            <p:nvPr/>
          </p:nvSpPr>
          <p:spPr>
            <a:xfrm>
              <a:off x="2916632" y="3913826"/>
              <a:ext cx="374504" cy="294888"/>
            </a:xfrm>
            <a:prstGeom prst="downArrow">
              <a:avLst/>
            </a:prstGeom>
            <a:solidFill>
              <a:srgbClr val="1B2764"/>
            </a:solidFill>
            <a:ln>
              <a:solidFill>
                <a:srgbClr val="1B2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Myriad Pro"/>
              </a:endParaRPr>
            </a:p>
          </p:txBody>
        </p:sp>
        <p:sp>
          <p:nvSpPr>
            <p:cNvPr id="55" name="Pfeil nach unten 54"/>
            <p:cNvSpPr/>
            <p:nvPr/>
          </p:nvSpPr>
          <p:spPr>
            <a:xfrm>
              <a:off x="5868960" y="3926200"/>
              <a:ext cx="374504" cy="294888"/>
            </a:xfrm>
            <a:prstGeom prst="downArrow">
              <a:avLst/>
            </a:prstGeom>
            <a:solidFill>
              <a:srgbClr val="1B2764"/>
            </a:solidFill>
            <a:ln>
              <a:solidFill>
                <a:srgbClr val="1B2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Myriad Pro"/>
              </a:endParaRPr>
            </a:p>
          </p:txBody>
        </p:sp>
        <p:sp>
          <p:nvSpPr>
            <p:cNvPr id="56" name="Pfeil nach unten 55"/>
            <p:cNvSpPr/>
            <p:nvPr/>
          </p:nvSpPr>
          <p:spPr>
            <a:xfrm rot="10549012">
              <a:off x="793738" y="3155948"/>
              <a:ext cx="374504" cy="294888"/>
            </a:xfrm>
            <a:prstGeom prst="downArrow">
              <a:avLst/>
            </a:prstGeom>
            <a:solidFill>
              <a:srgbClr val="1B2764"/>
            </a:solidFill>
            <a:ln>
              <a:solidFill>
                <a:srgbClr val="1B2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Myriad Pro"/>
              </a:endParaRPr>
            </a:p>
          </p:txBody>
        </p:sp>
        <p:sp>
          <p:nvSpPr>
            <p:cNvPr id="57" name="Pfeil nach unten 56"/>
            <p:cNvSpPr/>
            <p:nvPr/>
          </p:nvSpPr>
          <p:spPr>
            <a:xfrm rot="10549012">
              <a:off x="3666680" y="3166053"/>
              <a:ext cx="374504" cy="294888"/>
            </a:xfrm>
            <a:prstGeom prst="downArrow">
              <a:avLst/>
            </a:prstGeom>
            <a:solidFill>
              <a:srgbClr val="1B2764"/>
            </a:solidFill>
            <a:ln>
              <a:solidFill>
                <a:srgbClr val="1B2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Myriad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249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2"/>
          <p:cNvSpPr txBox="1">
            <a:spLocks/>
          </p:cNvSpPr>
          <p:nvPr/>
        </p:nvSpPr>
        <p:spPr>
          <a:xfrm>
            <a:off x="250824" y="1268413"/>
            <a:ext cx="80655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600" b="1" dirty="0" err="1">
                <a:solidFill>
                  <a:srgbClr val="FF6600"/>
                </a:solidFill>
                <a:latin typeface="Myriad Pro"/>
                <a:cs typeface="Myriad Pro"/>
              </a:rPr>
              <a:t>Stimmungs</a:t>
            </a:r>
            <a:r>
              <a:rPr kumimoji="0" lang="de-DE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Myriad Pro"/>
                <a:cs typeface="Myriad Pro"/>
              </a:rPr>
              <a:t>regulation</a:t>
            </a: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Myriad Pro"/>
                <a:cs typeface="Myriad Pro"/>
              </a:rPr>
              <a:t> durch Positives Priming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1916832"/>
            <a:ext cx="3137407" cy="1756948"/>
          </a:xfrm>
          <a:prstGeom prst="rect">
            <a:avLst/>
          </a:prstGeom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491880" y="1844824"/>
            <a:ext cx="542956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9pPr>
          </a:lstStyle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Erstellen Sie eine Liste von Menschen und Umständen, für die Sie </a:t>
            </a:r>
            <a:r>
              <a:rPr lang="de-DE" sz="160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dankbar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 sind!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Erstellen Sie eine Liste von </a:t>
            </a:r>
            <a:r>
              <a:rPr lang="de-DE" sz="160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positiven Ereignissen 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in Ihrem Leben!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Erstellen Sie eine Liste von Ereignissen, in denen Sie </a:t>
            </a:r>
            <a:r>
              <a:rPr lang="de-DE" sz="160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erfolgreich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 waren!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Erstellen Sie eine Liste von </a:t>
            </a:r>
            <a:r>
              <a:rPr lang="de-DE" sz="160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Fähigkeiten</a:t>
            </a: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, die Sie besonders gut können!</a:t>
            </a:r>
          </a:p>
          <a:p>
            <a:pPr marL="180975" indent="-180975" eaLnBrk="1" hangingPunct="1">
              <a:buFont typeface="Arial" charset="0"/>
              <a:buChar char="•"/>
            </a:pPr>
            <a:endParaRPr lang="de-DE" sz="1600" b="0" dirty="0">
              <a:solidFill>
                <a:srgbClr val="191966"/>
              </a:solidFill>
              <a:latin typeface="Myriad Pro"/>
              <a:ea typeface="Verdana" pitchFamily="34" charset="0"/>
              <a:cs typeface="Verdana" pitchFamily="34" charset="0"/>
            </a:endParaRP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Haben Sie die Inhalte dieser Listen stets gedanklich parat!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Rufen Sie sich diese Inhalte immer wieder ins Gedächtnis! Vor allem, wenn Sie sich niedergeschlagen oder gestresst fühlen – wenn Sie Ihre Stimmung ändern wollen!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Erholen Sie sich regelmäßig, indem Sie sich entspannen und intensiv an diese Inhalte erinnern!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6" y="3789040"/>
            <a:ext cx="3137407" cy="226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1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"/>
          <p:cNvSpPr txBox="1">
            <a:spLocks/>
          </p:cNvSpPr>
          <p:nvPr/>
        </p:nvSpPr>
        <p:spPr>
          <a:xfrm>
            <a:off x="272314" y="1276667"/>
            <a:ext cx="6069874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600" b="1" dirty="0">
                <a:solidFill>
                  <a:srgbClr val="FF6600"/>
                </a:solidFill>
                <a:latin typeface="Myriad Pro"/>
                <a:cs typeface="Myriad Pro"/>
              </a:rPr>
              <a:t>Respiratorische Sinus-Arrhythmie</a:t>
            </a:r>
            <a:endParaRPr kumimoji="0" lang="de-DE" sz="26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Myriad Pro"/>
              <a:cs typeface="Myriad Pro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52128" y="1909312"/>
            <a:ext cx="856802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9pPr>
          </a:lstStyle>
          <a:p>
            <a:pPr marL="177800" indent="-177800" eaLnBrk="1" hangingPunct="1">
              <a:buFont typeface="Arial" panose="020B0604020202020204" pitchFamily="34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Ein gesundes Herz schlägt nie gleichmäßig.</a:t>
            </a:r>
          </a:p>
          <a:p>
            <a:pPr marL="177800" indent="-177800" eaLnBrk="1" hangingPunct="1">
              <a:buFont typeface="Arial" panose="020B0604020202020204" pitchFamily="34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Beim Einatmen schlägt es schneller (der Sympathikus ist aktiv), beim Ausatmen schlägt es langsamer (der Parasympathikus ist aktiv).</a:t>
            </a:r>
          </a:p>
          <a:p>
            <a:pPr marL="177800" indent="-177800" eaLnBrk="1" hangingPunct="1">
              <a:buFont typeface="Arial" panose="020B0604020202020204" pitchFamily="34" charset="0"/>
              <a:buChar char="•"/>
            </a:pPr>
            <a:r>
              <a:rPr lang="de-DE" sz="16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Jeder größer der Unterschied zwischen schnellstem und langsamsten Herzschlag, desto gesünder ist der Mensch. 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261391" y="3433144"/>
            <a:ext cx="8631089" cy="2395417"/>
            <a:chOff x="261391" y="3501008"/>
            <a:chExt cx="8631089" cy="2395417"/>
          </a:xfrm>
        </p:grpSpPr>
        <p:sp>
          <p:nvSpPr>
            <p:cNvPr id="13" name="Freeform 32"/>
            <p:cNvSpPr>
              <a:spLocks/>
            </p:cNvSpPr>
            <p:nvPr/>
          </p:nvSpPr>
          <p:spPr bwMode="auto">
            <a:xfrm>
              <a:off x="261391" y="3501008"/>
              <a:ext cx="8631089" cy="2395417"/>
            </a:xfrm>
            <a:custGeom>
              <a:avLst/>
              <a:gdLst>
                <a:gd name="T0" fmla="*/ 0 w 1248"/>
                <a:gd name="T1" fmla="*/ 2147483647 h 616"/>
                <a:gd name="T2" fmla="*/ 2147483647 w 1248"/>
                <a:gd name="T3" fmla="*/ 2147483647 h 616"/>
                <a:gd name="T4" fmla="*/ 2147483647 w 1248"/>
                <a:gd name="T5" fmla="*/ 2147483647 h 616"/>
                <a:gd name="T6" fmla="*/ 2147483647 w 1248"/>
                <a:gd name="T7" fmla="*/ 2147483647 h 616"/>
                <a:gd name="T8" fmla="*/ 2147483647 w 1248"/>
                <a:gd name="T9" fmla="*/ 2147483647 h 616"/>
                <a:gd name="T10" fmla="*/ 2147483647 w 1248"/>
                <a:gd name="T11" fmla="*/ 2147483647 h 616"/>
                <a:gd name="T12" fmla="*/ 2147483647 w 1248"/>
                <a:gd name="T13" fmla="*/ 2147483647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8"/>
                <a:gd name="T22" fmla="*/ 0 h 616"/>
                <a:gd name="T23" fmla="*/ 1248 w 1248"/>
                <a:gd name="T24" fmla="*/ 616 h 6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8" h="616">
                  <a:moveTo>
                    <a:pt x="0" y="616"/>
                  </a:moveTo>
                  <a:cubicBezTo>
                    <a:pt x="60" y="328"/>
                    <a:pt x="120" y="40"/>
                    <a:pt x="192" y="40"/>
                  </a:cubicBezTo>
                  <a:cubicBezTo>
                    <a:pt x="264" y="40"/>
                    <a:pt x="352" y="616"/>
                    <a:pt x="432" y="616"/>
                  </a:cubicBezTo>
                  <a:cubicBezTo>
                    <a:pt x="512" y="616"/>
                    <a:pt x="600" y="40"/>
                    <a:pt x="672" y="40"/>
                  </a:cubicBezTo>
                  <a:cubicBezTo>
                    <a:pt x="744" y="40"/>
                    <a:pt x="792" y="616"/>
                    <a:pt x="864" y="616"/>
                  </a:cubicBezTo>
                  <a:cubicBezTo>
                    <a:pt x="936" y="616"/>
                    <a:pt x="1040" y="80"/>
                    <a:pt x="1104" y="40"/>
                  </a:cubicBezTo>
                  <a:cubicBezTo>
                    <a:pt x="1168" y="0"/>
                    <a:pt x="1224" y="320"/>
                    <a:pt x="1248" y="376"/>
                  </a:cubicBezTo>
                </a:path>
              </a:pathLst>
            </a:custGeom>
            <a:noFill/>
            <a:ln w="25400">
              <a:solidFill>
                <a:srgbClr val="1919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de-DE">
                <a:latin typeface="Myriad Pro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2987824" y="4632364"/>
              <a:ext cx="121426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68288" indent="-268288">
                <a:defRPr sz="3200" b="1">
                  <a:solidFill>
                    <a:srgbClr val="0000FF"/>
                  </a:solidFill>
                  <a:latin typeface="Arial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charset="0"/>
                </a:defRPr>
              </a:lvl9pPr>
            </a:lstStyle>
            <a:p>
              <a:pPr marL="0" indent="0" eaLnBrk="1" hangingPunct="1"/>
              <a:r>
                <a:rPr lang="de-DE" sz="1600" b="0" dirty="0">
                  <a:solidFill>
                    <a:srgbClr val="191966"/>
                  </a:solidFill>
                  <a:latin typeface="Myriad Pro"/>
                  <a:ea typeface="Verdana" pitchFamily="34" charset="0"/>
                  <a:cs typeface="Verdana" pitchFamily="34" charset="0"/>
                </a:rPr>
                <a:t>Einatmen</a:t>
              </a:r>
            </a:p>
          </p:txBody>
        </p:sp>
        <p:cxnSp>
          <p:nvCxnSpPr>
            <p:cNvPr id="6" name="Gerade Verbindung mit Pfeil 5"/>
            <p:cNvCxnSpPr/>
            <p:nvPr/>
          </p:nvCxnSpPr>
          <p:spPr>
            <a:xfrm flipV="1">
              <a:off x="3851920" y="3755355"/>
              <a:ext cx="504056" cy="936104"/>
            </a:xfrm>
            <a:prstGeom prst="straightConnector1">
              <a:avLst/>
            </a:prstGeom>
            <a:ln w="381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5409962" y="3764863"/>
              <a:ext cx="121426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68288" indent="-268288">
                <a:defRPr sz="3200" b="1">
                  <a:solidFill>
                    <a:srgbClr val="0000FF"/>
                  </a:solidFill>
                  <a:latin typeface="Arial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charset="0"/>
                </a:defRPr>
              </a:lvl9pPr>
            </a:lstStyle>
            <a:p>
              <a:pPr marL="0" indent="0" eaLnBrk="1" hangingPunct="1"/>
              <a:r>
                <a:rPr lang="de-DE" sz="1600" b="0" dirty="0">
                  <a:solidFill>
                    <a:srgbClr val="191966"/>
                  </a:solidFill>
                  <a:latin typeface="Myriad Pro"/>
                  <a:ea typeface="Verdana" pitchFamily="34" charset="0"/>
                  <a:cs typeface="Verdana" pitchFamily="34" charset="0"/>
                </a:rPr>
                <a:t>Ausatmen</a:t>
              </a:r>
            </a:p>
          </p:txBody>
        </p:sp>
        <p:cxnSp>
          <p:nvCxnSpPr>
            <p:cNvPr id="21" name="Gerade Verbindung mit Pfeil 20"/>
            <p:cNvCxnSpPr/>
            <p:nvPr/>
          </p:nvCxnSpPr>
          <p:spPr>
            <a:xfrm>
              <a:off x="5652120" y="4103417"/>
              <a:ext cx="288032" cy="798673"/>
            </a:xfrm>
            <a:prstGeom prst="straightConnector1">
              <a:avLst/>
            </a:prstGeom>
            <a:ln w="381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/>
          <p:cNvGrpSpPr/>
          <p:nvPr/>
        </p:nvGrpSpPr>
        <p:grpSpPr>
          <a:xfrm>
            <a:off x="249312" y="3471467"/>
            <a:ext cx="8544403" cy="2477813"/>
            <a:chOff x="249312" y="3539331"/>
            <a:chExt cx="8544403" cy="2477813"/>
          </a:xfrm>
        </p:grpSpPr>
        <p:sp>
          <p:nvSpPr>
            <p:cNvPr id="22" name="Ellipse 21"/>
            <p:cNvSpPr/>
            <p:nvPr/>
          </p:nvSpPr>
          <p:spPr>
            <a:xfrm>
              <a:off x="249312" y="5517232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Ellipse 23"/>
            <p:cNvSpPr/>
            <p:nvPr/>
          </p:nvSpPr>
          <p:spPr>
            <a:xfrm>
              <a:off x="629330" y="4567972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Ellipse 24"/>
            <p:cNvSpPr/>
            <p:nvPr/>
          </p:nvSpPr>
          <p:spPr>
            <a:xfrm>
              <a:off x="971600" y="3934140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Ellipse 25"/>
            <p:cNvSpPr/>
            <p:nvPr/>
          </p:nvSpPr>
          <p:spPr>
            <a:xfrm>
              <a:off x="1403648" y="3539331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Ellipse 28"/>
            <p:cNvSpPr/>
            <p:nvPr/>
          </p:nvSpPr>
          <p:spPr>
            <a:xfrm>
              <a:off x="2376490" y="4846111"/>
              <a:ext cx="195230" cy="216024"/>
            </a:xfrm>
            <a:prstGeom prst="ellipse">
              <a:avLst/>
            </a:prstGeom>
            <a:solidFill>
              <a:srgbClr val="191966"/>
            </a:solidFill>
            <a:ln>
              <a:solidFill>
                <a:srgbClr val="191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Ellipse 29"/>
            <p:cNvSpPr/>
            <p:nvPr/>
          </p:nvSpPr>
          <p:spPr>
            <a:xfrm>
              <a:off x="2671161" y="5414714"/>
              <a:ext cx="195230" cy="216024"/>
            </a:xfrm>
            <a:prstGeom prst="ellipse">
              <a:avLst/>
            </a:prstGeom>
            <a:solidFill>
              <a:srgbClr val="191966"/>
            </a:solidFill>
            <a:ln>
              <a:solidFill>
                <a:srgbClr val="191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Ellipse 30"/>
            <p:cNvSpPr/>
            <p:nvPr/>
          </p:nvSpPr>
          <p:spPr>
            <a:xfrm>
              <a:off x="3112021" y="5801120"/>
              <a:ext cx="195230" cy="216024"/>
            </a:xfrm>
            <a:prstGeom prst="ellipse">
              <a:avLst/>
            </a:prstGeom>
            <a:solidFill>
              <a:srgbClr val="191966"/>
            </a:solidFill>
            <a:ln>
              <a:solidFill>
                <a:srgbClr val="191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Ellipse 31"/>
            <p:cNvSpPr/>
            <p:nvPr/>
          </p:nvSpPr>
          <p:spPr>
            <a:xfrm>
              <a:off x="3657459" y="5237739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Ellipse 32"/>
            <p:cNvSpPr/>
            <p:nvPr/>
          </p:nvSpPr>
          <p:spPr>
            <a:xfrm>
              <a:off x="4234993" y="4187902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Ellipse 33"/>
            <p:cNvSpPr/>
            <p:nvPr/>
          </p:nvSpPr>
          <p:spPr>
            <a:xfrm>
              <a:off x="6146958" y="5801120"/>
              <a:ext cx="195230" cy="216024"/>
            </a:xfrm>
            <a:prstGeom prst="ellipse">
              <a:avLst/>
            </a:prstGeom>
            <a:solidFill>
              <a:srgbClr val="191966"/>
            </a:solidFill>
            <a:ln>
              <a:solidFill>
                <a:srgbClr val="191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Ellipse 34"/>
            <p:cNvSpPr/>
            <p:nvPr/>
          </p:nvSpPr>
          <p:spPr>
            <a:xfrm>
              <a:off x="4790415" y="3580143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Ellipse 35"/>
            <p:cNvSpPr/>
            <p:nvPr/>
          </p:nvSpPr>
          <p:spPr>
            <a:xfrm>
              <a:off x="6737842" y="5164913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Ellipse 36"/>
            <p:cNvSpPr/>
            <p:nvPr/>
          </p:nvSpPr>
          <p:spPr>
            <a:xfrm>
              <a:off x="8598485" y="4403926"/>
              <a:ext cx="195230" cy="216024"/>
            </a:xfrm>
            <a:prstGeom prst="ellipse">
              <a:avLst/>
            </a:prstGeom>
            <a:solidFill>
              <a:srgbClr val="191966"/>
            </a:solidFill>
            <a:ln>
              <a:solidFill>
                <a:srgbClr val="191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Ellipse 37"/>
            <p:cNvSpPr/>
            <p:nvPr/>
          </p:nvSpPr>
          <p:spPr>
            <a:xfrm>
              <a:off x="7848890" y="3567436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Ellipse 38"/>
            <p:cNvSpPr/>
            <p:nvPr/>
          </p:nvSpPr>
          <p:spPr>
            <a:xfrm>
              <a:off x="7370577" y="4091078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Ellipse 39"/>
            <p:cNvSpPr/>
            <p:nvPr/>
          </p:nvSpPr>
          <p:spPr>
            <a:xfrm>
              <a:off x="7065803" y="4595819"/>
              <a:ext cx="195230" cy="21602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Ellipse 40"/>
            <p:cNvSpPr/>
            <p:nvPr/>
          </p:nvSpPr>
          <p:spPr>
            <a:xfrm>
              <a:off x="5563172" y="4862906"/>
              <a:ext cx="195230" cy="216024"/>
            </a:xfrm>
            <a:prstGeom prst="ellipse">
              <a:avLst/>
            </a:prstGeom>
            <a:solidFill>
              <a:srgbClr val="191966"/>
            </a:solidFill>
            <a:ln>
              <a:solidFill>
                <a:srgbClr val="191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97668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250825" y="2276872"/>
            <a:ext cx="863122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9pPr>
          </a:lstStyle>
          <a:p>
            <a:pPr marL="0" indent="0" eaLnBrk="1" hangingPunct="1"/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Die „Windgeräuschatmung“ trainiert den Parasympathikus: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Atmen Sie durch die Nase ein und zählen Sie dabei von „1“ bis „4“.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Atmen Sie geräuschvoll durch den Mund aus und zählen Sie dabei von „5“ bis „10“.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Machen Sie eine Atempause und zählen Sie dabei „11“ und „12“.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Atmen Sie durch die Nase ein …</a:t>
            </a:r>
          </a:p>
          <a:p>
            <a:pPr marL="180975" indent="-180975" eaLnBrk="1" hangingPunct="1">
              <a:buFont typeface="Arial" charset="0"/>
              <a:buChar char="•"/>
            </a:pPr>
            <a:endParaRPr lang="de-DE" sz="1800" b="0" dirty="0">
              <a:solidFill>
                <a:srgbClr val="191966"/>
              </a:solidFill>
              <a:latin typeface="Myriad Pro"/>
              <a:ea typeface="Verdana" pitchFamily="34" charset="0"/>
              <a:cs typeface="Verdana" pitchFamily="34" charset="0"/>
            </a:endParaRPr>
          </a:p>
          <a:p>
            <a:pPr marL="0" indent="0" eaLnBrk="1" hangingPunct="1"/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Machen Sie dies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über den Tag verteilt, zum Beispiel jede Stunde, für sechs Atemzüge (= 1 Minute).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morgens, wenn Sie aufwachen 5 bis 10 Minuten.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zwischen Arbeitszeit und Feierabend 5 bis 10 Minuten.</a:t>
            </a:r>
          </a:p>
          <a:p>
            <a:pPr marL="180975" indent="-180975" eaLnBrk="1" hangingPunct="1">
              <a:buFont typeface="Arial" charset="0"/>
              <a:buChar char="•"/>
            </a:pPr>
            <a:r>
              <a:rPr lang="de-DE" sz="1800" b="0" dirty="0">
                <a:solidFill>
                  <a:srgbClr val="191966"/>
                </a:solidFill>
                <a:latin typeface="Myriad Pro"/>
                <a:ea typeface="Verdana" pitchFamily="34" charset="0"/>
                <a:cs typeface="Verdana" pitchFamily="34" charset="0"/>
              </a:rPr>
              <a:t>vor dem Einschlafen 5 bis 10 Minuten.</a:t>
            </a:r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250825" y="1268413"/>
            <a:ext cx="6069874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600" b="1" dirty="0" err="1">
                <a:solidFill>
                  <a:srgbClr val="FF6600"/>
                </a:solidFill>
                <a:latin typeface="Myriad Pro"/>
                <a:cs typeface="Myriad Pro"/>
              </a:rPr>
              <a:t>Spannungs</a:t>
            </a:r>
            <a:r>
              <a:rPr kumimoji="0" lang="de-DE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Myriad Pro"/>
                <a:cs typeface="Myriad Pro"/>
              </a:rPr>
              <a:t>regulation</a:t>
            </a: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Myriad Pro"/>
                <a:cs typeface="Myriad Pro"/>
              </a:rPr>
              <a:t> durch Windgeräuschatmung</a:t>
            </a:r>
          </a:p>
        </p:txBody>
      </p:sp>
    </p:spTree>
    <p:extLst>
      <p:ext uri="{BB962C8B-B14F-4D97-AF65-F5344CB8AC3E}">
        <p14:creationId xmlns:p14="http://schemas.microsoft.com/office/powerpoint/2010/main" val="160312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467" y="548680"/>
            <a:ext cx="8636000" cy="1210204"/>
          </a:xfrm>
        </p:spPr>
        <p:txBody>
          <a:bodyPr>
            <a:normAutofit/>
          </a:bodyPr>
          <a:lstStyle/>
          <a:p>
            <a:r>
              <a:rPr lang="de-DE" sz="3100" dirty="0">
                <a:solidFill>
                  <a:schemeClr val="bg1"/>
                </a:solidFill>
              </a:rPr>
              <a:t>Das IGM</a:t>
            </a:r>
            <a:r>
              <a:rPr lang="de-DE" sz="3100" baseline="30000" dirty="0">
                <a:solidFill>
                  <a:schemeClr val="bg1"/>
                </a:solidFill>
              </a:rPr>
              <a:t>®</a:t>
            </a:r>
            <a:r>
              <a:rPr lang="de-DE" sz="3100" dirty="0">
                <a:solidFill>
                  <a:schemeClr val="bg1"/>
                </a:solidFill>
              </a:rPr>
              <a:t>-Lebensstilprogramm SINOCUR</a:t>
            </a:r>
            <a:br>
              <a:rPr lang="de-DE" sz="3100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– Werden Sie Manager Ihrer Gesundheit!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262467" y="2117193"/>
            <a:ext cx="8636000" cy="1143000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chemeClr val="tx2"/>
                </a:solidFill>
                <a:latin typeface="Myriad Pro"/>
                <a:cs typeface="Myriad Pro"/>
              </a:defRPr>
            </a:lvl1pPr>
          </a:lstStyle>
          <a:p>
            <a:pPr lvl="0" defTabSz="457200" fontAlgn="auto">
              <a:spcAft>
                <a:spcPts val="0"/>
              </a:spcAft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/>
                <a:ea typeface="+mj-ea"/>
                <a:cs typeface="Myriad Pro"/>
              </a:rPr>
              <a:t>Tagesrückschau schreiben</a:t>
            </a:r>
            <a:endParaRPr lang="de-DE" sz="2800" dirty="0">
              <a:solidFill>
                <a:srgbClr val="191966"/>
              </a:solidFill>
              <a:ea typeface="Verdana" pitchFamily="34" charset="0"/>
              <a:cs typeface="Verdana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/>
              <a:ea typeface="+mj-ea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73614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Inhaltsplatzhalter 2"/>
          <p:cNvSpPr>
            <a:spLocks noGrp="1"/>
          </p:cNvSpPr>
          <p:nvPr>
            <p:ph idx="4294967295"/>
          </p:nvPr>
        </p:nvSpPr>
        <p:spPr>
          <a:xfrm>
            <a:off x="251520" y="1988840"/>
            <a:ext cx="8640960" cy="29139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600" u="sng" dirty="0">
                <a:solidFill>
                  <a:srgbClr val="1B2764"/>
                </a:solidFill>
                <a:ea typeface="ＭＳ Ｐゴシック" pitchFamily="34" charset="-128"/>
              </a:rPr>
              <a:t>Die Tagesrückschau </a:t>
            </a:r>
            <a:r>
              <a:rPr lang="de-DE" sz="1600" dirty="0">
                <a:solidFill>
                  <a:srgbClr val="1B2764"/>
                </a:solidFill>
                <a:ea typeface="ＭＳ Ｐゴシック" pitchFamily="34" charset="-128"/>
              </a:rPr>
              <a:t>dient dazu, Lebensbedingungen in Beruf und Freizeit zu beobachten und zu beschreiben:  </a:t>
            </a:r>
          </a:p>
          <a:p>
            <a:pPr marL="269875" lvl="1" indent="-269875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ea typeface="ＭＳ Ｐゴシック" pitchFamily="34" charset="-128"/>
              </a:rPr>
              <a:t>Welchen Situationen und Anforderungen bin ich heute ausgesetzt gewesen?</a:t>
            </a:r>
          </a:p>
          <a:p>
            <a:pPr marL="269875" lvl="1" indent="-269875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ea typeface="ＭＳ Ｐゴシック" pitchFamily="34" charset="-128"/>
              </a:rPr>
              <a:t>Welche Gedanken und Verhaltensweisen habe ich dabei gezeigt?</a:t>
            </a:r>
          </a:p>
          <a:p>
            <a:pPr marL="269875" lvl="1" indent="-269875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ea typeface="ＭＳ Ｐゴシック" pitchFamily="34" charset="-128"/>
              </a:rPr>
              <a:t>Waren diese Gedanken und Verhaltensweisen angemessen? Stimmten sie mit meinen Lebenszielen überein?</a:t>
            </a:r>
          </a:p>
          <a:p>
            <a:pPr marL="269875" lvl="1" indent="-269875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ea typeface="ＭＳ Ｐゴシック" pitchFamily="34" charset="-128"/>
              </a:rPr>
              <a:t>Welche Stimmungen und Gefühle sind dabei in mir entstanden?</a:t>
            </a:r>
          </a:p>
          <a:p>
            <a:pPr marL="269875" lvl="1" indent="-269875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ea typeface="ＭＳ Ｐゴシック" pitchFamily="34" charset="-128"/>
              </a:rPr>
              <a:t>Wie bewerte ich die Qualität dieser Gefühle auf einer Skala von 0 bis 100?</a:t>
            </a:r>
          </a:p>
          <a:p>
            <a:pPr marL="269875" lvl="1" indent="-269875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ea typeface="ＭＳ Ｐゴシック" pitchFamily="34" charset="-128"/>
              </a:rPr>
              <a:t>Welche Bewertungen stehen hinter diesen Gefühlen?</a:t>
            </a:r>
          </a:p>
          <a:p>
            <a:pPr marL="269875" lvl="1" indent="-269875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ea typeface="ＭＳ Ｐゴシック" pitchFamily="34" charset="-128"/>
              </a:rPr>
              <a:t>Welche alternativen Reaktionsweisen hätte es gegeben? Wie hätte ich besser handeln können? Wie will ich in Zukunft in diesen Situationen reagieren bzw. diesen Anforderungen begegnen?</a:t>
            </a:r>
          </a:p>
        </p:txBody>
      </p:sp>
      <p:sp>
        <p:nvSpPr>
          <p:cNvPr id="5" name="Textplatzhalter 2"/>
          <p:cNvSpPr txBox="1">
            <a:spLocks/>
          </p:cNvSpPr>
          <p:nvPr/>
        </p:nvSpPr>
        <p:spPr>
          <a:xfrm>
            <a:off x="251520" y="1340768"/>
            <a:ext cx="6069874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800" dirty="0">
                <a:solidFill>
                  <a:srgbClr val="FF6600"/>
                </a:solidFill>
                <a:latin typeface="Myriad Pro"/>
                <a:cs typeface="Myriad Pro"/>
              </a:rPr>
              <a:t>Stress-Management –</a:t>
            </a:r>
            <a:r>
              <a:rPr lang="de-DE" sz="2800" dirty="0">
                <a:solidFill>
                  <a:srgbClr val="64B145"/>
                </a:solidFill>
                <a:latin typeface="Myriad Pro"/>
                <a:cs typeface="Myriad Pro"/>
              </a:rPr>
              <a:t> </a:t>
            </a:r>
            <a:r>
              <a:rPr lang="de-DE" sz="2000" dirty="0">
                <a:solidFill>
                  <a:srgbClr val="1B2764"/>
                </a:solidFill>
                <a:latin typeface="Myriad Pro"/>
                <a:cs typeface="Myriad Pro"/>
              </a:rPr>
              <a:t>Tagesrückschau</a:t>
            </a:r>
            <a:endParaRPr lang="de-DE" sz="2800" dirty="0">
              <a:solidFill>
                <a:srgbClr val="64B145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54330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62467" y="418596"/>
            <a:ext cx="8636000" cy="121020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Das IGM</a:t>
            </a:r>
            <a:r>
              <a:rPr lang="de-DE" baseline="30000" dirty="0">
                <a:solidFill>
                  <a:schemeClr val="bg1"/>
                </a:solidFill>
              </a:rPr>
              <a:t>®</a:t>
            </a:r>
            <a:r>
              <a:rPr lang="de-DE" dirty="0">
                <a:solidFill>
                  <a:schemeClr val="bg1"/>
                </a:solidFill>
              </a:rPr>
              <a:t>-Lebensstilprogramm SINOCUR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– Werden Sie Manager Ihrer Gesundheit!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262467" y="1925960"/>
            <a:ext cx="8636000" cy="1143000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chemeClr val="tx2"/>
                </a:solidFill>
                <a:latin typeface="Myriad Pro"/>
                <a:cs typeface="Myriad Pro"/>
              </a:defRPr>
            </a:lvl1pPr>
          </a:lstStyle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600" dirty="0">
                <a:solidFill>
                  <a:schemeClr val="bg1"/>
                </a:solidFill>
                <a:ea typeface="+mj-ea"/>
              </a:rPr>
              <a:t>Stressoren – Stress-Situationen wahrnehmen und ändern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de-DE" sz="1800" u="sng" dirty="0">
                <a:solidFill>
                  <a:schemeClr val="bg1"/>
                </a:solidFill>
              </a:rPr>
              <a:t>Unser Motto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lang="de-DE" sz="1800" dirty="0">
                <a:solidFill>
                  <a:schemeClr val="bg1"/>
                </a:solidFill>
              </a:rPr>
              <a:t>Möglichst lange und gesund leben</a:t>
            </a:r>
            <a:br>
              <a:rPr lang="de-DE" sz="1800" dirty="0">
                <a:solidFill>
                  <a:schemeClr val="bg1"/>
                </a:solidFill>
              </a:rPr>
            </a:br>
            <a:r>
              <a:rPr lang="de-DE" sz="1800" dirty="0">
                <a:solidFill>
                  <a:schemeClr val="bg1"/>
                </a:solidFill>
              </a:rPr>
              <a:t>bei bestmöglicher Lebenszufriedenheit</a:t>
            </a:r>
            <a:br>
              <a:rPr lang="de-DE" sz="1800" dirty="0">
                <a:solidFill>
                  <a:schemeClr val="bg1"/>
                </a:solidFill>
              </a:rPr>
            </a:br>
            <a:r>
              <a:rPr lang="de-DE" sz="1800" dirty="0">
                <a:solidFill>
                  <a:schemeClr val="bg1"/>
                </a:solidFill>
              </a:rPr>
              <a:t>und Lebensqualität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e-DE" sz="2600" dirty="0">
              <a:solidFill>
                <a:schemeClr val="bg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10776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1520" y="1369799"/>
            <a:ext cx="7848872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kumimoji="0" lang="de-DE" sz="2000" b="1" i="0" u="none" strike="noStrike" kern="1200" cap="none" spc="0" normalizeH="0" noProof="0" dirty="0">
                <a:ln>
                  <a:noFill/>
                </a:ln>
                <a:solidFill>
                  <a:srgbClr val="1B2764"/>
                </a:solidFill>
                <a:effectLst/>
                <a:uLnTx/>
                <a:uFillTx/>
                <a:latin typeface="Myriad Pro"/>
                <a:cs typeface="Myriad Pro"/>
              </a:rPr>
              <a:t>Der angemessene Umgang mit Stress - Überblick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AC549B0-221C-48F7-A306-2C4E5696B315}"/>
              </a:ext>
            </a:extLst>
          </p:cNvPr>
          <p:cNvSpPr/>
          <p:nvPr/>
        </p:nvSpPr>
        <p:spPr>
          <a:xfrm>
            <a:off x="3261547" y="1876307"/>
            <a:ext cx="2615444" cy="379551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latin typeface="Myriad Pro"/>
              </a:rPr>
              <a:t>Stress-Situation identifizieren</a:t>
            </a:r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05A10BC9-3973-4144-A0C6-5733A193411F}"/>
              </a:ext>
            </a:extLst>
          </p:cNvPr>
          <p:cNvGrpSpPr/>
          <p:nvPr/>
        </p:nvGrpSpPr>
        <p:grpSpPr>
          <a:xfrm>
            <a:off x="3261547" y="2255858"/>
            <a:ext cx="2615444" cy="843775"/>
            <a:chOff x="3261547" y="2255858"/>
            <a:chExt cx="2615444" cy="843775"/>
          </a:xfrm>
        </p:grpSpPr>
        <p:sp>
          <p:nvSpPr>
            <p:cNvPr id="6" name="Flussdiagramm: Verzweigung 5">
              <a:extLst>
                <a:ext uri="{FF2B5EF4-FFF2-40B4-BE49-F238E27FC236}">
                  <a16:creationId xmlns:a16="http://schemas.microsoft.com/office/drawing/2014/main" id="{C098E10D-46F6-479E-A53B-5A8E652BEC27}"/>
                </a:ext>
              </a:extLst>
            </p:cNvPr>
            <p:cNvSpPr/>
            <p:nvPr/>
          </p:nvSpPr>
          <p:spPr>
            <a:xfrm>
              <a:off x="3261547" y="2492896"/>
              <a:ext cx="2615444" cy="606737"/>
            </a:xfrm>
            <a:prstGeom prst="flowChartDecision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latin typeface="Myriad Pro"/>
                </a:rPr>
                <a:t>angemessen</a:t>
              </a:r>
              <a:r>
                <a:rPr lang="de-DE" sz="1600" dirty="0">
                  <a:latin typeface="Myriad Pro"/>
                </a:rPr>
                <a:t>?</a:t>
              </a:r>
            </a:p>
          </p:txBody>
        </p:sp>
        <p:cxnSp>
          <p:nvCxnSpPr>
            <p:cNvPr id="17" name="Gerade Verbindung mit Pfeil 16">
              <a:extLst>
                <a:ext uri="{FF2B5EF4-FFF2-40B4-BE49-F238E27FC236}">
                  <a16:creationId xmlns:a16="http://schemas.microsoft.com/office/drawing/2014/main" id="{6C7EAC4E-6F92-4D9A-BC91-F1341A37BB56}"/>
                </a:ext>
              </a:extLst>
            </p:cNvPr>
            <p:cNvCxnSpPr>
              <a:cxnSpLocks/>
              <a:stCxn id="3" idx="2"/>
              <a:endCxn id="6" idx="0"/>
            </p:cNvCxnSpPr>
            <p:nvPr/>
          </p:nvCxnSpPr>
          <p:spPr>
            <a:xfrm>
              <a:off x="4569269" y="2255858"/>
              <a:ext cx="0" cy="237038"/>
            </a:xfrm>
            <a:prstGeom prst="straightConnector1">
              <a:avLst/>
            </a:prstGeom>
            <a:ln w="254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43FAADB6-4B81-4B61-923E-DE9496DEA0F3}"/>
              </a:ext>
            </a:extLst>
          </p:cNvPr>
          <p:cNvGrpSpPr/>
          <p:nvPr/>
        </p:nvGrpSpPr>
        <p:grpSpPr>
          <a:xfrm>
            <a:off x="1231825" y="4118181"/>
            <a:ext cx="2745353" cy="1177438"/>
            <a:chOff x="1231825" y="4118181"/>
            <a:chExt cx="2745353" cy="1177438"/>
          </a:xfrm>
        </p:grpSpPr>
        <p:sp>
          <p:nvSpPr>
            <p:cNvPr id="12" name="Flussdiagramm: Verzweigung 11">
              <a:extLst>
                <a:ext uri="{FF2B5EF4-FFF2-40B4-BE49-F238E27FC236}">
                  <a16:creationId xmlns:a16="http://schemas.microsoft.com/office/drawing/2014/main" id="{D436AC26-737F-4504-B545-4A82107C1628}"/>
                </a:ext>
              </a:extLst>
            </p:cNvPr>
            <p:cNvSpPr/>
            <p:nvPr/>
          </p:nvSpPr>
          <p:spPr>
            <a:xfrm>
              <a:off x="1231825" y="4365104"/>
              <a:ext cx="2745353" cy="930515"/>
            </a:xfrm>
            <a:prstGeom prst="flowChartDecision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latin typeface="Myriad Pro"/>
                </a:rPr>
                <a:t>in meiner Macht stehend?</a:t>
              </a:r>
            </a:p>
          </p:txBody>
        </p:sp>
        <p:cxnSp>
          <p:nvCxnSpPr>
            <p:cNvPr id="23" name="Gerade Verbindung mit Pfeil 22">
              <a:extLst>
                <a:ext uri="{FF2B5EF4-FFF2-40B4-BE49-F238E27FC236}">
                  <a16:creationId xmlns:a16="http://schemas.microsoft.com/office/drawing/2014/main" id="{77DB69B4-DD4E-42FE-A683-B64AF3E9C357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 flipH="1">
              <a:off x="2604502" y="4118181"/>
              <a:ext cx="2264" cy="246923"/>
            </a:xfrm>
            <a:prstGeom prst="straightConnector1">
              <a:avLst/>
            </a:prstGeom>
            <a:ln w="254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6A17E138-52F0-4B86-BAD1-CF44442B2C6E}"/>
              </a:ext>
            </a:extLst>
          </p:cNvPr>
          <p:cNvGrpSpPr/>
          <p:nvPr/>
        </p:nvGrpSpPr>
        <p:grpSpPr>
          <a:xfrm>
            <a:off x="6050949" y="4116391"/>
            <a:ext cx="2029796" cy="1976904"/>
            <a:chOff x="6050949" y="4116391"/>
            <a:chExt cx="2029796" cy="1976904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C211BBA-0673-45B8-AE3C-8E36C81A8709}"/>
                </a:ext>
              </a:extLst>
            </p:cNvPr>
            <p:cNvSpPr/>
            <p:nvPr/>
          </p:nvSpPr>
          <p:spPr>
            <a:xfrm>
              <a:off x="6050949" y="5516632"/>
              <a:ext cx="2029796" cy="5766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de-DE" sz="1400" dirty="0">
                  <a:solidFill>
                    <a:srgbClr val="FF6600"/>
                  </a:solidFill>
                  <a:latin typeface="Myriad Pro"/>
                </a:rPr>
                <a:t>Verhalten ändern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de-DE" sz="1400" dirty="0">
                  <a:solidFill>
                    <a:srgbClr val="FF6600"/>
                  </a:solidFill>
                  <a:latin typeface="Myriad Pro"/>
                </a:rPr>
                <a:t>Einstellungen ändern</a:t>
              </a:r>
            </a:p>
          </p:txBody>
        </p:sp>
        <p:cxnSp>
          <p:nvCxnSpPr>
            <p:cNvPr id="24" name="Gerade Verbindung mit Pfeil 23">
              <a:extLst>
                <a:ext uri="{FF2B5EF4-FFF2-40B4-BE49-F238E27FC236}">
                  <a16:creationId xmlns:a16="http://schemas.microsoft.com/office/drawing/2014/main" id="{7FF60FF0-98E7-4D8F-B81A-7C8EF05BBC6A}"/>
                </a:ext>
              </a:extLst>
            </p:cNvPr>
            <p:cNvCxnSpPr>
              <a:cxnSpLocks/>
            </p:cNvCxnSpPr>
            <p:nvPr/>
          </p:nvCxnSpPr>
          <p:spPr>
            <a:xfrm>
              <a:off x="7065847" y="4116391"/>
              <a:ext cx="0" cy="1400241"/>
            </a:xfrm>
            <a:prstGeom prst="straightConnector1">
              <a:avLst/>
            </a:prstGeom>
            <a:ln w="254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D4B13352-EA9B-43AD-83F8-1D4BDAEBB5F9}"/>
              </a:ext>
            </a:extLst>
          </p:cNvPr>
          <p:cNvGrpSpPr/>
          <p:nvPr/>
        </p:nvGrpSpPr>
        <p:grpSpPr>
          <a:xfrm>
            <a:off x="5876991" y="2492896"/>
            <a:ext cx="2909443" cy="606736"/>
            <a:chOff x="5876991" y="2492896"/>
            <a:chExt cx="2909443" cy="606736"/>
          </a:xfrm>
        </p:grpSpPr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7B9E942F-2F7A-40B9-BAC1-EDA45B4AE871}"/>
                </a:ext>
              </a:extLst>
            </p:cNvPr>
            <p:cNvSpPr/>
            <p:nvPr/>
          </p:nvSpPr>
          <p:spPr>
            <a:xfrm>
              <a:off x="7130250" y="2492896"/>
              <a:ext cx="1656184" cy="60673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de-DE" sz="1400" dirty="0">
                  <a:solidFill>
                    <a:srgbClr val="FF6600"/>
                  </a:solidFill>
                  <a:latin typeface="Myriad Pro"/>
                </a:rPr>
                <a:t>Stress zulassen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de-DE" sz="1400" dirty="0">
                  <a:solidFill>
                    <a:srgbClr val="FF6600"/>
                  </a:solidFill>
                  <a:latin typeface="Myriad Pro"/>
                </a:rPr>
                <a:t>erholen</a:t>
              </a:r>
            </a:p>
          </p:txBody>
        </p:sp>
        <p:cxnSp>
          <p:nvCxnSpPr>
            <p:cNvPr id="44" name="Gerade Verbindung mit Pfeil 43">
              <a:extLst>
                <a:ext uri="{FF2B5EF4-FFF2-40B4-BE49-F238E27FC236}">
                  <a16:creationId xmlns:a16="http://schemas.microsoft.com/office/drawing/2014/main" id="{46B0C101-37AE-42BC-B4C9-E653CB981FF1}"/>
                </a:ext>
              </a:extLst>
            </p:cNvPr>
            <p:cNvCxnSpPr>
              <a:cxnSpLocks/>
              <a:stCxn id="6" idx="3"/>
              <a:endCxn id="43" idx="1"/>
            </p:cNvCxnSpPr>
            <p:nvPr/>
          </p:nvCxnSpPr>
          <p:spPr>
            <a:xfrm flipV="1">
              <a:off x="5876991" y="2796264"/>
              <a:ext cx="1253259" cy="1"/>
            </a:xfrm>
            <a:prstGeom prst="straightConnector1">
              <a:avLst/>
            </a:prstGeom>
            <a:ln w="254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CD32975F-AA0D-4681-A6C9-3EDA52197273}"/>
                </a:ext>
              </a:extLst>
            </p:cNvPr>
            <p:cNvSpPr txBox="1"/>
            <p:nvPr/>
          </p:nvSpPr>
          <p:spPr>
            <a:xfrm>
              <a:off x="5910625" y="2500211"/>
              <a:ext cx="542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latin typeface="Myriad Pro"/>
                </a:rPr>
                <a:t>ja</a:t>
              </a:r>
            </a:p>
          </p:txBody>
        </p:sp>
      </p:grp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43A1EBDB-E572-4398-98DA-D26AB76B4F4F}"/>
              </a:ext>
            </a:extLst>
          </p:cNvPr>
          <p:cNvGrpSpPr/>
          <p:nvPr/>
        </p:nvGrpSpPr>
        <p:grpSpPr>
          <a:xfrm>
            <a:off x="840307" y="3099632"/>
            <a:ext cx="7268490" cy="1019550"/>
            <a:chOff x="840307" y="3099632"/>
            <a:chExt cx="7268490" cy="101955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F55F79C7-3C62-4FCE-B9CF-E505D27FC8C9}"/>
                </a:ext>
              </a:extLst>
            </p:cNvPr>
            <p:cNvSpPr/>
            <p:nvPr/>
          </p:nvSpPr>
          <p:spPr>
            <a:xfrm>
              <a:off x="840307" y="3612674"/>
              <a:ext cx="3136868" cy="506508"/>
            </a:xfrm>
            <a:prstGeom prst="rect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400" dirty="0">
                  <a:latin typeface="Myriad Pro"/>
                </a:rPr>
                <a:t>… aufgrund von Lebensbedingungen</a:t>
              </a:r>
            </a:p>
            <a:p>
              <a:r>
                <a:rPr lang="de-DE" sz="1400" dirty="0">
                  <a:latin typeface="Myriad Pro"/>
                </a:rPr>
                <a:t>… aufgrund von Mitmenschen</a:t>
              </a: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5C6AE30E-AD69-457B-92B1-8F8C4579E845}"/>
                </a:ext>
              </a:extLst>
            </p:cNvPr>
            <p:cNvSpPr/>
            <p:nvPr/>
          </p:nvSpPr>
          <p:spPr>
            <a:xfrm>
              <a:off x="5166826" y="3609883"/>
              <a:ext cx="2941971" cy="506508"/>
            </a:xfrm>
            <a:prstGeom prst="rect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400" dirty="0">
                  <a:latin typeface="Myriad Pro"/>
                </a:rPr>
                <a:t>… aufgrund von eigenem Verhalten</a:t>
              </a:r>
            </a:p>
          </p:txBody>
        </p:sp>
        <p:cxnSp>
          <p:nvCxnSpPr>
            <p:cNvPr id="19" name="Verbinder: gewinkelt 18">
              <a:extLst>
                <a:ext uri="{FF2B5EF4-FFF2-40B4-BE49-F238E27FC236}">
                  <a16:creationId xmlns:a16="http://schemas.microsoft.com/office/drawing/2014/main" id="{02F278E1-0B27-47B4-A03C-51BC68749F8F}"/>
                </a:ext>
              </a:extLst>
            </p:cNvPr>
            <p:cNvCxnSpPr>
              <a:cxnSpLocks/>
              <a:stCxn id="6" idx="2"/>
              <a:endCxn id="11" idx="0"/>
            </p:cNvCxnSpPr>
            <p:nvPr/>
          </p:nvCxnSpPr>
          <p:spPr>
            <a:xfrm rot="16200000" flipH="1">
              <a:off x="5348415" y="2320486"/>
              <a:ext cx="510250" cy="2068543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Verbinder: gewinkelt 19">
              <a:extLst>
                <a:ext uri="{FF2B5EF4-FFF2-40B4-BE49-F238E27FC236}">
                  <a16:creationId xmlns:a16="http://schemas.microsoft.com/office/drawing/2014/main" id="{22DDB03D-2CC3-43E6-842B-B7F5DB50512C}"/>
                </a:ext>
              </a:extLst>
            </p:cNvPr>
            <p:cNvCxnSpPr>
              <a:cxnSpLocks/>
              <a:stCxn id="6" idx="2"/>
              <a:endCxn id="10" idx="0"/>
            </p:cNvCxnSpPr>
            <p:nvPr/>
          </p:nvCxnSpPr>
          <p:spPr>
            <a:xfrm rot="5400000">
              <a:off x="3232485" y="2275889"/>
              <a:ext cx="513041" cy="2160528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A52754BF-CA0B-4571-97CF-847906AEC881}"/>
                </a:ext>
              </a:extLst>
            </p:cNvPr>
            <p:cNvSpPr txBox="1"/>
            <p:nvPr/>
          </p:nvSpPr>
          <p:spPr>
            <a:xfrm>
              <a:off x="4298255" y="3337247"/>
              <a:ext cx="542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latin typeface="Myriad Pro"/>
                </a:rPr>
                <a:t>nein</a:t>
              </a:r>
            </a:p>
          </p:txBody>
        </p:sp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5C770A9F-0F35-43FD-8087-9086A49B907C}"/>
              </a:ext>
            </a:extLst>
          </p:cNvPr>
          <p:cNvGrpSpPr/>
          <p:nvPr/>
        </p:nvGrpSpPr>
        <p:grpSpPr>
          <a:xfrm>
            <a:off x="3674879" y="4522584"/>
            <a:ext cx="2037943" cy="1570712"/>
            <a:chOff x="3674879" y="4522584"/>
            <a:chExt cx="2037943" cy="1570712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68B045B3-9A54-49C5-B27E-8E795C6A37C9}"/>
                </a:ext>
              </a:extLst>
            </p:cNvPr>
            <p:cNvSpPr/>
            <p:nvPr/>
          </p:nvSpPr>
          <p:spPr>
            <a:xfrm>
              <a:off x="3674879" y="5508022"/>
              <a:ext cx="2037943" cy="5852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de-DE" sz="1400" dirty="0">
                  <a:solidFill>
                    <a:srgbClr val="FF6600"/>
                  </a:solidFill>
                  <a:latin typeface="Myriad Pro"/>
                </a:rPr>
                <a:t>vermeiden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de-DE" sz="1400" dirty="0">
                  <a:solidFill>
                    <a:srgbClr val="FF6600"/>
                  </a:solidFill>
                  <a:latin typeface="Myriad Pro"/>
                </a:rPr>
                <a:t>Einstellungen ändern</a:t>
              </a:r>
            </a:p>
          </p:txBody>
        </p:sp>
        <p:cxnSp>
          <p:nvCxnSpPr>
            <p:cNvPr id="26" name="Verbinder: gewinkelt 25">
              <a:extLst>
                <a:ext uri="{FF2B5EF4-FFF2-40B4-BE49-F238E27FC236}">
                  <a16:creationId xmlns:a16="http://schemas.microsoft.com/office/drawing/2014/main" id="{A4A91F0A-6033-45D1-85A5-43D251420CF4}"/>
                </a:ext>
              </a:extLst>
            </p:cNvPr>
            <p:cNvCxnSpPr>
              <a:cxnSpLocks/>
              <a:stCxn id="12" idx="3"/>
              <a:endCxn id="13" idx="0"/>
            </p:cNvCxnSpPr>
            <p:nvPr/>
          </p:nvCxnSpPr>
          <p:spPr>
            <a:xfrm>
              <a:off x="3977178" y="4830362"/>
              <a:ext cx="716673" cy="677660"/>
            </a:xfrm>
            <a:prstGeom prst="bentConnector2">
              <a:avLst/>
            </a:prstGeom>
            <a:ln w="254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07B04B08-2EDF-4983-A835-75FF7D04520B}"/>
                </a:ext>
              </a:extLst>
            </p:cNvPr>
            <p:cNvSpPr txBox="1"/>
            <p:nvPr/>
          </p:nvSpPr>
          <p:spPr>
            <a:xfrm>
              <a:off x="4009253" y="4522584"/>
              <a:ext cx="542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latin typeface="Myriad Pro"/>
                </a:rPr>
                <a:t>nein</a:t>
              </a:r>
            </a:p>
          </p:txBody>
        </p: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B036E97A-16E6-4270-BD36-3040660E7B4B}"/>
              </a:ext>
            </a:extLst>
          </p:cNvPr>
          <p:cNvGrpSpPr/>
          <p:nvPr/>
        </p:nvGrpSpPr>
        <p:grpSpPr>
          <a:xfrm>
            <a:off x="251520" y="4517264"/>
            <a:ext cx="3085232" cy="1576031"/>
            <a:chOff x="251520" y="4517264"/>
            <a:chExt cx="3085232" cy="1576031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3456936C-C098-4191-B68E-2F1B6D87BA3D}"/>
                </a:ext>
              </a:extLst>
            </p:cNvPr>
            <p:cNvSpPr/>
            <p:nvPr/>
          </p:nvSpPr>
          <p:spPr>
            <a:xfrm>
              <a:off x="251520" y="5516632"/>
              <a:ext cx="3085232" cy="5766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de-DE" sz="1400" dirty="0">
                  <a:solidFill>
                    <a:srgbClr val="FF6600"/>
                  </a:solidFill>
                  <a:latin typeface="Myriad Pro"/>
                </a:rPr>
                <a:t>Lebensbedingungen verändern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de-DE" sz="1400" dirty="0">
                  <a:solidFill>
                    <a:srgbClr val="FF6600"/>
                  </a:solidFill>
                  <a:latin typeface="Myriad Pro"/>
                </a:rPr>
                <a:t>Auf Mitmenschen Einfluss nehmen</a:t>
              </a:r>
            </a:p>
          </p:txBody>
        </p:sp>
        <p:cxnSp>
          <p:nvCxnSpPr>
            <p:cNvPr id="29" name="Verbinder: gewinkelt 28">
              <a:extLst>
                <a:ext uri="{FF2B5EF4-FFF2-40B4-BE49-F238E27FC236}">
                  <a16:creationId xmlns:a16="http://schemas.microsoft.com/office/drawing/2014/main" id="{CEF7ACBB-727B-4AA3-A6AF-365237C5287A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rot="10800000" flipV="1">
              <a:off x="840307" y="4830362"/>
              <a:ext cx="391518" cy="686270"/>
            </a:xfrm>
            <a:prstGeom prst="bentConnector2">
              <a:avLst/>
            </a:prstGeom>
            <a:ln w="25400">
              <a:solidFill>
                <a:srgbClr val="1B2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FC490298-9532-4515-84BC-33C2F3BA38E3}"/>
                </a:ext>
              </a:extLst>
            </p:cNvPr>
            <p:cNvSpPr txBox="1"/>
            <p:nvPr/>
          </p:nvSpPr>
          <p:spPr>
            <a:xfrm>
              <a:off x="739968" y="4517264"/>
              <a:ext cx="542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latin typeface="Myriad Pro"/>
                </a:rPr>
                <a:t>ja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979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62467" y="260648"/>
            <a:ext cx="8636000" cy="121020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Das IGM</a:t>
            </a:r>
            <a:r>
              <a:rPr lang="de-DE" baseline="30000" dirty="0">
                <a:solidFill>
                  <a:schemeClr val="bg1"/>
                </a:solidFill>
              </a:rPr>
              <a:t>®</a:t>
            </a:r>
            <a:r>
              <a:rPr lang="de-DE" dirty="0">
                <a:solidFill>
                  <a:schemeClr val="bg1"/>
                </a:solidFill>
              </a:rPr>
              <a:t>-Lebensstilprogramm SINOCUR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– Werden Sie Manager Ihrer Gesundheit!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262467" y="1637928"/>
            <a:ext cx="8636000" cy="1143000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chemeClr val="tx2"/>
                </a:solidFill>
                <a:latin typeface="Myriad Pro"/>
                <a:cs typeface="Myriad Pro"/>
              </a:defRPr>
            </a:lvl1pPr>
          </a:lstStyle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2600" dirty="0">
                <a:solidFill>
                  <a:schemeClr val="bg1"/>
                </a:solidFill>
                <a:ea typeface="+mj-ea"/>
              </a:rPr>
              <a:t>Verhalten ändern in Stress-Situationen</a:t>
            </a: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endParaRPr lang="de-DE" sz="1800" u="sng" dirty="0">
              <a:solidFill>
                <a:schemeClr val="bg1"/>
              </a:solidFill>
            </a:endParaRPr>
          </a:p>
          <a:p>
            <a:pPr lvl="0" defTabSz="457200" fontAlgn="auto">
              <a:spcAft>
                <a:spcPts val="0"/>
              </a:spcAft>
              <a:defRPr/>
            </a:pPr>
            <a:r>
              <a:rPr lang="de-DE" sz="1800" u="sng" dirty="0">
                <a:solidFill>
                  <a:schemeClr val="bg1"/>
                </a:solidFill>
              </a:rPr>
              <a:t>Unser Motto</a:t>
            </a:r>
          </a:p>
          <a:p>
            <a:pPr lvl="0" defTabSz="457200" fontAlgn="auto">
              <a:spcAft>
                <a:spcPts val="0"/>
              </a:spcAft>
              <a:defRPr/>
            </a:pPr>
            <a:r>
              <a:rPr lang="de-DE" sz="1800" dirty="0">
                <a:solidFill>
                  <a:schemeClr val="bg1"/>
                </a:solidFill>
              </a:rPr>
              <a:t>Möglichst lange und gesund leben</a:t>
            </a:r>
            <a:br>
              <a:rPr lang="de-DE" sz="1800" dirty="0">
                <a:solidFill>
                  <a:schemeClr val="bg1"/>
                </a:solidFill>
              </a:rPr>
            </a:br>
            <a:r>
              <a:rPr lang="de-DE" sz="1800" dirty="0">
                <a:solidFill>
                  <a:schemeClr val="bg1"/>
                </a:solidFill>
              </a:rPr>
              <a:t>bei bestmöglicher Lebenszufriedenheit</a:t>
            </a:r>
            <a:br>
              <a:rPr lang="de-DE" sz="1800" dirty="0">
                <a:solidFill>
                  <a:schemeClr val="bg1"/>
                </a:solidFill>
              </a:rPr>
            </a:br>
            <a:r>
              <a:rPr lang="de-DE" sz="1800" dirty="0">
                <a:solidFill>
                  <a:schemeClr val="bg1"/>
                </a:solidFill>
              </a:rPr>
              <a:t>und Lebensqualität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e-DE" sz="2600" dirty="0">
              <a:solidFill>
                <a:schemeClr val="bg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22723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 txBox="1">
            <a:spLocks/>
          </p:cNvSpPr>
          <p:nvPr/>
        </p:nvSpPr>
        <p:spPr>
          <a:xfrm>
            <a:off x="250824" y="1412776"/>
            <a:ext cx="6265391" cy="506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de-DE" sz="2500" b="1" dirty="0">
                <a:solidFill>
                  <a:srgbClr val="1B2764"/>
                </a:solidFill>
                <a:latin typeface="Myriad Pro"/>
                <a:cs typeface="Myriad Pro"/>
              </a:rPr>
              <a:t>Verhalten ändern in Stress-Situation</a:t>
            </a:r>
            <a:endParaRPr kumimoji="0" lang="de-DE" sz="2500" b="1" i="0" u="none" strike="noStrike" kern="1200" cap="none" spc="0" normalizeH="0" noProof="0" dirty="0">
              <a:ln>
                <a:noFill/>
              </a:ln>
              <a:solidFill>
                <a:srgbClr val="1B2764"/>
              </a:solidFill>
              <a:effectLst/>
              <a:uLnTx/>
              <a:uFillTx/>
              <a:latin typeface="Myriad Pro"/>
              <a:cs typeface="Myriad Pro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250824" y="2060848"/>
            <a:ext cx="864396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96938"/>
            <a:r>
              <a:rPr lang="de-DE" sz="1600" u="sng" dirty="0">
                <a:solidFill>
                  <a:srgbClr val="191966"/>
                </a:solidFill>
                <a:latin typeface="Myriad Pro"/>
                <a:ea typeface="Verdana" panose="020B0604030504040204" pitchFamily="34" charset="0"/>
                <a:cs typeface="Verdana" panose="020B0604030504040204" pitchFamily="34" charset="0"/>
              </a:rPr>
              <a:t>Schritt 1:</a:t>
            </a:r>
            <a:r>
              <a:rPr lang="de-DE" sz="1600" dirty="0">
                <a:solidFill>
                  <a:srgbClr val="191966"/>
                </a:solidFill>
                <a:latin typeface="Myriad Pro"/>
                <a:ea typeface="Verdana" panose="020B0604030504040204" pitchFamily="34" charset="0"/>
                <a:cs typeface="Verdana" panose="020B0604030504040204" pitchFamily="34" charset="0"/>
              </a:rPr>
              <a:t> 	Unangemessene Stress-Situation auswählen</a:t>
            </a:r>
          </a:p>
          <a:p>
            <a:pPr defTabSz="896938"/>
            <a:endParaRPr lang="de-DE" sz="1600" dirty="0">
              <a:solidFill>
                <a:srgbClr val="191966"/>
              </a:solidFill>
              <a:latin typeface="Myriad Pro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896938"/>
            <a:r>
              <a:rPr lang="de-DE" sz="1600" u="sng" dirty="0">
                <a:solidFill>
                  <a:srgbClr val="191966"/>
                </a:solidFill>
                <a:latin typeface="Myriad Pro"/>
                <a:ea typeface="Verdana" panose="020B0604030504040204" pitchFamily="34" charset="0"/>
                <a:cs typeface="Verdana" panose="020B0604030504040204" pitchFamily="34" charset="0"/>
              </a:rPr>
              <a:t>Schritt 2:</a:t>
            </a:r>
            <a:r>
              <a:rPr lang="de-DE" sz="1600" dirty="0">
                <a:solidFill>
                  <a:srgbClr val="191966"/>
                </a:solidFill>
                <a:latin typeface="Myriad Pro"/>
                <a:ea typeface="Verdana" panose="020B0604030504040204" pitchFamily="34" charset="0"/>
                <a:cs typeface="Verdana" panose="020B0604030504040204" pitchFamily="34" charset="0"/>
              </a:rPr>
              <a:t> 	Angemessenes Verhalten genau beschreiben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Woran werden Sie erkennen, dass die Situation gleich eintreten wird?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Was werden Sie sich denken?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Wie werden Sie sich fühlen?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Was werden Sie tun?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Was werden Sie sagen?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Wie werden andere Beteiligte darauf reagieren?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Wie wird die Situation ablaufen, wenn Sie Ihr Verhalten ändern?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Wie wird es sich für Sie anfühlen, wenn Sie die Situation gemeistert haben werden?</a:t>
            </a:r>
          </a:p>
          <a:p>
            <a:endParaRPr lang="de-DE" sz="1600" u="sng" dirty="0">
              <a:solidFill>
                <a:srgbClr val="191966"/>
              </a:solidFill>
              <a:latin typeface="Myriad Pro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1600" u="sng" dirty="0">
                <a:solidFill>
                  <a:srgbClr val="191966"/>
                </a:solidFill>
                <a:latin typeface="Myriad Pro"/>
                <a:ea typeface="Verdana" panose="020B0604030504040204" pitchFamily="34" charset="0"/>
                <a:cs typeface="Verdana" panose="020B0604030504040204" pitchFamily="34" charset="0"/>
              </a:rPr>
              <a:t>Schritt 3:</a:t>
            </a:r>
            <a:r>
              <a:rPr lang="de-DE" sz="1600" dirty="0">
                <a:solidFill>
                  <a:srgbClr val="191966"/>
                </a:solidFill>
                <a:latin typeface="Myriad Pro"/>
                <a:ea typeface="Verdana" panose="020B0604030504040204" pitchFamily="34" charset="0"/>
                <a:cs typeface="Verdana" panose="020B0604030504040204" pitchFamily="34" charset="0"/>
              </a:rPr>
              <a:t> 	Angemessenes Verhalten im Unterbewusstsein verankern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Dissoziation</a:t>
            </a:r>
          </a:p>
          <a:p>
            <a:pPr marL="1074738" lvl="0" indent="-1778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1B2764"/>
                </a:solidFill>
                <a:latin typeface="Myriad Pro"/>
              </a:rPr>
              <a:t>Assoziation</a:t>
            </a:r>
          </a:p>
          <a:p>
            <a:pPr lvl="0"/>
            <a:endParaRPr lang="de-DE" sz="1600" dirty="0">
              <a:solidFill>
                <a:srgbClr val="1B2764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97265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c-fr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1036</Words>
  <Application>Microsoft Office PowerPoint</Application>
  <PresentationFormat>Bildschirmpräsentation (4:3)</PresentationFormat>
  <Paragraphs>240</Paragraphs>
  <Slides>26</Slides>
  <Notes>4</Notes>
  <HiddenSlides>0</HiddenSlides>
  <MMClips>1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5" baseType="lpstr">
      <vt:lpstr>Arial</vt:lpstr>
      <vt:lpstr>AvantGarde Bk BT</vt:lpstr>
      <vt:lpstr>Calibri</vt:lpstr>
      <vt:lpstr>Myriad Pro</vt:lpstr>
      <vt:lpstr>Symbol</vt:lpstr>
      <vt:lpstr>Verdana</vt:lpstr>
      <vt:lpstr>Wingdings</vt:lpstr>
      <vt:lpstr>tc-frg</vt:lpstr>
      <vt:lpstr>Image</vt:lpstr>
      <vt:lpstr>Das IGM®-Lebensstilprogramm SINOCUR  – Werden Sie Manager Ihrer Gesundheit!</vt:lpstr>
      <vt:lpstr>PowerPoint-Präsentation</vt:lpstr>
      <vt:lpstr>PowerPoint-Präsentation</vt:lpstr>
      <vt:lpstr>Das IGM®-Lebensstilprogramm SINOCUR  – Werden Sie Manager Ihrer Gesundheit!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Das IGM®-Lebensstilprogramm SINOCUR  – Werden Sie Manager Ihrer Gesundheit!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Das IGM®-Lebensstilprogramm SINOCUR – Werden Sie Manager Ihrer Gesundheit!</vt:lpstr>
      <vt:lpstr>PowerPoint-Präsentation</vt:lpstr>
      <vt:lpstr>Das IGM®-Lebensstilprogramm SINOCUR  – Werden Sie Manager Ihrer Gesundheit!</vt:lpstr>
      <vt:lpstr>PowerPoint-Präsentation</vt:lpstr>
      <vt:lpstr>Das IGM®-Lebensstilprogramm SINOCUR – Werden Sie Manager Ihrer Gesundheit!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Weiterbildung zum/zur Pflegeberater/in</dc:title>
  <dc:creator>ewuehr@verlag-systemische-medizin.de</dc:creator>
  <cp:lastModifiedBy>Erich Wühr</cp:lastModifiedBy>
  <cp:revision>1558</cp:revision>
  <cp:lastPrinted>2019-09-17T13:45:12Z</cp:lastPrinted>
  <dcterms:created xsi:type="dcterms:W3CDTF">2009-10-06T12:24:15Z</dcterms:created>
  <dcterms:modified xsi:type="dcterms:W3CDTF">2019-09-17T13:45:39Z</dcterms:modified>
</cp:coreProperties>
</file>