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740" r:id="rId2"/>
    <p:sldId id="703" r:id="rId3"/>
    <p:sldId id="718" r:id="rId4"/>
    <p:sldId id="719" r:id="rId5"/>
    <p:sldId id="720" r:id="rId6"/>
    <p:sldId id="721" r:id="rId7"/>
    <p:sldId id="722" r:id="rId8"/>
    <p:sldId id="723" r:id="rId9"/>
    <p:sldId id="724" r:id="rId10"/>
    <p:sldId id="725" r:id="rId11"/>
    <p:sldId id="738" r:id="rId12"/>
    <p:sldId id="729" r:id="rId13"/>
    <p:sldId id="730" r:id="rId14"/>
    <p:sldId id="727" r:id="rId15"/>
    <p:sldId id="862" r:id="rId16"/>
    <p:sldId id="863" r:id="rId17"/>
    <p:sldId id="728" r:id="rId18"/>
    <p:sldId id="679" r:id="rId19"/>
    <p:sldId id="680" r:id="rId20"/>
  </p:sldIdLst>
  <p:sldSz cx="9144000" cy="6858000" type="screen4x3"/>
  <p:notesSz cx="7102475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40">
          <p15:clr>
            <a:srgbClr val="A4A3A4"/>
          </p15:clr>
        </p15:guide>
        <p15:guide id="2" pos="3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418" userDrawn="1">
          <p15:clr>
            <a:srgbClr val="A4A3A4"/>
          </p15:clr>
        </p15:guide>
        <p15:guide id="2" pos="298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33"/>
    <a:srgbClr val="4379AF"/>
    <a:srgbClr val="808080"/>
    <a:srgbClr val="00CC00"/>
    <a:srgbClr val="0000FF"/>
    <a:srgbClr val="FFFF00"/>
    <a:srgbClr val="FF00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86667" autoAdjust="0"/>
  </p:normalViewPr>
  <p:slideViewPr>
    <p:cSldViewPr showGuides="1">
      <p:cViewPr varScale="1">
        <p:scale>
          <a:sx n="84" d="100"/>
          <a:sy n="84" d="100"/>
        </p:scale>
        <p:origin x="1356" y="58"/>
      </p:cViewPr>
      <p:guideLst>
        <p:guide orient="horz" pos="2840"/>
        <p:guide pos="3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3" d="100"/>
          <a:sy n="43" d="100"/>
        </p:scale>
        <p:origin x="-1318" y="-77"/>
      </p:cViewPr>
      <p:guideLst>
        <p:guide orient="horz" pos="2418"/>
        <p:guide pos="2982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h Wühr | Verlag Systemische Medizin AG" userId="00d5bc14-2047-46ac-8d7a-6dcdfab1eaaa" providerId="ADAL" clId="{6D001F27-0FBD-4E77-9612-E9DB6DEC3C68}"/>
    <pc:docChg chg="modSld">
      <pc:chgData name="Erich Wühr | Verlag Systemische Medizin AG" userId="00d5bc14-2047-46ac-8d7a-6dcdfab1eaaa" providerId="ADAL" clId="{6D001F27-0FBD-4E77-9612-E9DB6DEC3C68}" dt="2022-07-23T10:47:29.695" v="0" actId="1076"/>
      <pc:docMkLst>
        <pc:docMk/>
      </pc:docMkLst>
      <pc:sldChg chg="modSp mod">
        <pc:chgData name="Erich Wühr | Verlag Systemische Medizin AG" userId="00d5bc14-2047-46ac-8d7a-6dcdfab1eaaa" providerId="ADAL" clId="{6D001F27-0FBD-4E77-9612-E9DB6DEC3C68}" dt="2022-07-23T10:47:29.695" v="0" actId="1076"/>
        <pc:sldMkLst>
          <pc:docMk/>
          <pc:sldMk cId="2864844065" sldId="740"/>
        </pc:sldMkLst>
        <pc:spChg chg="mod">
          <ac:chgData name="Erich Wühr | Verlag Systemische Medizin AG" userId="00d5bc14-2047-46ac-8d7a-6dcdfab1eaaa" providerId="ADAL" clId="{6D001F27-0FBD-4E77-9612-E9DB6DEC3C68}" dt="2022-07-23T10:47:29.695" v="0" actId="1076"/>
          <ac:spMkLst>
            <pc:docMk/>
            <pc:sldMk cId="2864844065" sldId="740"/>
            <ac:spMk id="5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702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966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092" tIns="0" rIns="20092" bIns="0" numCol="1" anchor="t" anchorCtr="0" compatLnSpc="1">
            <a:prstTxWarp prst="textNoShape">
              <a:avLst/>
            </a:prstTxWarp>
          </a:bodyPr>
          <a:lstStyle>
            <a:lvl1pPr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509" y="1"/>
            <a:ext cx="3077966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092" tIns="0" rIns="20092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1713" y="774700"/>
            <a:ext cx="5100637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44" y="4862269"/>
            <a:ext cx="520939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112" tIns="48556" rIns="97112" bIns="485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3"/>
            <a:ext cx="3077966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092" tIns="0" rIns="20092" bIns="0" numCol="1" anchor="b" anchorCtr="0" compatLnSpc="1">
            <a:prstTxWarp prst="textNoShape">
              <a:avLst/>
            </a:prstTxWarp>
          </a:bodyPr>
          <a:lstStyle>
            <a:lvl1pPr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509" y="9722883"/>
            <a:ext cx="3077966" cy="51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092" tIns="0" rIns="20092" bIns="0" numCol="1" anchor="b" anchorCtr="0" compatLnSpc="1">
            <a:prstTxWarp prst="textNoShape">
              <a:avLst/>
            </a:prstTxWarp>
          </a:bodyPr>
          <a:lstStyle>
            <a:lvl1pPr algn="r">
              <a:defRPr sz="1100" b="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0F92AB11-7C4D-4B07-A165-015550720E4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620432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B50BF068-0FDA-4979-8030-99474B713004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525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450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C0E55A98-E7C1-424B-B37F-B0AE24B1C565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123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542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F8059DFA-39D4-42BF-A90D-721617321141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137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5530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5E497E42-A5B3-437B-99A4-94B1B7749DCC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458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5632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A0E000D7-A110-4976-93CD-2D1ADA2F9DFC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740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1296D3AB-D8E2-4DF6-AFFA-B5EAA9B4695B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922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5837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032167E6-BEC5-4056-80EA-05E4D4D45EBD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425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5939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C01BD9AC-14F3-4250-8855-CD2ECA30AAC2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938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604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C584C91F-AD10-4317-AB97-8E066602B173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839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6144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A22897CD-EAF5-4E8A-80A7-45008C315D07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730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624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46CD367-6E36-4592-9445-510749EBE0BF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911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6349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9ED18F54-97DA-49C5-AD50-0DD41FF03B3A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886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6451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E22158B5-4B3B-450E-9FD1-B85018F5316A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173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6554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838862C1-F563-40F6-A0C5-EF50ED9F4E5B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109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6656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DBC0D377-E02A-43E1-B900-6BE61F71C304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26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de-DE" altLang="de-DE"/>
          </a:p>
        </p:txBody>
      </p:sp>
      <p:sp>
        <p:nvSpPr>
          <p:cNvPr id="6758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83589" indent="-301381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05522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87731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169940" indent="-241104"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52149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34357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616566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98775" indent="-241104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EE8BB5F1-C2A1-44DC-BB58-1DA336634A8F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3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C3ED90-F6DA-4627-AEA1-3DB7EA1A382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3247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DCD731-1697-4799-8F5D-F38797E7C69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9127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12EFFF-B184-49B7-A48A-892D12F7D77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7931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198D3-06D9-48A4-B994-1E81EAE131C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80131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77C91F-3C32-416F-8B09-FD5AA57ADB8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033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9FFA0E-6AF3-4BCB-BBC7-660345F6D21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6860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65F3C9-1F6A-440B-BA34-0DDACD55308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32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11A13A-7AC2-4BEB-AD03-FA86C1BE642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6506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8A25F-A38A-45C3-A094-91FCA5B0192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7982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6C5AC3-EC11-4C9C-B135-02D2A2A431E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12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F422EF-9368-4D1F-ABEF-6BF9377DFFF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9429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A1B9E3B-3644-4299-AA71-CE12DF810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A53F0CE-7058-4702-BAD5-A5CADE24AA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B77301-C83B-45DD-AD2A-D1F743CB97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9A1B9-7ABB-462A-8630-1354B126A75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9575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die Formate des Vorlagentextes zu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B1E1F2BD-57A6-4412-AD4F-99B69C9BAB70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ussdiagramm: Vordefinierter Prozess 10"/>
          <p:cNvSpPr/>
          <p:nvPr/>
        </p:nvSpPr>
        <p:spPr>
          <a:xfrm>
            <a:off x="785813" y="214313"/>
            <a:ext cx="2143125" cy="785812"/>
          </a:xfrm>
          <a:prstGeom prst="flowChartPredefinedProcess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0" dirty="0" err="1">
                <a:latin typeface="Arial" pitchFamily="34" charset="0"/>
                <a:cs typeface="Arial" pitchFamily="34" charset="0"/>
              </a:rPr>
              <a:t>Zuweiser</a:t>
            </a:r>
            <a:r>
              <a:rPr lang="de-DE" sz="1400" b="0" dirty="0">
                <a:latin typeface="Arial" pitchFamily="34" charset="0"/>
                <a:cs typeface="Arial" pitchFamily="34" charset="0"/>
              </a:rPr>
              <a:t>-Management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0" dirty="0">
                <a:latin typeface="Arial" pitchFamily="34" charset="0"/>
                <a:cs typeface="Arial" pitchFamily="34" charset="0"/>
              </a:rPr>
              <a:t>Patienting</a:t>
            </a:r>
          </a:p>
        </p:txBody>
      </p:sp>
      <p:sp>
        <p:nvSpPr>
          <p:cNvPr id="12" name="Flussdiagramm: Prozess 11"/>
          <p:cNvSpPr/>
          <p:nvPr/>
        </p:nvSpPr>
        <p:spPr bwMode="auto">
          <a:xfrm>
            <a:off x="785813" y="1260475"/>
            <a:ext cx="2143125" cy="382588"/>
          </a:xfrm>
          <a:prstGeom prst="flowChartProcess">
            <a:avLst/>
          </a:prstGeom>
          <a:solidFill>
            <a:schemeClr val="bg1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Erste Sitzung</a:t>
            </a:r>
          </a:p>
        </p:txBody>
      </p:sp>
      <p:cxnSp>
        <p:nvCxnSpPr>
          <p:cNvPr id="32" name="Gerade Verbindung mit Pfeil 31"/>
          <p:cNvCxnSpPr>
            <a:stCxn id="11" idx="2"/>
            <a:endCxn id="12" idx="0"/>
          </p:cNvCxnSpPr>
          <p:nvPr/>
        </p:nvCxnSpPr>
        <p:spPr bwMode="auto">
          <a:xfrm rot="5400000">
            <a:off x="1727994" y="1129506"/>
            <a:ext cx="260350" cy="1588"/>
          </a:xfrm>
          <a:prstGeom prst="straightConnector1">
            <a:avLst/>
          </a:prstGeom>
          <a:ln w="38100">
            <a:solidFill>
              <a:srgbClr val="4379A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6" name="Gruppieren 126"/>
          <p:cNvGrpSpPr>
            <a:grpSpLocks/>
          </p:cNvGrpSpPr>
          <p:nvPr/>
        </p:nvGrpSpPr>
        <p:grpSpPr bwMode="auto">
          <a:xfrm>
            <a:off x="4000500" y="1500188"/>
            <a:ext cx="2193925" cy="1044575"/>
            <a:chOff x="4000500" y="1500174"/>
            <a:chExt cx="2193579" cy="1045368"/>
          </a:xfrm>
        </p:grpSpPr>
        <p:cxnSp>
          <p:nvCxnSpPr>
            <p:cNvPr id="35" name="Gerade Verbindung mit Pfeil 34"/>
            <p:cNvCxnSpPr>
              <a:endCxn id="15" idx="0"/>
            </p:cNvCxnSpPr>
            <p:nvPr/>
          </p:nvCxnSpPr>
          <p:spPr bwMode="auto">
            <a:xfrm rot="5400000">
              <a:off x="4850269" y="1721799"/>
              <a:ext cx="444837" cy="1587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28" name="Gruppieren 114"/>
            <p:cNvGrpSpPr>
              <a:grpSpLocks/>
            </p:cNvGrpSpPr>
            <p:nvPr/>
          </p:nvGrpSpPr>
          <p:grpSpPr bwMode="auto">
            <a:xfrm>
              <a:off x="4000500" y="1618808"/>
              <a:ext cx="2193579" cy="926734"/>
              <a:chOff x="4000500" y="1618808"/>
              <a:chExt cx="2193579" cy="926734"/>
            </a:xfrm>
          </p:grpSpPr>
          <p:sp>
            <p:nvSpPr>
              <p:cNvPr id="15" name="Flussdiagramm: Verzweigung 14"/>
              <p:cNvSpPr/>
              <p:nvPr/>
            </p:nvSpPr>
            <p:spPr bwMode="auto">
              <a:xfrm>
                <a:off x="4000500" y="1943422"/>
                <a:ext cx="2142787" cy="602120"/>
              </a:xfrm>
              <a:prstGeom prst="flowChartDecision">
                <a:avLst/>
              </a:prstGeom>
              <a:solidFill>
                <a:srgbClr val="4379AF"/>
              </a:solidFill>
              <a:ln>
                <a:solidFill>
                  <a:srgbClr val="4379A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de-DE" sz="1200" b="0" dirty="0">
                    <a:latin typeface="Arial" pitchFamily="34" charset="0"/>
                    <a:cs typeface="Arial" pitchFamily="34" charset="0"/>
                  </a:rPr>
                  <a:t>erfolgreich?</a:t>
                </a:r>
              </a:p>
            </p:txBody>
          </p:sp>
          <p:sp>
            <p:nvSpPr>
              <p:cNvPr id="3130" name="Textfeld 48"/>
              <p:cNvSpPr txBox="1">
                <a:spLocks noChangeArrowheads="1"/>
              </p:cNvSpPr>
              <p:nvPr/>
            </p:nvSpPr>
            <p:spPr bwMode="auto">
              <a:xfrm>
                <a:off x="5130518" y="1618808"/>
                <a:ext cx="1063561" cy="3080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de-DE" altLang="de-DE" sz="1400" b="0">
                    <a:solidFill>
                      <a:srgbClr val="4379AF"/>
                    </a:solidFill>
                    <a:latin typeface="Calibri" panose="020F0502020204030204" pitchFamily="34" charset="0"/>
                  </a:rPr>
                  <a:t>4-6 Wochen</a:t>
                </a:r>
              </a:p>
            </p:txBody>
          </p:sp>
        </p:grpSp>
      </p:grpSp>
      <p:sp>
        <p:nvSpPr>
          <p:cNvPr id="58" name="Pfeil nach unten 57"/>
          <p:cNvSpPr/>
          <p:nvPr/>
        </p:nvSpPr>
        <p:spPr>
          <a:xfrm>
            <a:off x="142875" y="182469"/>
            <a:ext cx="579438" cy="6572250"/>
          </a:xfrm>
          <a:prstGeom prst="downArrow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err="1">
                <a:latin typeface="Arial" pitchFamily="34" charset="0"/>
                <a:cs typeface="Arial" pitchFamily="34" charset="0"/>
              </a:rPr>
              <a:t>Interdiszipl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inäres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>
                <a:latin typeface="Arial" pitchFamily="34" charset="0"/>
                <a:cs typeface="Arial" pitchFamily="34" charset="0"/>
              </a:rPr>
              <a:t>  Netzwerk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Pfeil nach unten 58"/>
          <p:cNvSpPr/>
          <p:nvPr/>
        </p:nvSpPr>
        <p:spPr>
          <a:xfrm>
            <a:off x="8564563" y="214313"/>
            <a:ext cx="436562" cy="6572250"/>
          </a:xfrm>
          <a:prstGeom prst="downArrow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>
                <a:latin typeface="Arial" pitchFamily="34" charset="0"/>
                <a:cs typeface="Arial" pitchFamily="34" charset="0"/>
              </a:rPr>
              <a:t>Patientenführung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latin typeface="Arial" pitchFamily="34" charset="0"/>
                <a:cs typeface="Arial" pitchFamily="34" charset="0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lussdiagramm: Verzweigung 12"/>
          <p:cNvSpPr/>
          <p:nvPr/>
        </p:nvSpPr>
        <p:spPr bwMode="auto">
          <a:xfrm>
            <a:off x="785813" y="1857375"/>
            <a:ext cx="2143125" cy="857250"/>
          </a:xfrm>
          <a:prstGeom prst="flowChartDecision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0" dirty="0">
                <a:latin typeface="Arial" pitchFamily="34" charset="0"/>
                <a:cs typeface="Arial" pitchFamily="34" charset="0"/>
              </a:rPr>
              <a:t>Differenzial-</a:t>
            </a:r>
            <a:r>
              <a:rPr lang="de-DE" sz="1200" b="0" dirty="0" err="1">
                <a:latin typeface="Arial" pitchFamily="34" charset="0"/>
                <a:cs typeface="Arial" pitchFamily="34" charset="0"/>
              </a:rPr>
              <a:t>diagnostik</a:t>
            </a:r>
            <a:r>
              <a:rPr lang="de-DE" sz="1200" b="0" dirty="0">
                <a:latin typeface="Arial" pitchFamily="34" charset="0"/>
                <a:cs typeface="Arial" pitchFamily="34" charset="0"/>
              </a:rPr>
              <a:t>?</a:t>
            </a:r>
          </a:p>
        </p:txBody>
      </p:sp>
      <p:cxnSp>
        <p:nvCxnSpPr>
          <p:cNvPr id="33" name="Gerade Verbindung mit Pfeil 32"/>
          <p:cNvCxnSpPr>
            <a:stCxn id="12" idx="2"/>
            <a:endCxn id="13" idx="0"/>
          </p:cNvCxnSpPr>
          <p:nvPr/>
        </p:nvCxnSpPr>
        <p:spPr bwMode="auto">
          <a:xfrm rot="5400000">
            <a:off x="1751013" y="1749425"/>
            <a:ext cx="214312" cy="1588"/>
          </a:xfrm>
          <a:prstGeom prst="straightConnector1">
            <a:avLst/>
          </a:prstGeom>
          <a:ln w="38100">
            <a:solidFill>
              <a:srgbClr val="4379A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lussdiagramm: Alternativer Prozess 39"/>
          <p:cNvSpPr/>
          <p:nvPr/>
        </p:nvSpPr>
        <p:spPr bwMode="auto">
          <a:xfrm>
            <a:off x="785813" y="3357563"/>
            <a:ext cx="1254125" cy="714375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Psycho-</a:t>
            </a:r>
            <a:r>
              <a:rPr lang="de-DE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therapie</a:t>
            </a:r>
            <a:endParaRPr lang="de-DE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lussdiagramm: Alternativer Prozess 40"/>
          <p:cNvSpPr/>
          <p:nvPr/>
        </p:nvSpPr>
        <p:spPr bwMode="auto">
          <a:xfrm>
            <a:off x="2214563" y="3357563"/>
            <a:ext cx="1254125" cy="714375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Schmerz-</a:t>
            </a:r>
            <a:r>
              <a:rPr lang="de-DE" sz="16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medizin</a:t>
            </a:r>
            <a:endParaRPr lang="de-DE" sz="16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Gewinkelte Verbindung 43"/>
          <p:cNvCxnSpPr>
            <a:stCxn id="13" idx="2"/>
            <a:endCxn id="40" idx="0"/>
          </p:cNvCxnSpPr>
          <p:nvPr/>
        </p:nvCxnSpPr>
        <p:spPr bwMode="auto">
          <a:xfrm rot="5400000">
            <a:off x="1313656" y="2813844"/>
            <a:ext cx="642938" cy="44450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winkelte Verbindung 44"/>
          <p:cNvCxnSpPr>
            <a:stCxn id="13" idx="2"/>
            <a:endCxn id="41" idx="0"/>
          </p:cNvCxnSpPr>
          <p:nvPr/>
        </p:nvCxnSpPr>
        <p:spPr bwMode="auto">
          <a:xfrm rot="16200000" flipH="1">
            <a:off x="2028031" y="2543969"/>
            <a:ext cx="642938" cy="98425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25" name="Textfeld 45"/>
          <p:cNvSpPr txBox="1">
            <a:spLocks noChangeArrowheads="1"/>
          </p:cNvSpPr>
          <p:nvPr/>
        </p:nvSpPr>
        <p:spPr bwMode="auto">
          <a:xfrm>
            <a:off x="857244" y="2714625"/>
            <a:ext cx="8592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b="0">
                <a:solidFill>
                  <a:schemeClr val="tx1"/>
                </a:solidFill>
                <a:latin typeface="Calibri" panose="020F0502020204030204" pitchFamily="34" charset="0"/>
              </a:rPr>
              <a:t>psychogen</a:t>
            </a:r>
          </a:p>
        </p:txBody>
      </p:sp>
      <p:sp>
        <p:nvSpPr>
          <p:cNvPr id="3126" name="Textfeld 46"/>
          <p:cNvSpPr txBox="1">
            <a:spLocks noChangeArrowheads="1"/>
          </p:cNvSpPr>
          <p:nvPr/>
        </p:nvSpPr>
        <p:spPr bwMode="auto">
          <a:xfrm>
            <a:off x="1857276" y="2714625"/>
            <a:ext cx="11047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b="0">
                <a:solidFill>
                  <a:schemeClr val="tx1"/>
                </a:solidFill>
                <a:latin typeface="Calibri" panose="020F0502020204030204" pitchFamily="34" charset="0"/>
              </a:rPr>
              <a:t>neuropathisch</a:t>
            </a:r>
          </a:p>
        </p:txBody>
      </p:sp>
      <p:grpSp>
        <p:nvGrpSpPr>
          <p:cNvPr id="3080" name="Gruppieren 143"/>
          <p:cNvGrpSpPr>
            <a:grpSpLocks/>
          </p:cNvGrpSpPr>
          <p:nvPr/>
        </p:nvGrpSpPr>
        <p:grpSpPr bwMode="auto">
          <a:xfrm>
            <a:off x="2641600" y="214313"/>
            <a:ext cx="3502025" cy="2071687"/>
            <a:chOff x="2641756" y="214290"/>
            <a:chExt cx="3501869" cy="2071710"/>
          </a:xfrm>
        </p:grpSpPr>
        <p:sp>
          <p:nvSpPr>
            <p:cNvPr id="14" name="Flussdiagramm: Prozess 13"/>
            <p:cNvSpPr/>
            <p:nvPr/>
          </p:nvSpPr>
          <p:spPr bwMode="auto">
            <a:xfrm>
              <a:off x="4000595" y="214290"/>
              <a:ext cx="2143030" cy="138272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Probebehandlung Jig-Schiene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alleine oder mit Stabilisierungs-schiene</a:t>
              </a:r>
            </a:p>
          </p:txBody>
        </p:sp>
        <p:sp>
          <p:nvSpPr>
            <p:cNvPr id="3117" name="Textfeld 47"/>
            <p:cNvSpPr txBox="1">
              <a:spLocks noChangeArrowheads="1"/>
            </p:cNvSpPr>
            <p:nvPr/>
          </p:nvSpPr>
          <p:spPr bwMode="auto">
            <a:xfrm>
              <a:off x="2641756" y="1937557"/>
              <a:ext cx="809994" cy="27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nozizeptiv</a:t>
              </a:r>
            </a:p>
          </p:txBody>
        </p:sp>
        <p:cxnSp>
          <p:nvCxnSpPr>
            <p:cNvPr id="3118" name="Form 195"/>
            <p:cNvCxnSpPr>
              <a:cxnSpLocks noChangeShapeType="1"/>
              <a:stCxn id="13" idx="3"/>
              <a:endCxn id="14" idx="1"/>
            </p:cNvCxnSpPr>
            <p:nvPr/>
          </p:nvCxnSpPr>
          <p:spPr bwMode="auto">
            <a:xfrm flipV="1">
              <a:off x="2928938" y="905658"/>
              <a:ext cx="1071562" cy="1380342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81" name="Gruppieren 116"/>
          <p:cNvGrpSpPr>
            <a:grpSpLocks/>
          </p:cNvGrpSpPr>
          <p:nvPr/>
        </p:nvGrpSpPr>
        <p:grpSpPr bwMode="auto">
          <a:xfrm>
            <a:off x="4000500" y="2357438"/>
            <a:ext cx="2143125" cy="1101725"/>
            <a:chOff x="4000500" y="2357431"/>
            <a:chExt cx="2143125" cy="1101727"/>
          </a:xfrm>
        </p:grpSpPr>
        <p:sp>
          <p:nvSpPr>
            <p:cNvPr id="16" name="Flussdiagramm: Verzweigung 15"/>
            <p:cNvSpPr/>
            <p:nvPr/>
          </p:nvSpPr>
          <p:spPr bwMode="auto">
            <a:xfrm>
              <a:off x="4000500" y="2857494"/>
              <a:ext cx="2143125" cy="601664"/>
            </a:xfrm>
            <a:prstGeom prst="flowChartDecision">
              <a:avLst/>
            </a:prstGeom>
            <a:solidFill>
              <a:srgbClr val="4379AF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0" dirty="0">
                  <a:latin typeface="Arial" pitchFamily="34" charset="0"/>
                  <a:cs typeface="Arial" pitchFamily="34" charset="0"/>
                </a:rPr>
                <a:t>Passt Biss morgens?</a:t>
              </a:r>
            </a:p>
          </p:txBody>
        </p:sp>
        <p:cxnSp>
          <p:nvCxnSpPr>
            <p:cNvPr id="36" name="Gerade Verbindung mit Pfeil 35"/>
            <p:cNvCxnSpPr/>
            <p:nvPr/>
          </p:nvCxnSpPr>
          <p:spPr bwMode="auto">
            <a:xfrm rot="5400000">
              <a:off x="4824413" y="2605081"/>
              <a:ext cx="496888" cy="1587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5" name="Textfeld 233"/>
            <p:cNvSpPr txBox="1">
              <a:spLocks noChangeArrowheads="1"/>
            </p:cNvSpPr>
            <p:nvPr/>
          </p:nvSpPr>
          <p:spPr bwMode="auto">
            <a:xfrm>
              <a:off x="5143500" y="2571744"/>
              <a:ext cx="295274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ja</a:t>
              </a:r>
            </a:p>
          </p:txBody>
        </p:sp>
      </p:grpSp>
      <p:grpSp>
        <p:nvGrpSpPr>
          <p:cNvPr id="3082" name="Gruppieren 118"/>
          <p:cNvGrpSpPr>
            <a:grpSpLocks/>
          </p:cNvGrpSpPr>
          <p:nvPr/>
        </p:nvGrpSpPr>
        <p:grpSpPr bwMode="auto">
          <a:xfrm>
            <a:off x="4000500" y="3357563"/>
            <a:ext cx="2143125" cy="1214437"/>
            <a:chOff x="4000496" y="3357563"/>
            <a:chExt cx="2143140" cy="1214439"/>
          </a:xfrm>
        </p:grpSpPr>
        <p:sp>
          <p:nvSpPr>
            <p:cNvPr id="21" name="Flussdiagramm: Verzweigung 20"/>
            <p:cNvSpPr/>
            <p:nvPr/>
          </p:nvSpPr>
          <p:spPr bwMode="auto">
            <a:xfrm>
              <a:off x="4000496" y="3786189"/>
              <a:ext cx="2143140" cy="785813"/>
            </a:xfrm>
            <a:prstGeom prst="flowChartDecision">
              <a:avLst/>
            </a:prstGeom>
            <a:solidFill>
              <a:srgbClr val="4379AF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0" dirty="0" err="1">
                  <a:latin typeface="Arial" pitchFamily="34" charset="0"/>
                  <a:cs typeface="Arial" pitchFamily="34" charset="0"/>
                </a:rPr>
                <a:t>ausgeprägteForm-störungen</a:t>
              </a:r>
              <a:r>
                <a:rPr lang="de-DE" sz="1200" b="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cxnSp>
          <p:nvCxnSpPr>
            <p:cNvPr id="37" name="Gerade Verbindung mit Pfeil 36"/>
            <p:cNvCxnSpPr/>
            <p:nvPr/>
          </p:nvCxnSpPr>
          <p:spPr bwMode="auto">
            <a:xfrm rot="5400000">
              <a:off x="4857753" y="3570288"/>
              <a:ext cx="428626" cy="3175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2" name="Textfeld 238"/>
            <p:cNvSpPr txBox="1">
              <a:spLocks noChangeArrowheads="1"/>
            </p:cNvSpPr>
            <p:nvPr/>
          </p:nvSpPr>
          <p:spPr bwMode="auto">
            <a:xfrm>
              <a:off x="5143504" y="3437755"/>
              <a:ext cx="457179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nein</a:t>
              </a:r>
            </a:p>
          </p:txBody>
        </p:sp>
      </p:grpSp>
      <p:grpSp>
        <p:nvGrpSpPr>
          <p:cNvPr id="3083" name="Gruppieren 120"/>
          <p:cNvGrpSpPr>
            <a:grpSpLocks/>
          </p:cNvGrpSpPr>
          <p:nvPr/>
        </p:nvGrpSpPr>
        <p:grpSpPr bwMode="auto">
          <a:xfrm>
            <a:off x="4071938" y="4573588"/>
            <a:ext cx="2424112" cy="1141412"/>
            <a:chOff x="4071934" y="4572796"/>
            <a:chExt cx="2424569" cy="1142235"/>
          </a:xfrm>
        </p:grpSpPr>
        <p:sp>
          <p:nvSpPr>
            <p:cNvPr id="3107" name="Textfeld 232"/>
            <p:cNvSpPr txBox="1">
              <a:spLocks noChangeArrowheads="1"/>
            </p:cNvSpPr>
            <p:nvPr/>
          </p:nvSpPr>
          <p:spPr bwMode="auto">
            <a:xfrm>
              <a:off x="5143504" y="4723637"/>
              <a:ext cx="135299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ja, dann sofort KfO</a:t>
              </a:r>
            </a:p>
          </p:txBody>
        </p:sp>
        <p:sp>
          <p:nvSpPr>
            <p:cNvPr id="19" name="Flussdiagramm: Prozess 18"/>
            <p:cNvSpPr/>
            <p:nvPr/>
          </p:nvSpPr>
          <p:spPr bwMode="auto">
            <a:xfrm>
              <a:off x="4071934" y="5143119"/>
              <a:ext cx="2000627" cy="571912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KfO</a:t>
              </a: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 mit Damon-System</a:t>
              </a:r>
            </a:p>
          </p:txBody>
        </p:sp>
        <p:cxnSp>
          <p:nvCxnSpPr>
            <p:cNvPr id="81" name="Gerade Verbindung mit Pfeil 80"/>
            <p:cNvCxnSpPr>
              <a:stCxn id="21" idx="2"/>
              <a:endCxn id="19" idx="0"/>
            </p:cNvCxnSpPr>
            <p:nvPr/>
          </p:nvCxnSpPr>
          <p:spPr bwMode="auto">
            <a:xfrm rot="5400000">
              <a:off x="4785497" y="4857958"/>
              <a:ext cx="571912" cy="1588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4" name="Gruppieren 123"/>
          <p:cNvGrpSpPr>
            <a:grpSpLocks/>
          </p:cNvGrpSpPr>
          <p:nvPr/>
        </p:nvGrpSpPr>
        <p:grpSpPr bwMode="auto">
          <a:xfrm>
            <a:off x="6215063" y="4572000"/>
            <a:ext cx="2143125" cy="2000250"/>
            <a:chOff x="6215075" y="4572002"/>
            <a:chExt cx="2143141" cy="2000270"/>
          </a:xfrm>
        </p:grpSpPr>
        <p:sp>
          <p:nvSpPr>
            <p:cNvPr id="22" name="Flussdiagramm: Prozess 21"/>
            <p:cNvSpPr/>
            <p:nvPr/>
          </p:nvSpPr>
          <p:spPr bwMode="auto">
            <a:xfrm>
              <a:off x="6215075" y="5143508"/>
              <a:ext cx="1857389" cy="1214450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Stabilisierung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geklebte Kauflächen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Schiene</a:t>
              </a:r>
            </a:p>
          </p:txBody>
        </p:sp>
        <p:cxnSp>
          <p:nvCxnSpPr>
            <p:cNvPr id="3104" name="Gewinkelte Verbindung 253"/>
            <p:cNvCxnSpPr>
              <a:cxnSpLocks noChangeShapeType="1"/>
              <a:stCxn id="18" idx="2"/>
            </p:cNvCxnSpPr>
            <p:nvPr/>
          </p:nvCxnSpPr>
          <p:spPr bwMode="auto">
            <a:xfrm rot="16200000" flipH="1">
              <a:off x="7822425" y="4321965"/>
              <a:ext cx="285754" cy="785827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05" name="Gewinkelte Verbindung 253"/>
            <p:cNvCxnSpPr>
              <a:cxnSpLocks noChangeShapeType="1"/>
            </p:cNvCxnSpPr>
            <p:nvPr/>
          </p:nvCxnSpPr>
          <p:spPr bwMode="auto">
            <a:xfrm rot="5400000">
              <a:off x="7500960" y="5715016"/>
              <a:ext cx="1714510" cy="2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06" name="Form 195"/>
            <p:cNvCxnSpPr>
              <a:cxnSpLocks noChangeShapeType="1"/>
              <a:endCxn id="22" idx="2"/>
            </p:cNvCxnSpPr>
            <p:nvPr/>
          </p:nvCxnSpPr>
          <p:spPr bwMode="auto">
            <a:xfrm rot="10800000">
              <a:off x="7143770" y="6357958"/>
              <a:ext cx="1214445" cy="214314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85" name="Gruppieren 124"/>
          <p:cNvGrpSpPr>
            <a:grpSpLocks/>
          </p:cNvGrpSpPr>
          <p:nvPr/>
        </p:nvGrpSpPr>
        <p:grpSpPr bwMode="auto">
          <a:xfrm>
            <a:off x="4071938" y="5857875"/>
            <a:ext cx="3071812" cy="714375"/>
            <a:chOff x="4071934" y="5857893"/>
            <a:chExt cx="3071834" cy="714380"/>
          </a:xfrm>
        </p:grpSpPr>
        <p:sp>
          <p:nvSpPr>
            <p:cNvPr id="24" name="Flussdiagramm: Prozess 23"/>
            <p:cNvSpPr/>
            <p:nvPr/>
          </p:nvSpPr>
          <p:spPr bwMode="auto">
            <a:xfrm>
              <a:off x="4071934" y="5857893"/>
              <a:ext cx="2000264" cy="50006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Elasto-KfO</a:t>
              </a:r>
              <a:endParaRPr lang="de-DE" sz="1600" b="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02" name="Form 195"/>
            <p:cNvCxnSpPr>
              <a:cxnSpLocks noChangeShapeType="1"/>
              <a:endCxn id="24" idx="2"/>
            </p:cNvCxnSpPr>
            <p:nvPr/>
          </p:nvCxnSpPr>
          <p:spPr bwMode="auto">
            <a:xfrm rot="10800000">
              <a:off x="5072066" y="6357960"/>
              <a:ext cx="2071702" cy="214313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86" name="Gruppieren 125"/>
          <p:cNvGrpSpPr>
            <a:grpSpLocks/>
          </p:cNvGrpSpPr>
          <p:nvPr/>
        </p:nvGrpSpPr>
        <p:grpSpPr bwMode="auto">
          <a:xfrm>
            <a:off x="857250" y="5143500"/>
            <a:ext cx="4214813" cy="1428750"/>
            <a:chOff x="857224" y="5143512"/>
            <a:chExt cx="4214842" cy="1428760"/>
          </a:xfrm>
        </p:grpSpPr>
        <p:sp>
          <p:nvSpPr>
            <p:cNvPr id="23" name="Flussdiagramm: Prozess 22"/>
            <p:cNvSpPr/>
            <p:nvPr/>
          </p:nvSpPr>
          <p:spPr bwMode="auto">
            <a:xfrm>
              <a:off x="857224" y="5143512"/>
              <a:ext cx="3071834" cy="121444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Einschleifen und/oder restaurative,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de-DE" sz="1600" b="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implantat</a:t>
              </a: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-) prothetische Maßnahmen</a:t>
              </a:r>
            </a:p>
          </p:txBody>
        </p:sp>
        <p:cxnSp>
          <p:nvCxnSpPr>
            <p:cNvPr id="3100" name="Form 195"/>
            <p:cNvCxnSpPr>
              <a:cxnSpLocks noChangeShapeType="1"/>
              <a:endCxn id="23" idx="2"/>
            </p:cNvCxnSpPr>
            <p:nvPr/>
          </p:nvCxnSpPr>
          <p:spPr bwMode="auto">
            <a:xfrm rot="10800000">
              <a:off x="2393136" y="6357958"/>
              <a:ext cx="2678930" cy="214314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87" name="Gruppieren 141"/>
          <p:cNvGrpSpPr>
            <a:grpSpLocks/>
          </p:cNvGrpSpPr>
          <p:nvPr/>
        </p:nvGrpSpPr>
        <p:grpSpPr bwMode="auto">
          <a:xfrm>
            <a:off x="6061075" y="3714750"/>
            <a:ext cx="2439988" cy="857250"/>
            <a:chOff x="6060883" y="3714752"/>
            <a:chExt cx="2440192" cy="857250"/>
          </a:xfrm>
        </p:grpSpPr>
        <p:sp>
          <p:nvSpPr>
            <p:cNvPr id="18" name="Flussdiagramm: Prozess 17"/>
            <p:cNvSpPr/>
            <p:nvPr/>
          </p:nvSpPr>
          <p:spPr bwMode="auto">
            <a:xfrm>
              <a:off x="6643545" y="3714752"/>
              <a:ext cx="1857530" cy="857250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Instrumentelle Form- und Funktionsanalyse</a:t>
              </a:r>
            </a:p>
          </p:txBody>
        </p:sp>
        <p:sp>
          <p:nvSpPr>
            <p:cNvPr id="3097" name="Textfeld 238"/>
            <p:cNvSpPr txBox="1">
              <a:spLocks noChangeArrowheads="1"/>
            </p:cNvSpPr>
            <p:nvPr/>
          </p:nvSpPr>
          <p:spPr bwMode="auto">
            <a:xfrm>
              <a:off x="6070293" y="3866383"/>
              <a:ext cx="457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nein</a:t>
              </a:r>
            </a:p>
          </p:txBody>
        </p:sp>
        <p:cxnSp>
          <p:nvCxnSpPr>
            <p:cNvPr id="135" name="Gerade Verbindung 134"/>
            <p:cNvCxnSpPr/>
            <p:nvPr/>
          </p:nvCxnSpPr>
          <p:spPr>
            <a:xfrm>
              <a:off x="6060883" y="4173540"/>
              <a:ext cx="571548" cy="0"/>
            </a:xfrm>
            <a:prstGeom prst="line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8" name="Gruppieren 137"/>
          <p:cNvGrpSpPr>
            <a:grpSpLocks/>
          </p:cNvGrpSpPr>
          <p:nvPr/>
        </p:nvGrpSpPr>
        <p:grpSpPr bwMode="auto">
          <a:xfrm>
            <a:off x="6072188" y="1928813"/>
            <a:ext cx="2428875" cy="642937"/>
            <a:chOff x="6072198" y="1928802"/>
            <a:chExt cx="2428892" cy="642937"/>
          </a:xfrm>
        </p:grpSpPr>
        <p:sp>
          <p:nvSpPr>
            <p:cNvPr id="42" name="Flussdiagramm: Alternativer Prozess 41"/>
            <p:cNvSpPr/>
            <p:nvPr/>
          </p:nvSpPr>
          <p:spPr bwMode="auto">
            <a:xfrm>
              <a:off x="6643702" y="1928802"/>
              <a:ext cx="1857388" cy="642937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Andere Therapien</a:t>
              </a:r>
            </a:p>
          </p:txBody>
        </p:sp>
        <p:sp>
          <p:nvSpPr>
            <p:cNvPr id="3094" name="Textfeld 49"/>
            <p:cNvSpPr txBox="1">
              <a:spLocks noChangeArrowheads="1"/>
            </p:cNvSpPr>
            <p:nvPr/>
          </p:nvSpPr>
          <p:spPr bwMode="auto">
            <a:xfrm>
              <a:off x="6072198" y="1928802"/>
              <a:ext cx="46679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chemeClr val="tx1"/>
                  </a:solidFill>
                  <a:latin typeface="Calibri" panose="020F0502020204030204" pitchFamily="34" charset="0"/>
                </a:rPr>
                <a:t>nein</a:t>
              </a:r>
            </a:p>
          </p:txBody>
        </p:sp>
        <p:cxnSp>
          <p:nvCxnSpPr>
            <p:cNvPr id="136" name="Gerade Verbindung 135"/>
            <p:cNvCxnSpPr/>
            <p:nvPr/>
          </p:nvCxnSpPr>
          <p:spPr>
            <a:xfrm>
              <a:off x="6145224" y="2252652"/>
              <a:ext cx="500065" cy="0"/>
            </a:xfrm>
            <a:prstGeom prst="line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9" name="Gruppieren 140"/>
          <p:cNvGrpSpPr>
            <a:grpSpLocks/>
          </p:cNvGrpSpPr>
          <p:nvPr/>
        </p:nvGrpSpPr>
        <p:grpSpPr bwMode="auto">
          <a:xfrm>
            <a:off x="6072188" y="2786063"/>
            <a:ext cx="2428875" cy="714375"/>
            <a:chOff x="6072198" y="2786058"/>
            <a:chExt cx="2428893" cy="714375"/>
          </a:xfrm>
        </p:grpSpPr>
        <p:sp>
          <p:nvSpPr>
            <p:cNvPr id="17" name="Flussdiagramm: Prozess 16"/>
            <p:cNvSpPr/>
            <p:nvPr/>
          </p:nvSpPr>
          <p:spPr bwMode="auto">
            <a:xfrm>
              <a:off x="6643702" y="2786058"/>
              <a:ext cx="1857389" cy="71437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Weiter mit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Jig-Schiene</a:t>
              </a:r>
            </a:p>
          </p:txBody>
        </p:sp>
        <p:sp>
          <p:nvSpPr>
            <p:cNvPr id="3091" name="Textfeld 233"/>
            <p:cNvSpPr txBox="1">
              <a:spLocks noChangeArrowheads="1"/>
            </p:cNvSpPr>
            <p:nvPr/>
          </p:nvSpPr>
          <p:spPr bwMode="auto">
            <a:xfrm>
              <a:off x="6187922" y="2866251"/>
              <a:ext cx="29527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ja</a:t>
              </a:r>
            </a:p>
          </p:txBody>
        </p:sp>
        <p:cxnSp>
          <p:nvCxnSpPr>
            <p:cNvPr id="140" name="Gerade Verbindung 139"/>
            <p:cNvCxnSpPr/>
            <p:nvPr/>
          </p:nvCxnSpPr>
          <p:spPr>
            <a:xfrm>
              <a:off x="6072198" y="3157533"/>
              <a:ext cx="571504" cy="0"/>
            </a:xfrm>
            <a:prstGeom prst="line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Gerade Verbindung mit Pfeil 61"/>
          <p:cNvCxnSpPr/>
          <p:nvPr/>
        </p:nvCxnSpPr>
        <p:spPr bwMode="auto">
          <a:xfrm rot="5400000">
            <a:off x="1738374" y="1128713"/>
            <a:ext cx="260350" cy="1588"/>
          </a:xfrm>
          <a:prstGeom prst="straightConnector1">
            <a:avLst/>
          </a:prstGeom>
          <a:ln w="38100">
            <a:solidFill>
              <a:srgbClr val="4379A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lussdiagramm: Verzweigung 62"/>
          <p:cNvSpPr/>
          <p:nvPr/>
        </p:nvSpPr>
        <p:spPr bwMode="auto">
          <a:xfrm>
            <a:off x="792163" y="1853000"/>
            <a:ext cx="2143125" cy="857250"/>
          </a:xfrm>
          <a:prstGeom prst="flowChartDecision">
            <a:avLst/>
          </a:prstGeom>
          <a:solidFill>
            <a:srgbClr val="FFFF00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 b="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Differenzial-</a:t>
            </a:r>
            <a:r>
              <a:rPr lang="de-DE" sz="1200" b="0" dirty="0" err="1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diagnostik</a:t>
            </a:r>
            <a:r>
              <a:rPr lang="de-DE" sz="1200" b="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6484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9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347788"/>
            <a:ext cx="4284662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4" descr="Scannen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938"/>
            <a:ext cx="4899025" cy="623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1" name="AutoShape 15"/>
          <p:cNvSpPr>
            <a:spLocks noChangeArrowheads="1"/>
          </p:cNvSpPr>
          <p:nvPr/>
        </p:nvSpPr>
        <p:spPr bwMode="auto">
          <a:xfrm>
            <a:off x="357188" y="1500188"/>
            <a:ext cx="4143375" cy="107156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4379AF"/>
                </a:solidFill>
              </a:rPr>
              <a:t>Schmerz als Symptom:</a:t>
            </a:r>
          </a:p>
          <a:p>
            <a:r>
              <a:rPr lang="de-DE" altLang="de-DE" sz="1800" b="0">
                <a:solidFill>
                  <a:srgbClr val="4379AF"/>
                </a:solidFill>
              </a:rPr>
              <a:t>Warnsignal, Ruhigstellung, lebens-</a:t>
            </a:r>
            <a:br>
              <a:rPr lang="de-DE" altLang="de-DE" sz="1800" b="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erhaltend: funktionell sinnvoll, akut</a:t>
            </a:r>
          </a:p>
        </p:txBody>
      </p:sp>
      <p:sp>
        <p:nvSpPr>
          <p:cNvPr id="14352" name="AutoShape 16"/>
          <p:cNvSpPr>
            <a:spLocks noChangeArrowheads="1"/>
          </p:cNvSpPr>
          <p:nvPr/>
        </p:nvSpPr>
        <p:spPr bwMode="auto">
          <a:xfrm>
            <a:off x="357188" y="3071813"/>
            <a:ext cx="4143375" cy="17145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4379AF"/>
                </a:solidFill>
              </a:rPr>
              <a:t>Schmerz als Erkrankung:</a:t>
            </a:r>
            <a:br>
              <a:rPr lang="de-DE" altLang="de-DE" sz="180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dysfunktionell, chronisch,</a:t>
            </a:r>
            <a:br>
              <a:rPr lang="de-DE" altLang="de-DE" sz="1800" b="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Einschränkung der Lebensqualität, </a:t>
            </a:r>
            <a:br>
              <a:rPr lang="de-DE" altLang="de-DE" sz="1800" b="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depressive Affektstörung,</a:t>
            </a:r>
            <a:br>
              <a:rPr lang="de-DE" altLang="de-DE" sz="1800" b="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soziale Belastung</a:t>
            </a:r>
          </a:p>
        </p:txBody>
      </p:sp>
      <p:sp>
        <p:nvSpPr>
          <p:cNvPr id="2054" name="Text Box 8"/>
          <p:cNvSpPr txBox="1">
            <a:spLocks noChangeArrowheads="1"/>
          </p:cNvSpPr>
          <p:nvPr/>
        </p:nvSpPr>
        <p:spPr bwMode="auto">
          <a:xfrm>
            <a:off x="1213822" y="-26988"/>
            <a:ext cx="7930178" cy="120015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400" dirty="0">
                <a:solidFill>
                  <a:schemeClr val="bg1"/>
                </a:solidFill>
              </a:rPr>
              <a:t>Moderne Schmerzdiagnostik – Orientierung von Diagnostik und Therapie an den Schmerzmechanismen der Selbstregulation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5143500" y="1500188"/>
            <a:ext cx="3714750" cy="13573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4379AF"/>
                </a:solidFill>
              </a:rPr>
              <a:t>Schmerzdifferenzierung und </a:t>
            </a:r>
            <a:br>
              <a:rPr lang="de-DE" altLang="de-DE" sz="1800">
                <a:solidFill>
                  <a:srgbClr val="4379AF"/>
                </a:solidFill>
              </a:rPr>
            </a:br>
            <a:r>
              <a:rPr lang="de-DE" altLang="de-DE" sz="1800">
                <a:solidFill>
                  <a:srgbClr val="4379AF"/>
                </a:solidFill>
              </a:rPr>
              <a:t>Schmerztherapie</a:t>
            </a:r>
            <a:br>
              <a:rPr lang="de-DE" altLang="de-DE" sz="180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entsprechend Schmerzort</a:t>
            </a:r>
            <a:br>
              <a:rPr lang="de-DE" altLang="de-DE" sz="1800" b="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und Noxe</a:t>
            </a: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5143500" y="3143250"/>
            <a:ext cx="3714750" cy="13573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4379AF"/>
                </a:solidFill>
              </a:rPr>
              <a:t>Schmerzdifferenzierung und </a:t>
            </a:r>
            <a:br>
              <a:rPr lang="de-DE" altLang="de-DE" sz="1800">
                <a:solidFill>
                  <a:srgbClr val="4379AF"/>
                </a:solidFill>
              </a:rPr>
            </a:br>
            <a:r>
              <a:rPr lang="de-DE" altLang="de-DE" sz="1800">
                <a:solidFill>
                  <a:srgbClr val="4379AF"/>
                </a:solidFill>
              </a:rPr>
              <a:t>Schmerztherapie</a:t>
            </a:r>
            <a:br>
              <a:rPr lang="de-DE" altLang="de-DE" sz="180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entsprechend Schmerzort</a:t>
            </a:r>
            <a:br>
              <a:rPr lang="de-DE" altLang="de-DE" sz="1800" b="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und Noxe</a:t>
            </a: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6143625" y="2357438"/>
            <a:ext cx="172402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0" name="AutoShape 18"/>
          <p:cNvSpPr>
            <a:spLocks noChangeArrowheads="1"/>
          </p:cNvSpPr>
          <p:nvPr/>
        </p:nvSpPr>
        <p:spPr bwMode="auto">
          <a:xfrm>
            <a:off x="357188" y="4929188"/>
            <a:ext cx="8501062" cy="15859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4379AF"/>
                </a:solidFill>
              </a:rPr>
              <a:t>Systemische Definition: </a:t>
            </a:r>
            <a:r>
              <a:rPr lang="de-DE" altLang="de-DE" sz="1800" b="0">
                <a:solidFill>
                  <a:srgbClr val="4379AF"/>
                </a:solidFill>
              </a:rPr>
              <a:t>Schmerz ist …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 das subjektive Erlebnis eines besonderen Systemzustands,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 der Ausdruck der aktuellen Selbstregulation des</a:t>
            </a:r>
            <a:br>
              <a:rPr lang="de-DE" altLang="de-DE" sz="1800" b="0">
                <a:solidFill>
                  <a:srgbClr val="4379AF"/>
                </a:solidFill>
              </a:rPr>
            </a:br>
            <a:r>
              <a:rPr lang="de-DE" altLang="de-DE" sz="1800" b="0">
                <a:solidFill>
                  <a:srgbClr val="4379AF"/>
                </a:solidFill>
              </a:rPr>
              <a:t>  biologischen Systems „Mensch“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 unter den gegebenen inneren und äußeren Rahmenbedingungen ist.</a:t>
            </a:r>
          </a:p>
        </p:txBody>
      </p:sp>
      <p:grpSp>
        <p:nvGrpSpPr>
          <p:cNvPr id="14" name="Gruppieren 13"/>
          <p:cNvGrpSpPr/>
          <p:nvPr/>
        </p:nvGrpSpPr>
        <p:grpSpPr>
          <a:xfrm>
            <a:off x="0" y="-28575"/>
            <a:ext cx="9144000" cy="1201738"/>
            <a:chOff x="0" y="-26989"/>
            <a:chExt cx="9144000" cy="1201738"/>
          </a:xfrm>
        </p:grpSpPr>
        <p:pic>
          <p:nvPicPr>
            <p:cNvPr id="15" name="Picture 2" descr="LOGO ppt Hintergrund 1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6989"/>
              <a:ext cx="1213822" cy="1201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Gerader Verbinder 15"/>
            <p:cNvCxnSpPr/>
            <p:nvPr/>
          </p:nvCxnSpPr>
          <p:spPr bwMode="auto">
            <a:xfrm>
              <a:off x="0" y="1168719"/>
              <a:ext cx="91440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rgbClr val="4379A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1" grpId="0" animBg="1"/>
      <p:bldP spid="14352" grpId="0" animBg="1"/>
      <p:bldP spid="11" grpId="0" animBg="1"/>
      <p:bldP spid="12" grpId="0" animBg="1"/>
      <p:bldP spid="13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0" y="-26988"/>
            <a:ext cx="9144000" cy="5847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dirty="0">
                <a:solidFill>
                  <a:schemeClr val="bg1"/>
                </a:solidFill>
              </a:rPr>
              <a:t>Überblick: Neurophysiologie des Schmerzes</a:t>
            </a:r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179390" y="4077846"/>
            <a:ext cx="2592383" cy="2591604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600" b="0" dirty="0" err="1">
                <a:solidFill>
                  <a:srgbClr val="4379AF"/>
                </a:solidFill>
              </a:rPr>
              <a:t>Nozizeptoren</a:t>
            </a:r>
            <a:endParaRPr lang="de-DE" altLang="de-DE" sz="1600" b="0" dirty="0">
              <a:solidFill>
                <a:srgbClr val="4379AF"/>
              </a:solidFill>
            </a:endParaRPr>
          </a:p>
          <a:p>
            <a:pPr algn="ctr"/>
            <a:r>
              <a:rPr lang="de-DE" altLang="de-DE" sz="1600" b="0" dirty="0">
                <a:solidFill>
                  <a:srgbClr val="4379AF"/>
                </a:solidFill>
              </a:rPr>
              <a:t>im Bindegewebe</a:t>
            </a:r>
          </a:p>
          <a:p>
            <a:pPr algn="ctr"/>
            <a:endParaRPr lang="de-DE" altLang="de-DE" sz="1600" b="0" dirty="0">
              <a:solidFill>
                <a:srgbClr val="4379AF"/>
              </a:solidFill>
            </a:endParaRPr>
          </a:p>
          <a:p>
            <a:pPr algn="ctr"/>
            <a:endParaRPr lang="de-DE" altLang="de-DE" sz="1600" b="0" dirty="0">
              <a:solidFill>
                <a:srgbClr val="4379AF"/>
              </a:solidFill>
            </a:endParaRPr>
          </a:p>
          <a:p>
            <a:pPr algn="ctr"/>
            <a:endParaRPr lang="de-DE" altLang="de-DE" sz="1600" b="0" dirty="0">
              <a:solidFill>
                <a:srgbClr val="4379AF"/>
              </a:solidFill>
            </a:endParaRPr>
          </a:p>
          <a:p>
            <a:pPr algn="ctr"/>
            <a:endParaRPr lang="de-DE" altLang="de-DE" sz="1600" b="0" dirty="0">
              <a:solidFill>
                <a:srgbClr val="4379AF"/>
              </a:solidFill>
            </a:endParaRPr>
          </a:p>
          <a:p>
            <a:pPr algn="ctr"/>
            <a:endParaRPr lang="de-DE" altLang="de-DE" sz="1600" b="0" dirty="0">
              <a:solidFill>
                <a:srgbClr val="4379AF"/>
              </a:solidFill>
            </a:endParaRPr>
          </a:p>
          <a:p>
            <a:pPr algn="ctr"/>
            <a:endParaRPr lang="de-DE" altLang="de-DE" sz="1600" b="0" dirty="0">
              <a:solidFill>
                <a:srgbClr val="4379AF"/>
              </a:solidFill>
            </a:endParaRPr>
          </a:p>
          <a:p>
            <a:pPr algn="ctr"/>
            <a:r>
              <a:rPr lang="de-DE" altLang="de-DE" sz="600" b="0" dirty="0">
                <a:solidFill>
                  <a:srgbClr val="4379AF"/>
                </a:solidFill>
              </a:rPr>
              <a:t> </a:t>
            </a:r>
          </a:p>
          <a:p>
            <a:pPr algn="ctr"/>
            <a:endParaRPr lang="de-DE" altLang="de-DE" sz="600" b="0" dirty="0">
              <a:solidFill>
                <a:srgbClr val="4379AF"/>
              </a:solidFill>
            </a:endParaRPr>
          </a:p>
          <a:p>
            <a:pPr algn="ctr"/>
            <a:endParaRPr lang="de-DE" altLang="de-DE" sz="600" b="0" dirty="0">
              <a:solidFill>
                <a:srgbClr val="4379AF"/>
              </a:solidFill>
            </a:endParaRPr>
          </a:p>
          <a:p>
            <a:pPr algn="ctr"/>
            <a:endParaRPr lang="de-DE" altLang="de-DE" sz="600" b="0" dirty="0">
              <a:solidFill>
                <a:srgbClr val="4379AF"/>
              </a:solidFill>
            </a:endParaRPr>
          </a:p>
          <a:p>
            <a:pPr algn="ctr"/>
            <a:endParaRPr lang="de-DE" altLang="de-DE" sz="600" b="0" dirty="0">
              <a:solidFill>
                <a:srgbClr val="4379AF"/>
              </a:solidFill>
            </a:endParaRPr>
          </a:p>
          <a:p>
            <a:pPr algn="ctr"/>
            <a:endParaRPr lang="de-DE" altLang="de-DE" sz="600" b="0" dirty="0">
              <a:solidFill>
                <a:srgbClr val="4379AF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246933" y="2924930"/>
            <a:ext cx="2286000" cy="1152916"/>
            <a:chOff x="539750" y="3787384"/>
            <a:chExt cx="2286000" cy="1152916"/>
          </a:xfrm>
        </p:grpSpPr>
        <p:sp>
          <p:nvSpPr>
            <p:cNvPr id="12292" name="Rectangle 4"/>
            <p:cNvSpPr>
              <a:spLocks noChangeArrowheads="1"/>
            </p:cNvSpPr>
            <p:nvPr/>
          </p:nvSpPr>
          <p:spPr bwMode="auto">
            <a:xfrm>
              <a:off x="539750" y="3787384"/>
              <a:ext cx="22860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de-DE" altLang="de-DE" sz="1600" b="0" dirty="0">
                  <a:solidFill>
                    <a:srgbClr val="4379AF"/>
                  </a:solidFill>
                </a:rPr>
                <a:t>Innere und äußere physikalische und</a:t>
              </a:r>
              <a:br>
                <a:rPr lang="de-DE" altLang="de-DE" sz="1600" b="0" dirty="0">
                  <a:solidFill>
                    <a:srgbClr val="4379AF"/>
                  </a:solidFill>
                </a:rPr>
              </a:br>
              <a:r>
                <a:rPr lang="de-DE" altLang="de-DE" sz="1600" b="0" dirty="0">
                  <a:solidFill>
                    <a:srgbClr val="4379AF"/>
                  </a:solidFill>
                </a:rPr>
                <a:t>chemische Reize</a:t>
              </a:r>
            </a:p>
          </p:txBody>
        </p:sp>
        <p:sp>
          <p:nvSpPr>
            <p:cNvPr id="12293" name="Line 5"/>
            <p:cNvSpPr>
              <a:spLocks noChangeShapeType="1"/>
            </p:cNvSpPr>
            <p:nvPr/>
          </p:nvSpPr>
          <p:spPr bwMode="auto">
            <a:xfrm>
              <a:off x="1692275" y="4652963"/>
              <a:ext cx="0" cy="287337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468313" y="908050"/>
            <a:ext cx="8207375" cy="1943100"/>
            <a:chOff x="468313" y="908050"/>
            <a:chExt cx="8207375" cy="1943100"/>
          </a:xfrm>
        </p:grpSpPr>
        <p:sp>
          <p:nvSpPr>
            <p:cNvPr id="12303" name="Line 15"/>
            <p:cNvSpPr>
              <a:spLocks noChangeShapeType="1"/>
            </p:cNvSpPr>
            <p:nvPr/>
          </p:nvSpPr>
          <p:spPr bwMode="auto">
            <a:xfrm flipV="1">
              <a:off x="6011863" y="1557338"/>
              <a:ext cx="0" cy="1293812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468313" y="908050"/>
              <a:ext cx="8207375" cy="649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4379A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 dirty="0">
                  <a:solidFill>
                    <a:srgbClr val="4379AF"/>
                  </a:solidFill>
                </a:rPr>
                <a:t>Kortex: Bewusstsein, kognitive Schmerzbewertung,</a:t>
              </a:r>
              <a:br>
                <a:rPr lang="de-DE" altLang="de-DE" sz="1600" b="0" dirty="0">
                  <a:solidFill>
                    <a:srgbClr val="4379AF"/>
                  </a:solidFill>
                </a:rPr>
              </a:br>
              <a:r>
                <a:rPr lang="de-DE" altLang="de-DE" sz="1600" b="0" dirty="0">
                  <a:solidFill>
                    <a:srgbClr val="4379AF"/>
                  </a:solidFill>
                </a:rPr>
                <a:t>bewusstes Schmerzverhalten, Schmerzgedächtnis</a:t>
              </a:r>
            </a:p>
          </p:txBody>
        </p:sp>
        <p:sp>
          <p:nvSpPr>
            <p:cNvPr id="12301" name="Line 13"/>
            <p:cNvSpPr>
              <a:spLocks noChangeShapeType="1"/>
            </p:cNvSpPr>
            <p:nvPr/>
          </p:nvSpPr>
          <p:spPr bwMode="auto">
            <a:xfrm flipV="1">
              <a:off x="3103563" y="1557338"/>
              <a:ext cx="0" cy="1293812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1763713" y="1773238"/>
            <a:ext cx="5616575" cy="1077911"/>
            <a:chOff x="1763713" y="1773238"/>
            <a:chExt cx="5616575" cy="1077911"/>
          </a:xfrm>
        </p:grpSpPr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1763713" y="1773238"/>
              <a:ext cx="5616575" cy="649287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rgbClr val="4379A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 dirty="0">
                  <a:solidFill>
                    <a:srgbClr val="4379AF"/>
                  </a:solidFill>
                </a:rPr>
                <a:t>Limbisches System: Emotive Schmerzbewertung,</a:t>
              </a:r>
              <a:br>
                <a:rPr lang="de-DE" altLang="de-DE" sz="1600" b="0" dirty="0">
                  <a:solidFill>
                    <a:srgbClr val="4379AF"/>
                  </a:solidFill>
                </a:rPr>
              </a:br>
              <a:r>
                <a:rPr lang="de-DE" altLang="de-DE" sz="1600" b="0" dirty="0">
                  <a:solidFill>
                    <a:srgbClr val="4379AF"/>
                  </a:solidFill>
                </a:rPr>
                <a:t>Stress- und Triebreaktionen</a:t>
              </a:r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 flipV="1">
              <a:off x="3419474" y="2429448"/>
              <a:ext cx="1" cy="421701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302" name="Line 14"/>
            <p:cNvSpPr>
              <a:spLocks noChangeShapeType="1"/>
            </p:cNvSpPr>
            <p:nvPr/>
          </p:nvSpPr>
          <p:spPr bwMode="auto">
            <a:xfrm flipV="1">
              <a:off x="5651500" y="2420938"/>
              <a:ext cx="0" cy="430211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5292725" y="4005263"/>
            <a:ext cx="0" cy="935037"/>
          </a:xfrm>
          <a:prstGeom prst="line">
            <a:avLst/>
          </a:prstGeom>
          <a:noFill/>
          <a:ln w="25400">
            <a:solidFill>
              <a:srgbClr val="4379A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 flipH="1" flipV="1">
            <a:off x="4895849" y="4941210"/>
            <a:ext cx="396876" cy="0"/>
          </a:xfrm>
          <a:prstGeom prst="line">
            <a:avLst/>
          </a:prstGeom>
          <a:noFill/>
          <a:ln w="25400">
            <a:solidFill>
              <a:srgbClr val="4379A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8" name="Gruppieren 7"/>
          <p:cNvGrpSpPr/>
          <p:nvPr/>
        </p:nvGrpSpPr>
        <p:grpSpPr>
          <a:xfrm>
            <a:off x="4895849" y="2429448"/>
            <a:ext cx="1908176" cy="3807840"/>
            <a:chOff x="4895849" y="2429448"/>
            <a:chExt cx="1908176" cy="3807840"/>
          </a:xfrm>
        </p:grpSpPr>
        <p:sp>
          <p:nvSpPr>
            <p:cNvPr id="12304" name="Line 16"/>
            <p:cNvSpPr>
              <a:spLocks noChangeShapeType="1"/>
            </p:cNvSpPr>
            <p:nvPr/>
          </p:nvSpPr>
          <p:spPr bwMode="auto">
            <a:xfrm flipH="1" flipV="1">
              <a:off x="5580063" y="4005263"/>
              <a:ext cx="1223962" cy="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305" name="Line 17"/>
            <p:cNvSpPr>
              <a:spLocks noChangeShapeType="1"/>
            </p:cNvSpPr>
            <p:nvPr/>
          </p:nvSpPr>
          <p:spPr bwMode="auto">
            <a:xfrm>
              <a:off x="6794497" y="2429448"/>
              <a:ext cx="9528" cy="380784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308" name="Line 20"/>
            <p:cNvSpPr>
              <a:spLocks noChangeShapeType="1"/>
            </p:cNvSpPr>
            <p:nvPr/>
          </p:nvSpPr>
          <p:spPr bwMode="auto">
            <a:xfrm flipH="1" flipV="1">
              <a:off x="4895849" y="6237288"/>
              <a:ext cx="1908175" cy="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2309" name="Line 21"/>
          <p:cNvSpPr>
            <a:spLocks noChangeShapeType="1"/>
          </p:cNvSpPr>
          <p:nvPr/>
        </p:nvSpPr>
        <p:spPr bwMode="auto">
          <a:xfrm flipH="1">
            <a:off x="2771775" y="6237288"/>
            <a:ext cx="1474788" cy="0"/>
          </a:xfrm>
          <a:prstGeom prst="line">
            <a:avLst/>
          </a:prstGeom>
          <a:noFill/>
          <a:ln w="25400">
            <a:solidFill>
              <a:srgbClr val="4379A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11" name="Gruppieren 10"/>
          <p:cNvGrpSpPr/>
          <p:nvPr/>
        </p:nvGrpSpPr>
        <p:grpSpPr>
          <a:xfrm>
            <a:off x="2771775" y="2708275"/>
            <a:ext cx="3600450" cy="2520950"/>
            <a:chOff x="2771775" y="2708275"/>
            <a:chExt cx="3600450" cy="2520950"/>
          </a:xfrm>
        </p:grpSpPr>
        <p:sp>
          <p:nvSpPr>
            <p:cNvPr id="12313" name="Line 25"/>
            <p:cNvSpPr>
              <a:spLocks noChangeShapeType="1"/>
            </p:cNvSpPr>
            <p:nvPr/>
          </p:nvSpPr>
          <p:spPr bwMode="auto">
            <a:xfrm flipH="1" flipV="1">
              <a:off x="3132137" y="5229225"/>
              <a:ext cx="1114425" cy="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6" name="Gruppieren 5"/>
            <p:cNvGrpSpPr/>
            <p:nvPr/>
          </p:nvGrpSpPr>
          <p:grpSpPr>
            <a:xfrm>
              <a:off x="2771775" y="2708275"/>
              <a:ext cx="3600450" cy="2520950"/>
              <a:chOff x="2771775" y="2708275"/>
              <a:chExt cx="3600450" cy="2520950"/>
            </a:xfrm>
          </p:grpSpPr>
          <p:sp>
            <p:nvSpPr>
              <p:cNvPr id="12297" name="AutoShape 9"/>
              <p:cNvSpPr>
                <a:spLocks noChangeArrowheads="1"/>
              </p:cNvSpPr>
              <p:nvPr/>
            </p:nvSpPr>
            <p:spPr bwMode="auto">
              <a:xfrm>
                <a:off x="2771775" y="2708275"/>
                <a:ext cx="3600450" cy="649288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solidFill>
                  <a:srgbClr val="4379A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de-DE" altLang="de-DE" sz="1600" b="0">
                    <a:solidFill>
                      <a:srgbClr val="4379AF"/>
                    </a:solidFill>
                  </a:rPr>
                  <a:t>Thalamus</a:t>
                </a:r>
              </a:p>
            </p:txBody>
          </p:sp>
          <p:sp>
            <p:nvSpPr>
              <p:cNvPr id="12298" name="AutoShape 10"/>
              <p:cNvSpPr>
                <a:spLocks noChangeArrowheads="1"/>
              </p:cNvSpPr>
              <p:nvPr/>
            </p:nvSpPr>
            <p:spPr bwMode="auto">
              <a:xfrm>
                <a:off x="3563938" y="3643313"/>
                <a:ext cx="2016125" cy="649287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solidFill>
                  <a:srgbClr val="4379A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de-DE" altLang="de-DE" sz="1600" b="0">
                    <a:solidFill>
                      <a:srgbClr val="4379AF"/>
                    </a:solidFill>
                  </a:rPr>
                  <a:t>Mittelhirn</a:t>
                </a:r>
              </a:p>
              <a:p>
                <a:pPr algn="ctr"/>
                <a:r>
                  <a:rPr lang="de-DE" altLang="de-DE" sz="1600" b="0">
                    <a:solidFill>
                      <a:srgbClr val="4379AF"/>
                    </a:solidFill>
                  </a:rPr>
                  <a:t>Hirnstamm</a:t>
                </a:r>
              </a:p>
            </p:txBody>
          </p:sp>
          <p:sp>
            <p:nvSpPr>
              <p:cNvPr id="12310" name="Line 22"/>
              <p:cNvSpPr>
                <a:spLocks noChangeShapeType="1"/>
              </p:cNvSpPr>
              <p:nvPr/>
            </p:nvSpPr>
            <p:spPr bwMode="auto">
              <a:xfrm flipV="1">
                <a:off x="3851275" y="4292600"/>
                <a:ext cx="0" cy="647700"/>
              </a:xfrm>
              <a:prstGeom prst="line">
                <a:avLst/>
              </a:prstGeom>
              <a:noFill/>
              <a:ln w="25400">
                <a:solidFill>
                  <a:srgbClr val="4379A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311" name="Line 23"/>
              <p:cNvSpPr>
                <a:spLocks noChangeShapeType="1"/>
              </p:cNvSpPr>
              <p:nvPr/>
            </p:nvSpPr>
            <p:spPr bwMode="auto">
              <a:xfrm flipV="1">
                <a:off x="3132138" y="3357563"/>
                <a:ext cx="0" cy="1871662"/>
              </a:xfrm>
              <a:prstGeom prst="line">
                <a:avLst/>
              </a:prstGeom>
              <a:noFill/>
              <a:ln w="25400">
                <a:solidFill>
                  <a:srgbClr val="4379A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312" name="Line 24"/>
              <p:cNvSpPr>
                <a:spLocks noChangeShapeType="1"/>
              </p:cNvSpPr>
              <p:nvPr/>
            </p:nvSpPr>
            <p:spPr bwMode="auto">
              <a:xfrm flipV="1">
                <a:off x="3851274" y="3357563"/>
                <a:ext cx="1" cy="285750"/>
              </a:xfrm>
              <a:prstGeom prst="line">
                <a:avLst/>
              </a:prstGeom>
              <a:noFill/>
              <a:ln w="25400">
                <a:solidFill>
                  <a:srgbClr val="4379A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314" name="Line 26"/>
              <p:cNvSpPr>
                <a:spLocks noChangeShapeType="1"/>
              </p:cNvSpPr>
              <p:nvPr/>
            </p:nvSpPr>
            <p:spPr bwMode="auto">
              <a:xfrm flipH="1" flipV="1">
                <a:off x="3851274" y="4940300"/>
                <a:ext cx="395287" cy="0"/>
              </a:xfrm>
              <a:prstGeom prst="line">
                <a:avLst/>
              </a:prstGeom>
              <a:noFill/>
              <a:ln w="25400">
                <a:solidFill>
                  <a:srgbClr val="4379A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5" name="Gruppieren 4"/>
          <p:cNvGrpSpPr/>
          <p:nvPr/>
        </p:nvGrpSpPr>
        <p:grpSpPr>
          <a:xfrm>
            <a:off x="2771775" y="4581525"/>
            <a:ext cx="2124075" cy="2016125"/>
            <a:chOff x="2771775" y="4581525"/>
            <a:chExt cx="2124075" cy="2016125"/>
          </a:xfrm>
        </p:grpSpPr>
        <p:sp>
          <p:nvSpPr>
            <p:cNvPr id="12315" name="Oval 27"/>
            <p:cNvSpPr>
              <a:spLocks noChangeArrowheads="1"/>
            </p:cNvSpPr>
            <p:nvPr/>
          </p:nvSpPr>
          <p:spPr bwMode="auto">
            <a:xfrm>
              <a:off x="3779838" y="5445125"/>
              <a:ext cx="144462" cy="144463"/>
            </a:xfrm>
            <a:prstGeom prst="ellipse">
              <a:avLst/>
            </a:prstGeom>
            <a:solidFill>
              <a:srgbClr val="4379AF"/>
            </a:solidFill>
            <a:ln w="9525">
              <a:solidFill>
                <a:srgbClr val="4379A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12316" name="Oval 28"/>
            <p:cNvSpPr>
              <a:spLocks noChangeArrowheads="1"/>
            </p:cNvSpPr>
            <p:nvPr/>
          </p:nvSpPr>
          <p:spPr bwMode="auto">
            <a:xfrm>
              <a:off x="3779838" y="5805488"/>
              <a:ext cx="144462" cy="144462"/>
            </a:xfrm>
            <a:prstGeom prst="ellipse">
              <a:avLst/>
            </a:prstGeom>
            <a:solidFill>
              <a:srgbClr val="4379AF"/>
            </a:solidFill>
            <a:ln w="9525">
              <a:solidFill>
                <a:srgbClr val="4379A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de-DE"/>
            </a:p>
          </p:txBody>
        </p:sp>
        <p:grpSp>
          <p:nvGrpSpPr>
            <p:cNvPr id="4" name="Gruppieren 3"/>
            <p:cNvGrpSpPr/>
            <p:nvPr/>
          </p:nvGrpSpPr>
          <p:grpSpPr>
            <a:xfrm>
              <a:off x="2771775" y="4581525"/>
              <a:ext cx="2124075" cy="2016125"/>
              <a:chOff x="2771775" y="4581525"/>
              <a:chExt cx="2124075" cy="2016125"/>
            </a:xfrm>
          </p:grpSpPr>
          <p:sp>
            <p:nvSpPr>
              <p:cNvPr id="12299" name="AutoShape 11"/>
              <p:cNvSpPr>
                <a:spLocks noChangeArrowheads="1"/>
              </p:cNvSpPr>
              <p:nvPr/>
            </p:nvSpPr>
            <p:spPr bwMode="auto">
              <a:xfrm rot="-5400000">
                <a:off x="3563144" y="5264944"/>
                <a:ext cx="2016125" cy="649287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9525">
                <a:solidFill>
                  <a:srgbClr val="4379AF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de-DE" altLang="de-DE" sz="1600" b="0">
                    <a:solidFill>
                      <a:srgbClr val="4379AF"/>
                    </a:solidFill>
                  </a:rPr>
                  <a:t>Rückenmark</a:t>
                </a:r>
              </a:p>
            </p:txBody>
          </p:sp>
          <p:sp>
            <p:nvSpPr>
              <p:cNvPr id="12317" name="Line 29"/>
              <p:cNvSpPr>
                <a:spLocks noChangeShapeType="1"/>
              </p:cNvSpPr>
              <p:nvPr/>
            </p:nvSpPr>
            <p:spPr bwMode="auto">
              <a:xfrm>
                <a:off x="2771775" y="5589588"/>
                <a:ext cx="1439863" cy="0"/>
              </a:xfrm>
              <a:prstGeom prst="line">
                <a:avLst/>
              </a:prstGeom>
              <a:noFill/>
              <a:ln w="25400">
                <a:solidFill>
                  <a:srgbClr val="4379A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318" name="Line 30"/>
              <p:cNvSpPr>
                <a:spLocks noChangeShapeType="1"/>
              </p:cNvSpPr>
              <p:nvPr/>
            </p:nvSpPr>
            <p:spPr bwMode="auto">
              <a:xfrm>
                <a:off x="2771775" y="5805488"/>
                <a:ext cx="1439863" cy="0"/>
              </a:xfrm>
              <a:prstGeom prst="line">
                <a:avLst/>
              </a:prstGeom>
              <a:noFill/>
              <a:ln w="25400">
                <a:solidFill>
                  <a:srgbClr val="4379A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10" name="Gruppieren 9"/>
          <p:cNvGrpSpPr/>
          <p:nvPr/>
        </p:nvGrpSpPr>
        <p:grpSpPr>
          <a:xfrm>
            <a:off x="6802438" y="1557338"/>
            <a:ext cx="2665412" cy="5305425"/>
            <a:chOff x="6802438" y="1557338"/>
            <a:chExt cx="2665412" cy="5305425"/>
          </a:xfrm>
        </p:grpSpPr>
        <p:sp>
          <p:nvSpPr>
            <p:cNvPr id="12321" name="Line 33"/>
            <p:cNvSpPr>
              <a:spLocks noChangeShapeType="1"/>
            </p:cNvSpPr>
            <p:nvPr/>
          </p:nvSpPr>
          <p:spPr bwMode="auto">
            <a:xfrm flipH="1">
              <a:off x="8243888" y="1557338"/>
              <a:ext cx="0" cy="4679950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322" name="Line 34"/>
            <p:cNvSpPr>
              <a:spLocks noChangeShapeType="1"/>
            </p:cNvSpPr>
            <p:nvPr/>
          </p:nvSpPr>
          <p:spPr bwMode="auto">
            <a:xfrm flipH="1" flipV="1">
              <a:off x="7380287" y="2205038"/>
              <a:ext cx="863600" cy="0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323" name="Line 35"/>
            <p:cNvSpPr>
              <a:spLocks noChangeShapeType="1"/>
            </p:cNvSpPr>
            <p:nvPr/>
          </p:nvSpPr>
          <p:spPr bwMode="auto">
            <a:xfrm flipH="1" flipV="1">
              <a:off x="6804025" y="4005263"/>
              <a:ext cx="1439863" cy="0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325" name="Rectangle 37"/>
            <p:cNvSpPr>
              <a:spLocks noChangeArrowheads="1"/>
            </p:cNvSpPr>
            <p:nvPr/>
          </p:nvSpPr>
          <p:spPr bwMode="auto">
            <a:xfrm>
              <a:off x="6802438" y="2780910"/>
              <a:ext cx="1514475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altLang="de-DE" sz="1800" b="0" dirty="0">
                  <a:solidFill>
                    <a:srgbClr val="4379AF"/>
                  </a:solidFill>
                </a:rPr>
                <a:t>Schmerz-</a:t>
              </a:r>
              <a:br>
                <a:rPr lang="de-DE" altLang="de-DE" sz="1800" b="0" dirty="0">
                  <a:solidFill>
                    <a:srgbClr val="4379AF"/>
                  </a:solidFill>
                </a:rPr>
              </a:br>
              <a:r>
                <a:rPr lang="de-DE" altLang="de-DE" sz="1800" b="0" dirty="0" err="1">
                  <a:solidFill>
                    <a:srgbClr val="4379AF"/>
                  </a:solidFill>
                </a:rPr>
                <a:t>hemmung</a:t>
              </a:r>
              <a:endParaRPr lang="de-DE" altLang="de-DE" sz="1800" b="0" dirty="0">
                <a:solidFill>
                  <a:srgbClr val="4379AF"/>
                </a:solidFill>
              </a:endParaRPr>
            </a:p>
          </p:txBody>
        </p:sp>
        <p:sp>
          <p:nvSpPr>
            <p:cNvPr id="12326" name="Line 38"/>
            <p:cNvSpPr>
              <a:spLocks noChangeShapeType="1"/>
            </p:cNvSpPr>
            <p:nvPr/>
          </p:nvSpPr>
          <p:spPr bwMode="auto">
            <a:xfrm flipH="1" flipV="1">
              <a:off x="6804025" y="6237288"/>
              <a:ext cx="1439863" cy="0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2327" name="Rectangle 39"/>
            <p:cNvSpPr>
              <a:spLocks noChangeArrowheads="1"/>
            </p:cNvSpPr>
            <p:nvPr/>
          </p:nvSpPr>
          <p:spPr bwMode="auto">
            <a:xfrm>
              <a:off x="6948488" y="6216650"/>
              <a:ext cx="25193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de-DE" altLang="de-DE" sz="1800" b="0">
                  <a:solidFill>
                    <a:srgbClr val="4379AF"/>
                  </a:solidFill>
                </a:rPr>
                <a:t>bewusstes</a:t>
              </a:r>
              <a:br>
                <a:rPr lang="de-DE" altLang="de-DE" sz="1800" b="0">
                  <a:solidFill>
                    <a:srgbClr val="4379AF"/>
                  </a:solidFill>
                </a:rPr>
              </a:br>
              <a:r>
                <a:rPr lang="de-DE" altLang="de-DE" sz="1800" b="0">
                  <a:solidFill>
                    <a:srgbClr val="4379AF"/>
                  </a:solidFill>
                </a:rPr>
                <a:t>Schmerzverhalten</a:t>
              </a:r>
            </a:p>
          </p:txBody>
        </p:sp>
      </p:grpSp>
      <p:pic>
        <p:nvPicPr>
          <p:cNvPr id="49" name="Picture 3" descr="KL 07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1" t="10101" r="5981" b="3800"/>
          <a:stretch/>
        </p:blipFill>
        <p:spPr bwMode="auto">
          <a:xfrm>
            <a:off x="820250" y="4620176"/>
            <a:ext cx="1302239" cy="1977474"/>
          </a:xfrm>
          <a:prstGeom prst="rect">
            <a:avLst/>
          </a:prstGeom>
          <a:solidFill>
            <a:srgbClr val="4379AF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6" grpId="0" animBg="1"/>
      <p:bldP spid="12307" grpId="0" animBg="1"/>
      <p:bldP spid="1230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939800"/>
            <a:ext cx="5976937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94615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Emotives und kognitives Schmerzverhalten – </a:t>
            </a:r>
            <a:br>
              <a:rPr lang="de-DE" altLang="de-DE" sz="2800">
                <a:solidFill>
                  <a:schemeClr val="bg1"/>
                </a:solidFill>
              </a:rPr>
            </a:br>
            <a:r>
              <a:rPr lang="de-DE" altLang="de-DE" sz="2800">
                <a:solidFill>
                  <a:schemeClr val="bg1"/>
                </a:solidFill>
              </a:rPr>
              <a:t>Lernen von Schmerzverhalten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27088" y="1485900"/>
            <a:ext cx="7634287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400">
                <a:solidFill>
                  <a:srgbClr val="4379AF"/>
                </a:solidFill>
              </a:rPr>
              <a:t>Diathese-Stress-Modell </a:t>
            </a:r>
            <a:r>
              <a:rPr lang="de-DE" altLang="de-DE" sz="2400" b="0">
                <a:solidFill>
                  <a:srgbClr val="4379AF"/>
                </a:solidFill>
              </a:rPr>
              <a:t>(Flor et al.)</a:t>
            </a:r>
          </a:p>
          <a:p>
            <a:endParaRPr lang="de-DE" altLang="de-DE" sz="800">
              <a:solidFill>
                <a:srgbClr val="4379AF"/>
              </a:solidFill>
            </a:endParaRPr>
          </a:p>
          <a:p>
            <a:r>
              <a:rPr lang="de-DE" altLang="de-DE" sz="2400" b="0">
                <a:solidFill>
                  <a:srgbClr val="4379AF"/>
                </a:solidFill>
              </a:rPr>
              <a:t>Schmerz und bedeutsame persönliche Erlebnisse treten gleichzeitig auf &gt;&gt;&gt; Disposition für Chronifizierung späterer körperlicher und psychogener Schmerzerlebnisse (= Schmerzpersönlichkeit)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85813" y="3724275"/>
            <a:ext cx="7634287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400">
                <a:solidFill>
                  <a:srgbClr val="4379AF"/>
                </a:solidFill>
              </a:rPr>
              <a:t>Modelllernen</a:t>
            </a:r>
            <a:br>
              <a:rPr lang="de-DE" altLang="de-DE" sz="2400">
                <a:solidFill>
                  <a:srgbClr val="4379AF"/>
                </a:solidFill>
              </a:rPr>
            </a:br>
            <a:r>
              <a:rPr lang="de-DE" altLang="de-DE" sz="2400" b="0">
                <a:solidFill>
                  <a:srgbClr val="4379AF"/>
                </a:solidFill>
              </a:rPr>
              <a:t>(stellvertretendes, soziales Lernen) (Bandura et al.)</a:t>
            </a:r>
          </a:p>
          <a:p>
            <a:endParaRPr lang="de-DE" altLang="de-DE" sz="800">
              <a:solidFill>
                <a:srgbClr val="4379AF"/>
              </a:solidFill>
            </a:endParaRPr>
          </a:p>
          <a:p>
            <a:r>
              <a:rPr lang="de-DE" altLang="de-DE" sz="2400" b="0">
                <a:solidFill>
                  <a:srgbClr val="4379AF"/>
                </a:solidFill>
              </a:rPr>
              <a:t>Beziehungspersonen erleben Schmerz &gt;&gt;&gt; eigenes Schmerzverhalten entwickelt sich analog</a:t>
            </a:r>
            <a:br>
              <a:rPr lang="de-DE" altLang="de-DE" sz="2400" b="0">
                <a:solidFill>
                  <a:srgbClr val="4379AF"/>
                </a:solidFill>
              </a:rPr>
            </a:br>
            <a:r>
              <a:rPr lang="de-DE" altLang="de-DE" sz="2400" b="0">
                <a:solidFill>
                  <a:srgbClr val="4379AF"/>
                </a:solidFill>
              </a:rPr>
              <a:t>(= Schmerzfamilien)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1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939800"/>
            <a:ext cx="5976937" cy="591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0" y="-26988"/>
            <a:ext cx="9144000" cy="94615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Emotives und kognitives Schmerzverhalten – Vigilanz und Strategien</a:t>
            </a:r>
          </a:p>
        </p:txBody>
      </p:sp>
      <p:sp>
        <p:nvSpPr>
          <p:cNvPr id="14340" name="Text Box 40"/>
          <p:cNvSpPr txBox="1">
            <a:spLocks noChangeArrowheads="1"/>
          </p:cNvSpPr>
          <p:nvPr/>
        </p:nvSpPr>
        <p:spPr bwMode="auto">
          <a:xfrm>
            <a:off x="825500" y="1695450"/>
            <a:ext cx="7850188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>
                <a:solidFill>
                  <a:srgbClr val="4379AF"/>
                </a:solidFill>
              </a:rPr>
              <a:t>Gefahr der </a:t>
            </a:r>
            <a:r>
              <a:rPr lang="de-DE" altLang="de-DE" sz="2000">
                <a:solidFill>
                  <a:srgbClr val="4379AF"/>
                </a:solidFill>
              </a:rPr>
              <a:t>Vigilanz</a:t>
            </a:r>
            <a:r>
              <a:rPr lang="de-DE" altLang="de-DE" sz="2000" b="0">
                <a:solidFill>
                  <a:srgbClr val="4379AF"/>
                </a:solidFill>
              </a:rPr>
              <a:t>: Daueraufmerksamkeit</a:t>
            </a:r>
          </a:p>
          <a:p>
            <a:endParaRPr lang="de-DE" altLang="de-DE" sz="2000" b="0">
              <a:solidFill>
                <a:srgbClr val="4379AF"/>
              </a:solidFill>
            </a:endParaRPr>
          </a:p>
          <a:p>
            <a:r>
              <a:rPr lang="de-DE" altLang="de-DE" sz="2000">
                <a:solidFill>
                  <a:srgbClr val="4379AF"/>
                </a:solidFill>
              </a:rPr>
              <a:t>Unangemessene</a:t>
            </a:r>
            <a:r>
              <a:rPr lang="de-DE" altLang="de-DE" sz="2000" b="0">
                <a:solidFill>
                  <a:srgbClr val="4379AF"/>
                </a:solidFill>
              </a:rPr>
              <a:t> Strategien im Umgang mit Schmerz</a:t>
            </a:r>
          </a:p>
          <a:p>
            <a:endParaRPr lang="de-DE" altLang="de-DE" sz="600" b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2000" b="0">
                <a:solidFill>
                  <a:srgbClr val="4379AF"/>
                </a:solidFill>
              </a:rPr>
              <a:t>Vermeidungsverhalten: Körperliche Aktivitäten, soziale Aktivitäten</a:t>
            </a:r>
          </a:p>
          <a:p>
            <a:pPr>
              <a:buFontTx/>
              <a:buChar char="•"/>
            </a:pPr>
            <a:r>
              <a:rPr lang="de-DE" altLang="de-DE" sz="2000" b="0">
                <a:solidFill>
                  <a:srgbClr val="4379AF"/>
                </a:solidFill>
              </a:rPr>
              <a:t>Depressive Stimmungslage: Depression führt häufig zu Schmerz, aber Schmerz nicht notwendigerweise zu Depression</a:t>
            </a:r>
          </a:p>
          <a:p>
            <a:pPr>
              <a:buFontTx/>
              <a:buChar char="•"/>
            </a:pPr>
            <a:r>
              <a:rPr lang="de-DE" altLang="de-DE" sz="2000" b="0">
                <a:solidFill>
                  <a:srgbClr val="4379AF"/>
                </a:solidFill>
              </a:rPr>
              <a:t>Angst als wesentlicher Chronifizierungsfaktor</a:t>
            </a:r>
          </a:p>
          <a:p>
            <a:endParaRPr lang="de-DE" altLang="de-DE" sz="2000" b="0">
              <a:solidFill>
                <a:srgbClr val="4379AF"/>
              </a:solidFill>
            </a:endParaRPr>
          </a:p>
          <a:p>
            <a:r>
              <a:rPr lang="de-DE" altLang="de-DE" sz="2000">
                <a:solidFill>
                  <a:srgbClr val="4379AF"/>
                </a:solidFill>
              </a:rPr>
              <a:t>Angemessene</a:t>
            </a:r>
            <a:r>
              <a:rPr lang="de-DE" altLang="de-DE" sz="2000" b="0">
                <a:solidFill>
                  <a:srgbClr val="4379AF"/>
                </a:solidFill>
              </a:rPr>
              <a:t> Strategien im Umgang mit Schmerz</a:t>
            </a:r>
          </a:p>
          <a:p>
            <a:endParaRPr lang="de-DE" altLang="de-DE" sz="600" b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2000" b="0">
                <a:solidFill>
                  <a:srgbClr val="4379AF"/>
                </a:solidFill>
              </a:rPr>
              <a:t>Vermeidungsverhalten:</a:t>
            </a:r>
            <a:r>
              <a:rPr lang="de-DE" altLang="de-DE" sz="2000" b="0"/>
              <a:t> </a:t>
            </a:r>
            <a:r>
              <a:rPr lang="de-DE" altLang="de-DE" sz="2000" b="0">
                <a:solidFill>
                  <a:srgbClr val="4379AF"/>
                </a:solidFill>
              </a:rPr>
              <a:t>Ablenkung und Entspannung (Kontrollüberzeugung)</a:t>
            </a:r>
          </a:p>
          <a:p>
            <a:pPr>
              <a:buFontTx/>
              <a:buChar char="•"/>
            </a:pPr>
            <a:r>
              <a:rPr lang="de-DE" altLang="de-DE" sz="2000" b="0">
                <a:solidFill>
                  <a:srgbClr val="4379AF"/>
                </a:solidFill>
              </a:rPr>
              <a:t>Professionelle Hilfe suchen: Schmerzbewältigungstraining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79438"/>
            <a:ext cx="6337300" cy="627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0" y="-26988"/>
            <a:ext cx="9144000" cy="64135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3600">
                <a:solidFill>
                  <a:schemeClr val="bg1"/>
                </a:solidFill>
              </a:rPr>
              <a:t>Schmerz – Schmerzchronifizierung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68313" y="1266825"/>
            <a:ext cx="8207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000">
                <a:solidFill>
                  <a:srgbClr val="4379AF"/>
                </a:solidFill>
              </a:rPr>
              <a:t>Chronischer Schmerz </a:t>
            </a:r>
            <a:r>
              <a:rPr lang="de-DE" altLang="de-DE" sz="2000" b="0">
                <a:solidFill>
                  <a:srgbClr val="4379AF"/>
                </a:solidFill>
              </a:rPr>
              <a:t>(IASP):</a:t>
            </a:r>
            <a:br>
              <a:rPr lang="de-DE" altLang="de-DE" sz="2000" b="0">
                <a:solidFill>
                  <a:srgbClr val="4379AF"/>
                </a:solidFill>
              </a:rPr>
            </a:br>
            <a:r>
              <a:rPr lang="de-DE" altLang="de-DE" sz="2000" b="0">
                <a:solidFill>
                  <a:srgbClr val="4379AF"/>
                </a:solidFill>
              </a:rPr>
              <a:t>Schmerzdauer, die über die erwartete normale Heilungszeit hinausgeht</a:t>
            </a:r>
          </a:p>
        </p:txBody>
      </p:sp>
      <p:sp>
        <p:nvSpPr>
          <p:cNvPr id="15365" name="Rectangle 13"/>
          <p:cNvSpPr>
            <a:spLocks noChangeArrowheads="1"/>
          </p:cNvSpPr>
          <p:nvPr/>
        </p:nvSpPr>
        <p:spPr bwMode="auto">
          <a:xfrm>
            <a:off x="468313" y="2276475"/>
            <a:ext cx="7704137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000">
                <a:solidFill>
                  <a:srgbClr val="4379AF"/>
                </a:solidFill>
              </a:rPr>
              <a:t>Chronifizierungsmechanismen</a:t>
            </a:r>
            <a:r>
              <a:rPr lang="de-DE" altLang="de-DE" sz="2000" b="0">
                <a:solidFill>
                  <a:srgbClr val="4379AF"/>
                </a:solidFill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2000" b="0">
                <a:solidFill>
                  <a:srgbClr val="4379AF"/>
                </a:solidFill>
              </a:rPr>
              <a:t> chronische Reizeinwirkungsdauer (wiederholt, dauernd)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de-DE" altLang="de-DE" sz="2000" b="0">
                <a:solidFill>
                  <a:srgbClr val="4379AF"/>
                </a:solidFill>
              </a:rPr>
              <a:t> Reizeinwirkungsintensität (neuropathische Schädigung)</a:t>
            </a:r>
          </a:p>
          <a:p>
            <a:pPr>
              <a:spcBef>
                <a:spcPct val="50000"/>
              </a:spcBef>
            </a:pPr>
            <a:r>
              <a:rPr lang="de-DE" altLang="de-DE" sz="2000" b="0">
                <a:solidFill>
                  <a:srgbClr val="4379AF"/>
                </a:solidFill>
              </a:rPr>
              <a:t>&gt;&gt;&gt; periphere Sensibilisierung </a:t>
            </a:r>
          </a:p>
          <a:p>
            <a:pPr>
              <a:spcBef>
                <a:spcPct val="50000"/>
              </a:spcBef>
            </a:pPr>
            <a:r>
              <a:rPr lang="de-DE" altLang="de-DE" sz="2000" b="0">
                <a:solidFill>
                  <a:srgbClr val="4379AF"/>
                </a:solidFill>
              </a:rPr>
              <a:t>&gt;&gt;&gt; zentrale Sensibilisierung</a:t>
            </a:r>
          </a:p>
          <a:p>
            <a:pPr>
              <a:spcBef>
                <a:spcPct val="50000"/>
              </a:spcBef>
            </a:pPr>
            <a:r>
              <a:rPr lang="de-DE" altLang="de-DE" sz="2000" b="0">
                <a:solidFill>
                  <a:srgbClr val="4379AF"/>
                </a:solidFill>
              </a:rPr>
              <a:t>&gt;&gt;&gt; zentrale Disinhibition</a:t>
            </a:r>
          </a:p>
          <a:p>
            <a:pPr>
              <a:spcBef>
                <a:spcPct val="50000"/>
              </a:spcBef>
            </a:pPr>
            <a:r>
              <a:rPr lang="de-DE" altLang="de-DE" sz="2000" b="0">
                <a:solidFill>
                  <a:srgbClr val="4379AF"/>
                </a:solidFill>
              </a:rPr>
              <a:t>&gt;&gt;&gt; Schmerzgedächtnis</a:t>
            </a: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4356100" y="3925888"/>
            <a:ext cx="3744913" cy="11588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000">
                <a:solidFill>
                  <a:schemeClr val="bg1"/>
                </a:solidFill>
              </a:rPr>
              <a:t>Funktionelle Veränderungen</a:t>
            </a:r>
          </a:p>
          <a:p>
            <a:pPr>
              <a:spcBef>
                <a:spcPct val="50000"/>
              </a:spcBef>
            </a:pPr>
            <a:r>
              <a:rPr lang="de-DE" altLang="de-DE" sz="2000">
                <a:solidFill>
                  <a:schemeClr val="bg1"/>
                </a:solidFill>
              </a:rPr>
              <a:t>Strukturelle Veränderungen</a:t>
            </a:r>
            <a:br>
              <a:rPr lang="de-DE" altLang="de-DE" sz="2000">
                <a:solidFill>
                  <a:schemeClr val="bg1"/>
                </a:solidFill>
              </a:rPr>
            </a:br>
            <a:r>
              <a:rPr lang="de-DE" altLang="de-DE" sz="2000">
                <a:solidFill>
                  <a:schemeClr val="bg1"/>
                </a:solidFill>
              </a:rPr>
              <a:t>= Neuroplastizität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314450"/>
            <a:ext cx="5094288" cy="50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138430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Schmerz – Physiologisch-anatomische Differenzierung von Schmerzarten auf allen Ebenen der Selbstregulation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6334125"/>
            <a:ext cx="9144000" cy="52387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Achtung: Klinisch sehr oft </a:t>
            </a:r>
            <a:r>
              <a:rPr lang="de-DE" altLang="de-DE" sz="2800" i="1">
                <a:solidFill>
                  <a:schemeClr val="bg1"/>
                </a:solidFill>
              </a:rPr>
              <a:t>mixed pain</a:t>
            </a:r>
            <a:r>
              <a:rPr lang="de-DE" altLang="de-DE" sz="280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65975" y="1998891"/>
            <a:ext cx="820737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de-DE" altLang="de-DE" sz="200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Entsprechend der Neurophysiologie des Schmerzes differenzieren wir</a:t>
            </a:r>
          </a:p>
          <a:p>
            <a:pPr marL="174625" indent="-1746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akut-</a:t>
            </a:r>
            <a:r>
              <a:rPr lang="de-DE" altLang="de-DE" sz="2000" b="0" dirty="0" err="1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nozizeptiven</a:t>
            </a: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Schmerz,</a:t>
            </a:r>
          </a:p>
          <a:p>
            <a:pPr marL="174625" indent="-1746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chronisch-</a:t>
            </a:r>
            <a:r>
              <a:rPr lang="de-DE" altLang="de-DE" sz="2000" b="0" dirty="0" err="1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nozizeptiven</a:t>
            </a: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Schmerz,</a:t>
            </a:r>
          </a:p>
          <a:p>
            <a:pPr marL="174625" indent="-1746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neuropathischen Schmerz (meist auch chronisch) sowie</a:t>
            </a:r>
          </a:p>
          <a:p>
            <a:pPr marL="174625" indent="-174625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primär und sekundär psychogenen Schmerz</a:t>
            </a:r>
            <a:b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(offiziell nach ICD-10: Somatoformer Schmerz).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-4673" y="5356563"/>
            <a:ext cx="9148673" cy="400110"/>
          </a:xfrm>
          <a:prstGeom prst="rect">
            <a:avLst/>
          </a:prstGeom>
          <a:solidFill>
            <a:srgbClr val="95B3D7"/>
          </a:solidFill>
          <a:ln>
            <a:solidFill>
              <a:srgbClr val="95B3D7"/>
            </a:solidFill>
          </a:ln>
        </p:spPr>
        <p:txBody>
          <a:bodyPr wrap="square" rtlCol="0">
            <a:spAutoFit/>
          </a:bodyPr>
          <a:lstStyle/>
          <a:p>
            <a:pPr marL="180975"/>
            <a:r>
              <a:rPr lang="de-DE" sz="2000" b="0" dirty="0">
                <a:solidFill>
                  <a:schemeClr val="bg1"/>
                </a:solidFill>
                <a:ea typeface="Verdana" panose="020B0604030504040204" pitchFamily="34" charset="0"/>
                <a:cs typeface="Arial" panose="020B0604020202020204" pitchFamily="34" charset="0"/>
              </a:rPr>
              <a:t>Welche Fachdisziplin ist für welche Schmerzart zuständig?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511175"/>
            <a:ext cx="6410325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Differenzialdiagnostik – Entscheidungsalgorithmus</a:t>
            </a:r>
          </a:p>
        </p:txBody>
      </p:sp>
      <p:sp>
        <p:nvSpPr>
          <p:cNvPr id="17412" name="AutoShape 5"/>
          <p:cNvSpPr>
            <a:spLocks noChangeArrowheads="1"/>
          </p:cNvSpPr>
          <p:nvPr/>
        </p:nvSpPr>
        <p:spPr bwMode="auto">
          <a:xfrm>
            <a:off x="2268538" y="692150"/>
            <a:ext cx="2087562" cy="576263"/>
          </a:xfrm>
          <a:prstGeom prst="flowChartInputOutput">
            <a:avLst/>
          </a:prstGeom>
          <a:solidFill>
            <a:srgbClr val="4379AF"/>
          </a:solidFill>
          <a:ln w="9525">
            <a:solidFill>
              <a:srgbClr val="4379A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400" b="0">
                <a:solidFill>
                  <a:schemeClr val="bg1"/>
                </a:solidFill>
              </a:rPr>
              <a:t>Schmerz</a:t>
            </a:r>
          </a:p>
        </p:txBody>
      </p:sp>
      <p:grpSp>
        <p:nvGrpSpPr>
          <p:cNvPr id="2" name="Gruppieren 82"/>
          <p:cNvGrpSpPr>
            <a:grpSpLocks/>
          </p:cNvGrpSpPr>
          <p:nvPr/>
        </p:nvGrpSpPr>
        <p:grpSpPr bwMode="auto">
          <a:xfrm>
            <a:off x="2268538" y="1214438"/>
            <a:ext cx="2087562" cy="1149350"/>
            <a:chOff x="2268538" y="1214422"/>
            <a:chExt cx="2087563" cy="1149352"/>
          </a:xfrm>
        </p:grpSpPr>
        <p:sp>
          <p:nvSpPr>
            <p:cNvPr id="17457" name="AutoShape 6"/>
            <p:cNvSpPr>
              <a:spLocks noChangeArrowheads="1"/>
            </p:cNvSpPr>
            <p:nvPr/>
          </p:nvSpPr>
          <p:spPr bwMode="auto">
            <a:xfrm>
              <a:off x="2268538" y="1500174"/>
              <a:ext cx="2087563" cy="863600"/>
            </a:xfrm>
            <a:prstGeom prst="flowChartDecision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psychogen?</a:t>
              </a:r>
            </a:p>
          </p:txBody>
        </p:sp>
        <p:sp>
          <p:nvSpPr>
            <p:cNvPr id="17458" name="Line 11"/>
            <p:cNvSpPr>
              <a:spLocks noChangeShapeType="1"/>
            </p:cNvSpPr>
            <p:nvPr/>
          </p:nvSpPr>
          <p:spPr bwMode="auto">
            <a:xfrm>
              <a:off x="3314700" y="1214422"/>
              <a:ext cx="0" cy="287337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" name="Gruppieren 71"/>
          <p:cNvGrpSpPr>
            <a:grpSpLocks/>
          </p:cNvGrpSpPr>
          <p:nvPr/>
        </p:nvGrpSpPr>
        <p:grpSpPr bwMode="auto">
          <a:xfrm>
            <a:off x="179388" y="1597025"/>
            <a:ext cx="2160587" cy="1200150"/>
            <a:chOff x="179388" y="1597012"/>
            <a:chExt cx="2160587" cy="1200150"/>
          </a:xfrm>
        </p:grpSpPr>
        <p:sp>
          <p:nvSpPr>
            <p:cNvPr id="17453" name="AutoShape 7"/>
            <p:cNvSpPr>
              <a:spLocks noChangeArrowheads="1"/>
            </p:cNvSpPr>
            <p:nvPr/>
          </p:nvSpPr>
          <p:spPr bwMode="auto">
            <a:xfrm>
              <a:off x="179388" y="2220899"/>
              <a:ext cx="2160587" cy="576263"/>
            </a:xfrm>
            <a:prstGeom prst="flowChartPredefinedProcess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Psychotherapie</a:t>
              </a:r>
            </a:p>
          </p:txBody>
        </p:sp>
        <p:sp>
          <p:nvSpPr>
            <p:cNvPr id="17454" name="Line 8"/>
            <p:cNvSpPr>
              <a:spLocks noChangeShapeType="1"/>
            </p:cNvSpPr>
            <p:nvPr/>
          </p:nvSpPr>
          <p:spPr bwMode="auto">
            <a:xfrm flipH="1">
              <a:off x="1260475" y="1933562"/>
              <a:ext cx="1008063" cy="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55" name="Line 9"/>
            <p:cNvSpPr>
              <a:spLocks noChangeShapeType="1"/>
            </p:cNvSpPr>
            <p:nvPr/>
          </p:nvSpPr>
          <p:spPr bwMode="auto">
            <a:xfrm>
              <a:off x="1260475" y="1933562"/>
              <a:ext cx="0" cy="287337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56" name="Text Box 19"/>
            <p:cNvSpPr txBox="1">
              <a:spLocks noChangeArrowheads="1"/>
            </p:cNvSpPr>
            <p:nvPr/>
          </p:nvSpPr>
          <p:spPr bwMode="auto">
            <a:xfrm>
              <a:off x="1404938" y="1597012"/>
              <a:ext cx="4302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ja</a:t>
              </a:r>
            </a:p>
          </p:txBody>
        </p:sp>
      </p:grpSp>
      <p:grpSp>
        <p:nvGrpSpPr>
          <p:cNvPr id="4" name="Gruppieren 72"/>
          <p:cNvGrpSpPr>
            <a:grpSpLocks/>
          </p:cNvGrpSpPr>
          <p:nvPr/>
        </p:nvGrpSpPr>
        <p:grpSpPr bwMode="auto">
          <a:xfrm>
            <a:off x="4068763" y="1644650"/>
            <a:ext cx="2087562" cy="1441450"/>
            <a:chOff x="4068763" y="1644637"/>
            <a:chExt cx="2087563" cy="1441450"/>
          </a:xfrm>
        </p:grpSpPr>
        <p:sp>
          <p:nvSpPr>
            <p:cNvPr id="17449" name="Line 13"/>
            <p:cNvSpPr>
              <a:spLocks noChangeShapeType="1"/>
            </p:cNvSpPr>
            <p:nvPr/>
          </p:nvSpPr>
          <p:spPr bwMode="auto">
            <a:xfrm>
              <a:off x="4356100" y="1933562"/>
              <a:ext cx="773113" cy="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50" name="Line 14"/>
            <p:cNvSpPr>
              <a:spLocks noChangeShapeType="1"/>
            </p:cNvSpPr>
            <p:nvPr/>
          </p:nvSpPr>
          <p:spPr bwMode="auto">
            <a:xfrm>
              <a:off x="5129213" y="1933562"/>
              <a:ext cx="0" cy="287337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51" name="Text Box 20"/>
            <p:cNvSpPr txBox="1">
              <a:spLocks noChangeArrowheads="1"/>
            </p:cNvSpPr>
            <p:nvPr/>
          </p:nvSpPr>
          <p:spPr bwMode="auto">
            <a:xfrm>
              <a:off x="4357688" y="1644637"/>
              <a:ext cx="7905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nein</a:t>
              </a:r>
            </a:p>
          </p:txBody>
        </p:sp>
        <p:sp>
          <p:nvSpPr>
            <p:cNvPr id="17452" name="AutoShape 12"/>
            <p:cNvSpPr>
              <a:spLocks noChangeArrowheads="1"/>
            </p:cNvSpPr>
            <p:nvPr/>
          </p:nvSpPr>
          <p:spPr bwMode="auto">
            <a:xfrm>
              <a:off x="4068763" y="2222487"/>
              <a:ext cx="2087563" cy="863600"/>
            </a:xfrm>
            <a:prstGeom prst="flowChartDecision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neuropathisch?</a:t>
              </a:r>
            </a:p>
          </p:txBody>
        </p:sp>
      </p:grpSp>
      <p:grpSp>
        <p:nvGrpSpPr>
          <p:cNvPr id="5" name="Gruppieren 73"/>
          <p:cNvGrpSpPr>
            <a:grpSpLocks/>
          </p:cNvGrpSpPr>
          <p:nvPr/>
        </p:nvGrpSpPr>
        <p:grpSpPr bwMode="auto">
          <a:xfrm>
            <a:off x="900113" y="2365375"/>
            <a:ext cx="3167062" cy="1298575"/>
            <a:chOff x="900114" y="2365362"/>
            <a:chExt cx="3167061" cy="1298573"/>
          </a:xfrm>
        </p:grpSpPr>
        <p:sp>
          <p:nvSpPr>
            <p:cNvPr id="17445" name="AutoShape 25"/>
            <p:cNvSpPr>
              <a:spLocks noChangeArrowheads="1"/>
            </p:cNvSpPr>
            <p:nvPr/>
          </p:nvSpPr>
          <p:spPr bwMode="auto">
            <a:xfrm>
              <a:off x="900114" y="3087672"/>
              <a:ext cx="2478062" cy="576263"/>
            </a:xfrm>
            <a:prstGeom prst="flowChartPredefinedProcess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Schmerztherapie</a:t>
              </a:r>
            </a:p>
          </p:txBody>
        </p:sp>
        <p:sp>
          <p:nvSpPr>
            <p:cNvPr id="17446" name="Line 16"/>
            <p:cNvSpPr>
              <a:spLocks noChangeShapeType="1"/>
            </p:cNvSpPr>
            <p:nvPr/>
          </p:nvSpPr>
          <p:spPr bwMode="auto">
            <a:xfrm flipH="1">
              <a:off x="3203575" y="2652700"/>
              <a:ext cx="863600" cy="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47" name="Line 17"/>
            <p:cNvSpPr>
              <a:spLocks noChangeShapeType="1"/>
            </p:cNvSpPr>
            <p:nvPr/>
          </p:nvSpPr>
          <p:spPr bwMode="auto">
            <a:xfrm>
              <a:off x="3203575" y="2652700"/>
              <a:ext cx="0" cy="433388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48" name="Text Box 21"/>
            <p:cNvSpPr txBox="1">
              <a:spLocks noChangeArrowheads="1"/>
            </p:cNvSpPr>
            <p:nvPr/>
          </p:nvSpPr>
          <p:spPr bwMode="auto">
            <a:xfrm>
              <a:off x="3276600" y="2365362"/>
              <a:ext cx="7905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ja</a:t>
              </a:r>
            </a:p>
          </p:txBody>
        </p:sp>
      </p:grpSp>
      <p:grpSp>
        <p:nvGrpSpPr>
          <p:cNvPr id="6" name="Gruppieren 77"/>
          <p:cNvGrpSpPr>
            <a:grpSpLocks/>
          </p:cNvGrpSpPr>
          <p:nvPr/>
        </p:nvGrpSpPr>
        <p:grpSpPr bwMode="auto">
          <a:xfrm>
            <a:off x="5797550" y="2365375"/>
            <a:ext cx="2087563" cy="1512888"/>
            <a:chOff x="5797550" y="2365362"/>
            <a:chExt cx="2087562" cy="1512887"/>
          </a:xfrm>
        </p:grpSpPr>
        <p:sp>
          <p:nvSpPr>
            <p:cNvPr id="17441" name="AutoShape 22"/>
            <p:cNvSpPr>
              <a:spLocks noChangeArrowheads="1"/>
            </p:cNvSpPr>
            <p:nvPr/>
          </p:nvSpPr>
          <p:spPr bwMode="auto">
            <a:xfrm>
              <a:off x="5797550" y="3014649"/>
              <a:ext cx="2087562" cy="863600"/>
            </a:xfrm>
            <a:prstGeom prst="flowChartDecision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akut?</a:t>
              </a:r>
              <a:br>
                <a:rPr lang="de-DE" altLang="de-DE" sz="1600" b="0">
                  <a:solidFill>
                    <a:srgbClr val="4379AF"/>
                  </a:solidFill>
                </a:rPr>
              </a:br>
              <a:r>
                <a:rPr lang="de-DE" altLang="de-DE" sz="1600" b="0">
                  <a:solidFill>
                    <a:srgbClr val="4379AF"/>
                  </a:solidFill>
                </a:rPr>
                <a:t>chronisch?</a:t>
              </a:r>
            </a:p>
            <a:p>
              <a:pPr algn="ctr"/>
              <a:endParaRPr lang="de-DE" altLang="de-DE" sz="400" b="0">
                <a:solidFill>
                  <a:srgbClr val="4379AF"/>
                </a:solidFill>
              </a:endParaRPr>
            </a:p>
          </p:txBody>
        </p:sp>
        <p:sp>
          <p:nvSpPr>
            <p:cNvPr id="17442" name="Line 31"/>
            <p:cNvSpPr>
              <a:spLocks noChangeShapeType="1"/>
            </p:cNvSpPr>
            <p:nvPr/>
          </p:nvSpPr>
          <p:spPr bwMode="auto">
            <a:xfrm flipH="1">
              <a:off x="6156325" y="2652700"/>
              <a:ext cx="690563" cy="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43" name="Line 32"/>
            <p:cNvSpPr>
              <a:spLocks noChangeShapeType="1"/>
            </p:cNvSpPr>
            <p:nvPr/>
          </p:nvSpPr>
          <p:spPr bwMode="auto">
            <a:xfrm>
              <a:off x="6845300" y="2652700"/>
              <a:ext cx="1588" cy="360363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44" name="Text Box 36"/>
            <p:cNvSpPr txBox="1">
              <a:spLocks noChangeArrowheads="1"/>
            </p:cNvSpPr>
            <p:nvPr/>
          </p:nvSpPr>
          <p:spPr bwMode="auto">
            <a:xfrm>
              <a:off x="6086475" y="2365362"/>
              <a:ext cx="14382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nein</a:t>
              </a:r>
            </a:p>
          </p:txBody>
        </p:sp>
      </p:grpSp>
      <p:grpSp>
        <p:nvGrpSpPr>
          <p:cNvPr id="7" name="Gruppieren 78"/>
          <p:cNvGrpSpPr>
            <a:grpSpLocks/>
          </p:cNvGrpSpPr>
          <p:nvPr/>
        </p:nvGrpSpPr>
        <p:grpSpPr bwMode="auto">
          <a:xfrm>
            <a:off x="3714750" y="3087688"/>
            <a:ext cx="2449513" cy="1857375"/>
            <a:chOff x="3714744" y="3087672"/>
            <a:chExt cx="2449513" cy="1857388"/>
          </a:xfrm>
        </p:grpSpPr>
        <p:sp>
          <p:nvSpPr>
            <p:cNvPr id="17437" name="AutoShape 15"/>
            <p:cNvSpPr>
              <a:spLocks noChangeArrowheads="1"/>
            </p:cNvSpPr>
            <p:nvPr/>
          </p:nvSpPr>
          <p:spPr bwMode="auto">
            <a:xfrm>
              <a:off x="3714744" y="4081460"/>
              <a:ext cx="2449513" cy="863600"/>
            </a:xfrm>
            <a:prstGeom prst="flowChartPredefinedProcess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Eliminierung der</a:t>
              </a:r>
              <a:br>
                <a:rPr lang="de-DE" altLang="de-DE" sz="1600" b="0">
                  <a:solidFill>
                    <a:srgbClr val="4379AF"/>
                  </a:solidFill>
                </a:rPr>
              </a:br>
              <a:r>
                <a:rPr lang="de-DE" altLang="de-DE" sz="1600" b="0">
                  <a:solidFill>
                    <a:srgbClr val="4379AF"/>
                  </a:solidFill>
                </a:rPr>
                <a:t>akuten Irritation</a:t>
              </a:r>
            </a:p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Grunderkrankung</a:t>
              </a:r>
            </a:p>
          </p:txBody>
        </p:sp>
        <p:sp>
          <p:nvSpPr>
            <p:cNvPr id="17438" name="Line 26"/>
            <p:cNvSpPr>
              <a:spLocks noChangeShapeType="1"/>
            </p:cNvSpPr>
            <p:nvPr/>
          </p:nvSpPr>
          <p:spPr bwMode="auto">
            <a:xfrm flipH="1">
              <a:off x="4930775" y="3443274"/>
              <a:ext cx="863600" cy="0"/>
            </a:xfrm>
            <a:prstGeom prst="line">
              <a:avLst/>
            </a:prstGeom>
            <a:noFill/>
            <a:ln w="25400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39" name="Text Box 28"/>
            <p:cNvSpPr txBox="1">
              <a:spLocks noChangeArrowheads="1"/>
            </p:cNvSpPr>
            <p:nvPr/>
          </p:nvSpPr>
          <p:spPr bwMode="auto">
            <a:xfrm>
              <a:off x="5070480" y="3087672"/>
              <a:ext cx="7159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akut</a:t>
              </a:r>
            </a:p>
          </p:txBody>
        </p:sp>
        <p:cxnSp>
          <p:nvCxnSpPr>
            <p:cNvPr id="17440" name="Gerade Verbindung mit Pfeil 50"/>
            <p:cNvCxnSpPr>
              <a:cxnSpLocks noChangeShapeType="1"/>
              <a:endCxn id="17437" idx="0"/>
            </p:cNvCxnSpPr>
            <p:nvPr/>
          </p:nvCxnSpPr>
          <p:spPr bwMode="auto">
            <a:xfrm rot="16200000" flipH="1">
              <a:off x="4614461" y="3756420"/>
              <a:ext cx="642942" cy="7138"/>
            </a:xfrm>
            <a:prstGeom prst="straightConnector1">
              <a:avLst/>
            </a:prstGeom>
            <a:noFill/>
            <a:ln w="63500" algn="ctr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uppieren 80"/>
          <p:cNvGrpSpPr>
            <a:grpSpLocks/>
          </p:cNvGrpSpPr>
          <p:nvPr/>
        </p:nvGrpSpPr>
        <p:grpSpPr bwMode="auto">
          <a:xfrm>
            <a:off x="6516688" y="3087688"/>
            <a:ext cx="2627312" cy="1857375"/>
            <a:chOff x="6516688" y="3087672"/>
            <a:chExt cx="2627312" cy="1857388"/>
          </a:xfrm>
        </p:grpSpPr>
        <p:sp>
          <p:nvSpPr>
            <p:cNvPr id="17433" name="AutoShape 23"/>
            <p:cNvSpPr>
              <a:spLocks noChangeArrowheads="1"/>
            </p:cNvSpPr>
            <p:nvPr/>
          </p:nvSpPr>
          <p:spPr bwMode="auto">
            <a:xfrm>
              <a:off x="6516688" y="4087804"/>
              <a:ext cx="2449512" cy="857256"/>
            </a:xfrm>
            <a:prstGeom prst="flowChartPredefinedProcess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Eliminierung</a:t>
              </a:r>
            </a:p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chronischer</a:t>
              </a:r>
              <a:br>
                <a:rPr lang="de-DE" altLang="de-DE" sz="1600" b="0">
                  <a:solidFill>
                    <a:srgbClr val="4379AF"/>
                  </a:solidFill>
                </a:rPr>
              </a:br>
              <a:r>
                <a:rPr lang="de-DE" altLang="de-DE" sz="1600" b="0">
                  <a:solidFill>
                    <a:srgbClr val="4379AF"/>
                  </a:solidFill>
                </a:rPr>
                <a:t>Belastungen</a:t>
              </a:r>
            </a:p>
          </p:txBody>
        </p:sp>
        <p:sp>
          <p:nvSpPr>
            <p:cNvPr id="17434" name="Text Box 33"/>
            <p:cNvSpPr txBox="1">
              <a:spLocks noChangeArrowheads="1"/>
            </p:cNvSpPr>
            <p:nvPr/>
          </p:nvSpPr>
          <p:spPr bwMode="auto">
            <a:xfrm>
              <a:off x="7885113" y="3087672"/>
              <a:ext cx="1258887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chronisch</a:t>
              </a:r>
            </a:p>
          </p:txBody>
        </p:sp>
        <p:cxnSp>
          <p:nvCxnSpPr>
            <p:cNvPr id="17435" name="Gerade Verbindung 58"/>
            <p:cNvCxnSpPr>
              <a:cxnSpLocks noChangeShapeType="1"/>
              <a:stCxn id="17441" idx="3"/>
            </p:cNvCxnSpPr>
            <p:nvPr/>
          </p:nvCxnSpPr>
          <p:spPr bwMode="auto">
            <a:xfrm flipV="1">
              <a:off x="7885112" y="3444862"/>
              <a:ext cx="473102" cy="1587"/>
            </a:xfrm>
            <a:prstGeom prst="line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Gerade Verbindung mit Pfeil 61"/>
            <p:cNvCxnSpPr/>
            <p:nvPr/>
          </p:nvCxnSpPr>
          <p:spPr bwMode="auto">
            <a:xfrm rot="5400000">
              <a:off x="8037511" y="3767127"/>
              <a:ext cx="642941" cy="1587"/>
            </a:xfrm>
            <a:prstGeom prst="straightConnector1">
              <a:avLst/>
            </a:prstGeom>
            <a:ln w="63500">
              <a:solidFill>
                <a:srgbClr val="4379AF"/>
              </a:solidFill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uppieren 50"/>
          <p:cNvGrpSpPr>
            <a:grpSpLocks/>
          </p:cNvGrpSpPr>
          <p:nvPr/>
        </p:nvGrpSpPr>
        <p:grpSpPr bwMode="auto">
          <a:xfrm>
            <a:off x="3714750" y="4945063"/>
            <a:ext cx="5251450" cy="925512"/>
            <a:chOff x="3714750" y="4945063"/>
            <a:chExt cx="5251450" cy="925512"/>
          </a:xfrm>
        </p:grpSpPr>
        <p:sp>
          <p:nvSpPr>
            <p:cNvPr id="17430" name="AutoShape 24"/>
            <p:cNvSpPr>
              <a:spLocks noChangeArrowheads="1"/>
            </p:cNvSpPr>
            <p:nvPr/>
          </p:nvSpPr>
          <p:spPr bwMode="auto">
            <a:xfrm>
              <a:off x="3714750" y="5373688"/>
              <a:ext cx="5251450" cy="496887"/>
            </a:xfrm>
            <a:prstGeom prst="flowChartPredefinedProcess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Mikroextension von Mikrokontrakturen</a:t>
              </a:r>
            </a:p>
          </p:txBody>
        </p:sp>
        <p:cxnSp>
          <p:nvCxnSpPr>
            <p:cNvPr id="17431" name="Gerade Verbindung mit Pfeil 68"/>
            <p:cNvCxnSpPr>
              <a:cxnSpLocks noChangeShapeType="1"/>
              <a:stCxn id="17437" idx="2"/>
            </p:cNvCxnSpPr>
            <p:nvPr/>
          </p:nvCxnSpPr>
          <p:spPr bwMode="auto">
            <a:xfrm rot="5400000">
              <a:off x="4727969" y="5146286"/>
              <a:ext cx="412763" cy="10317"/>
            </a:xfrm>
            <a:prstGeom prst="straightConnector1">
              <a:avLst/>
            </a:prstGeom>
            <a:noFill/>
            <a:ln w="63500" algn="ctr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32" name="Text Box 33"/>
            <p:cNvSpPr txBox="1">
              <a:spLocks noChangeArrowheads="1"/>
            </p:cNvSpPr>
            <p:nvPr/>
          </p:nvSpPr>
          <p:spPr bwMode="auto">
            <a:xfrm>
              <a:off x="5019870" y="4960006"/>
              <a:ext cx="1258996" cy="336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lokal</a:t>
              </a:r>
            </a:p>
          </p:txBody>
        </p:sp>
      </p:grpSp>
      <p:grpSp>
        <p:nvGrpSpPr>
          <p:cNvPr id="10" name="Gruppieren 51"/>
          <p:cNvGrpSpPr>
            <a:grpSpLocks/>
          </p:cNvGrpSpPr>
          <p:nvPr/>
        </p:nvGrpSpPr>
        <p:grpSpPr bwMode="auto">
          <a:xfrm>
            <a:off x="3714750" y="5838825"/>
            <a:ext cx="5249863" cy="820738"/>
            <a:chOff x="3714750" y="5838632"/>
            <a:chExt cx="5249863" cy="820931"/>
          </a:xfrm>
        </p:grpSpPr>
        <p:sp>
          <p:nvSpPr>
            <p:cNvPr id="17427" name="AutoShape 18"/>
            <p:cNvSpPr>
              <a:spLocks noChangeArrowheads="1"/>
            </p:cNvSpPr>
            <p:nvPr/>
          </p:nvSpPr>
          <p:spPr bwMode="auto">
            <a:xfrm>
              <a:off x="3714750" y="6159500"/>
              <a:ext cx="5249863" cy="500063"/>
            </a:xfrm>
            <a:prstGeom prst="flowChartPredefinedProcess">
              <a:avLst/>
            </a:prstGeom>
            <a:solidFill>
              <a:schemeClr val="bg1"/>
            </a:solidFill>
            <a:ln w="25400">
              <a:solidFill>
                <a:srgbClr val="4379A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600" b="0">
                  <a:solidFill>
                    <a:srgbClr val="4379AF"/>
                  </a:solidFill>
                </a:rPr>
                <a:t>Wiederherstellung von Form und Funktion</a:t>
              </a:r>
            </a:p>
          </p:txBody>
        </p:sp>
        <p:sp>
          <p:nvSpPr>
            <p:cNvPr id="17428" name="Line 38"/>
            <p:cNvSpPr>
              <a:spLocks noChangeShapeType="1"/>
            </p:cNvSpPr>
            <p:nvPr/>
          </p:nvSpPr>
          <p:spPr bwMode="auto">
            <a:xfrm>
              <a:off x="4929188" y="5874290"/>
              <a:ext cx="0" cy="289091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7429" name="Text Box 33"/>
            <p:cNvSpPr txBox="1">
              <a:spLocks noChangeArrowheads="1"/>
            </p:cNvSpPr>
            <p:nvPr/>
          </p:nvSpPr>
          <p:spPr bwMode="auto">
            <a:xfrm>
              <a:off x="5030679" y="5838632"/>
              <a:ext cx="1258996" cy="336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lokal</a:t>
              </a:r>
            </a:p>
          </p:txBody>
        </p:sp>
      </p:grpSp>
      <p:grpSp>
        <p:nvGrpSpPr>
          <p:cNvPr id="11" name="Gruppieren 52"/>
          <p:cNvGrpSpPr>
            <a:grpSpLocks/>
          </p:cNvGrpSpPr>
          <p:nvPr/>
        </p:nvGrpSpPr>
        <p:grpSpPr bwMode="auto">
          <a:xfrm>
            <a:off x="7637463" y="4945063"/>
            <a:ext cx="1341437" cy="1214437"/>
            <a:chOff x="7637463" y="4945063"/>
            <a:chExt cx="1341437" cy="1214437"/>
          </a:xfrm>
        </p:grpSpPr>
        <p:sp>
          <p:nvSpPr>
            <p:cNvPr id="17423" name="Line 38"/>
            <p:cNvSpPr>
              <a:spLocks noChangeShapeType="1"/>
            </p:cNvSpPr>
            <p:nvPr/>
          </p:nvSpPr>
          <p:spPr bwMode="auto">
            <a:xfrm>
              <a:off x="7667596" y="5870410"/>
              <a:ext cx="0" cy="288871"/>
            </a:xfrm>
            <a:prstGeom prst="line">
              <a:avLst/>
            </a:prstGeom>
            <a:noFill/>
            <a:ln w="63500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cxnSp>
          <p:nvCxnSpPr>
            <p:cNvPr id="17424" name="Gerade Verbindung mit Pfeil 69"/>
            <p:cNvCxnSpPr>
              <a:cxnSpLocks noChangeShapeType="1"/>
            </p:cNvCxnSpPr>
            <p:nvPr/>
          </p:nvCxnSpPr>
          <p:spPr bwMode="auto">
            <a:xfrm rot="5400000">
              <a:off x="7426361" y="5156165"/>
              <a:ext cx="428547" cy="6344"/>
            </a:xfrm>
            <a:prstGeom prst="straightConnector1">
              <a:avLst/>
            </a:prstGeom>
            <a:noFill/>
            <a:ln w="63500" algn="ctr">
              <a:solidFill>
                <a:srgbClr val="4379A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25" name="Text Box 33"/>
            <p:cNvSpPr txBox="1">
              <a:spLocks noChangeArrowheads="1"/>
            </p:cNvSpPr>
            <p:nvPr/>
          </p:nvSpPr>
          <p:spPr bwMode="auto">
            <a:xfrm>
              <a:off x="7720097" y="4982028"/>
              <a:ext cx="1258803" cy="33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systemisch</a:t>
              </a:r>
            </a:p>
          </p:txBody>
        </p:sp>
        <p:sp>
          <p:nvSpPr>
            <p:cNvPr id="17426" name="Text Box 33"/>
            <p:cNvSpPr txBox="1">
              <a:spLocks noChangeArrowheads="1"/>
            </p:cNvSpPr>
            <p:nvPr/>
          </p:nvSpPr>
          <p:spPr bwMode="auto">
            <a:xfrm>
              <a:off x="7715240" y="5823013"/>
              <a:ext cx="1258803" cy="33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b="0">
                  <a:solidFill>
                    <a:srgbClr val="4379AF"/>
                  </a:solidFill>
                </a:rPr>
                <a:t>systemisch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08000"/>
            <a:ext cx="6410325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Differenzialdiagnostik – Drei grundlegende Fragen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73138" y="1628775"/>
            <a:ext cx="75596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de-DE" altLang="de-DE" sz="2400" b="0">
                <a:solidFill>
                  <a:srgbClr val="4379AF"/>
                </a:solidFill>
              </a:rPr>
              <a:t> Ist der Schmerz psychogen?</a:t>
            </a:r>
          </a:p>
          <a:p>
            <a:pPr>
              <a:buFontTx/>
              <a:buChar char="•"/>
            </a:pPr>
            <a:endParaRPr lang="de-DE" altLang="de-DE" sz="2400" b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2400" b="0">
                <a:solidFill>
                  <a:srgbClr val="4379AF"/>
                </a:solidFill>
              </a:rPr>
              <a:t> Ist der Schmerz neuropathisch?</a:t>
            </a:r>
          </a:p>
          <a:p>
            <a:pPr>
              <a:buFontTx/>
              <a:buChar char="•"/>
            </a:pPr>
            <a:endParaRPr lang="de-DE" altLang="de-DE" sz="2400" b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2400" b="0">
                <a:solidFill>
                  <a:srgbClr val="4379AF"/>
                </a:solidFill>
              </a:rPr>
              <a:t> Ist der Schmerz akut- oder chronisch-nozizeptiv?</a:t>
            </a:r>
          </a:p>
          <a:p>
            <a:pPr>
              <a:buFontTx/>
              <a:buChar char="•"/>
            </a:pPr>
            <a:endParaRPr lang="de-DE" altLang="de-DE" sz="2400" b="0">
              <a:solidFill>
                <a:srgbClr val="4379A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08000"/>
            <a:ext cx="6410325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Ist der Schmerz psychogen?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973138" y="692150"/>
            <a:ext cx="7559675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GCPS-Grad III und IV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Unklare Schmerzqualität und Verwendung emotionaler Schmerzadjektive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Affektive Übertreibung (</a:t>
            </a:r>
            <a:r>
              <a:rPr lang="de-DE" altLang="de-DE" sz="2000" b="0" dirty="0" err="1">
                <a:solidFill>
                  <a:srgbClr val="4379AF"/>
                </a:solidFill>
              </a:rPr>
              <a:t>histrionisch</a:t>
            </a:r>
            <a:r>
              <a:rPr lang="de-DE" altLang="de-DE" sz="2000" b="0" dirty="0">
                <a:solidFill>
                  <a:srgbClr val="4379AF"/>
                </a:solidFill>
              </a:rPr>
              <a:t>, narzisstisch, depressiv, ängstlich)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Auffälliges Sprachverhalten (</a:t>
            </a:r>
            <a:r>
              <a:rPr lang="de-DE" altLang="de-DE" sz="2000" b="0" dirty="0" err="1">
                <a:solidFill>
                  <a:srgbClr val="4379AF"/>
                </a:solidFill>
              </a:rPr>
              <a:t>intelligenzlerisch</a:t>
            </a:r>
            <a:r>
              <a:rPr lang="de-DE" altLang="de-DE" sz="2000" b="0" dirty="0">
                <a:solidFill>
                  <a:srgbClr val="4379AF"/>
                </a:solidFill>
              </a:rPr>
              <a:t>, Ärztejargon)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Vage Lokalisation und atypische Ausstrahlung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Fehlende Übereinstimmung zwischen subjektiver Schmerzempfindung und Befunden, anatomischen und physiologischen Zusammenhängen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Fehlende Periodizität, Dauerschmerz gleicher Intensität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Keine Linderung durch Willkürmotorik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Medikamente wirkungslos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Lange Dauer des Schmerzsyndroms mit vielen </a:t>
            </a:r>
            <a:r>
              <a:rPr lang="de-DE" altLang="de-DE" sz="2000" b="0" dirty="0" err="1">
                <a:solidFill>
                  <a:srgbClr val="4379AF"/>
                </a:solidFill>
              </a:rPr>
              <a:t>Vorbehandlern</a:t>
            </a:r>
            <a:r>
              <a:rPr lang="de-DE" altLang="de-DE" sz="2000" b="0" dirty="0">
                <a:solidFill>
                  <a:srgbClr val="4379AF"/>
                </a:solidFill>
              </a:rPr>
              <a:t> (</a:t>
            </a:r>
            <a:r>
              <a:rPr lang="de-DE" altLang="de-DE" sz="2000" b="0" dirty="0" err="1">
                <a:solidFill>
                  <a:srgbClr val="4379AF"/>
                </a:solidFill>
              </a:rPr>
              <a:t>doctor</a:t>
            </a:r>
            <a:r>
              <a:rPr lang="de-DE" altLang="de-DE" sz="2000" b="0" dirty="0">
                <a:solidFill>
                  <a:srgbClr val="4379AF"/>
                </a:solidFill>
              </a:rPr>
              <a:t> </a:t>
            </a:r>
            <a:r>
              <a:rPr lang="de-DE" altLang="de-DE" sz="2000" b="0" dirty="0" err="1">
                <a:solidFill>
                  <a:srgbClr val="4379AF"/>
                </a:solidFill>
              </a:rPr>
              <a:t>shopping</a:t>
            </a:r>
            <a:r>
              <a:rPr lang="de-DE" altLang="de-DE" sz="2000" b="0" dirty="0">
                <a:solidFill>
                  <a:srgbClr val="4379AF"/>
                </a:solidFill>
              </a:rPr>
              <a:t>, </a:t>
            </a:r>
            <a:r>
              <a:rPr lang="de-DE" altLang="de-DE" sz="2000" b="0" dirty="0" err="1">
                <a:solidFill>
                  <a:srgbClr val="4379AF"/>
                </a:solidFill>
              </a:rPr>
              <a:t>Koryphäenkiller</a:t>
            </a:r>
            <a:r>
              <a:rPr lang="de-DE" altLang="de-DE" sz="2000" b="0" dirty="0">
                <a:solidFill>
                  <a:srgbClr val="4379AF"/>
                </a:solidFill>
              </a:rPr>
              <a:t>)</a:t>
            </a:r>
          </a:p>
          <a:p>
            <a:pPr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Auslösung negativer Gefühle beim Arzt (Verwirrung, Ungeduld, Hilflosigkeit, Ärger, Wut)</a:t>
            </a:r>
          </a:p>
          <a:p>
            <a:pPr>
              <a:buFontTx/>
              <a:buChar char="•"/>
            </a:pPr>
            <a:r>
              <a:rPr lang="de-DE" altLang="de-DE" sz="2000" b="0">
                <a:solidFill>
                  <a:srgbClr val="4379AF"/>
                </a:solidFill>
              </a:rPr>
              <a:t>Biografisch </a:t>
            </a:r>
            <a:r>
              <a:rPr lang="de-DE" altLang="de-DE" sz="2000" b="0" dirty="0">
                <a:solidFill>
                  <a:srgbClr val="4379AF"/>
                </a:solidFill>
              </a:rPr>
              <a:t>belegbare Disposition und des Schmerzes durch entsprechende </a:t>
            </a:r>
            <a:r>
              <a:rPr lang="de-DE" altLang="de-DE" sz="2000" b="0">
                <a:solidFill>
                  <a:srgbClr val="4379AF"/>
                </a:solidFill>
              </a:rPr>
              <a:t>psychosoziale Situation</a:t>
            </a:r>
            <a:endParaRPr lang="de-DE" altLang="de-DE" sz="2000" b="0" dirty="0">
              <a:solidFill>
                <a:srgbClr val="4379A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08000"/>
            <a:ext cx="6410325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Ist der Schmerz primär oder sekundär psychogen?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57238" y="1628775"/>
            <a:ext cx="7559675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charset="0"/>
              </a:defRPr>
            </a:lvl9pPr>
          </a:lstStyle>
          <a:p>
            <a:pPr marL="0" indent="0">
              <a:defRPr/>
            </a:pPr>
            <a:r>
              <a:rPr lang="de-DE" sz="2400" dirty="0">
                <a:solidFill>
                  <a:srgbClr val="4379AF"/>
                </a:solidFill>
              </a:rPr>
              <a:t>Primär</a:t>
            </a:r>
            <a:r>
              <a:rPr lang="de-DE" sz="2400" b="0" dirty="0">
                <a:solidFill>
                  <a:srgbClr val="4379AF"/>
                </a:solidFill>
              </a:rPr>
              <a:t> psychogen: Eine psychische Erkrankung (Psychose, Neurose, Persönlichkeitsstörung, psychisches Trauma) ist verantwortlich für den Schmerz</a:t>
            </a:r>
          </a:p>
          <a:p>
            <a:pPr>
              <a:buFontTx/>
              <a:buChar char="•"/>
              <a:defRPr/>
            </a:pPr>
            <a:endParaRPr lang="de-DE" sz="2400" b="0" dirty="0">
              <a:solidFill>
                <a:srgbClr val="4379AF"/>
              </a:solidFill>
            </a:endParaRPr>
          </a:p>
          <a:p>
            <a:pPr marL="0" indent="0">
              <a:defRPr/>
            </a:pPr>
            <a:r>
              <a:rPr lang="de-DE" sz="2400" dirty="0">
                <a:solidFill>
                  <a:srgbClr val="4379AF"/>
                </a:solidFill>
              </a:rPr>
              <a:t>Sekundär</a:t>
            </a:r>
            <a:r>
              <a:rPr lang="de-DE" sz="2400" b="0" dirty="0">
                <a:solidFill>
                  <a:srgbClr val="4379AF"/>
                </a:solidFill>
              </a:rPr>
              <a:t> psychogen: Die psychische Belastung durch einen länger bestehenden nozizeptiven oder neuropathischen Schmerz führt zu einer Persönlichkeitsstörung (häufig: Depression)</a:t>
            </a:r>
          </a:p>
          <a:p>
            <a:pPr>
              <a:buFontTx/>
              <a:buChar char="•"/>
              <a:defRPr/>
            </a:pPr>
            <a:endParaRPr lang="de-DE" sz="2400" b="0" dirty="0">
              <a:solidFill>
                <a:srgbClr val="4379A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8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400">
                <a:solidFill>
                  <a:schemeClr val="bg1"/>
                </a:solidFill>
              </a:rPr>
              <a:t>Zwanghafte okklusale Vigilanz</a:t>
            </a:r>
          </a:p>
        </p:txBody>
      </p:sp>
      <p:sp>
        <p:nvSpPr>
          <p:cNvPr id="21507" name="Rectangle 9"/>
          <p:cNvSpPr>
            <a:spLocks noChangeArrowheads="1"/>
          </p:cNvSpPr>
          <p:nvPr/>
        </p:nvSpPr>
        <p:spPr bwMode="auto">
          <a:xfrm>
            <a:off x="517417" y="764630"/>
            <a:ext cx="255587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000"/>
              <a:t>Idealbiss</a:t>
            </a:r>
            <a:br>
              <a:rPr lang="de-DE" altLang="de-DE" sz="2000"/>
            </a:br>
            <a:r>
              <a:rPr lang="de-DE" altLang="de-DE" sz="1600"/>
              <a:t>Zentrik</a:t>
            </a:r>
          </a:p>
          <a:p>
            <a:pPr algn="ctr"/>
            <a:r>
              <a:rPr lang="de-DE" altLang="de-DE" sz="1600"/>
              <a:t>Vielpunktkontakt</a:t>
            </a:r>
          </a:p>
          <a:p>
            <a:pPr algn="ctr"/>
            <a:r>
              <a:rPr lang="de-DE" altLang="de-DE" sz="1600"/>
              <a:t>fronteckzahngeführt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52342" y="764630"/>
            <a:ext cx="2555875" cy="14398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000" dirty="0">
                <a:solidFill>
                  <a:srgbClr val="4379AF"/>
                </a:solidFill>
              </a:rPr>
              <a:t>Alltagsbiss</a:t>
            </a:r>
            <a:br>
              <a:rPr lang="de-DE" altLang="de-DE" sz="2000" dirty="0">
                <a:solidFill>
                  <a:srgbClr val="4379AF"/>
                </a:solidFill>
              </a:rPr>
            </a:br>
            <a:r>
              <a:rPr lang="de-DE" altLang="de-DE" sz="1600" dirty="0">
                <a:solidFill>
                  <a:srgbClr val="4379AF"/>
                </a:solidFill>
              </a:rPr>
              <a:t>adaptiert</a:t>
            </a:r>
          </a:p>
          <a:p>
            <a:pPr algn="ctr"/>
            <a:r>
              <a:rPr lang="de-DE" altLang="de-DE" sz="1600" dirty="0">
                <a:solidFill>
                  <a:srgbClr val="4379AF"/>
                </a:solidFill>
              </a:rPr>
              <a:t>kompensiert</a:t>
            </a:r>
          </a:p>
          <a:p>
            <a:pPr algn="ctr"/>
            <a:r>
              <a:rPr lang="de-DE" altLang="de-DE" sz="1600" dirty="0">
                <a:solidFill>
                  <a:srgbClr val="4379AF"/>
                </a:solidFill>
              </a:rPr>
              <a:t>beschwerdefrei</a:t>
            </a:r>
          </a:p>
        </p:txBody>
      </p:sp>
      <p:grpSp>
        <p:nvGrpSpPr>
          <p:cNvPr id="2" name="Group 178"/>
          <p:cNvGrpSpPr>
            <a:grpSpLocks/>
          </p:cNvGrpSpPr>
          <p:nvPr/>
        </p:nvGrpSpPr>
        <p:grpSpPr bwMode="auto">
          <a:xfrm>
            <a:off x="552342" y="2060030"/>
            <a:ext cx="2555875" cy="1223963"/>
            <a:chOff x="408" y="1616"/>
            <a:chExt cx="1610" cy="771"/>
          </a:xfrm>
        </p:grpSpPr>
        <p:sp>
          <p:nvSpPr>
            <p:cNvPr id="21650" name="Rectangle 25"/>
            <p:cNvSpPr>
              <a:spLocks noChangeArrowheads="1"/>
            </p:cNvSpPr>
            <p:nvPr/>
          </p:nvSpPr>
          <p:spPr bwMode="auto">
            <a:xfrm>
              <a:off x="408" y="1751"/>
              <a:ext cx="1610" cy="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2000">
                  <a:solidFill>
                    <a:srgbClr val="4379AF"/>
                  </a:solidFill>
                </a:rPr>
                <a:t>episodische</a:t>
              </a:r>
              <a:br>
                <a:rPr lang="de-DE" altLang="de-DE" sz="2000">
                  <a:solidFill>
                    <a:srgbClr val="4379AF"/>
                  </a:solidFill>
                </a:rPr>
              </a:br>
              <a:r>
                <a:rPr lang="de-DE" altLang="de-DE" sz="2000">
                  <a:solidFill>
                    <a:srgbClr val="4379AF"/>
                  </a:solidFill>
                </a:rPr>
                <a:t>Bissumstellung</a:t>
              </a:r>
            </a:p>
            <a:p>
              <a:pPr algn="ctr"/>
              <a:r>
                <a:rPr lang="de-DE" altLang="de-DE" sz="1600">
                  <a:solidFill>
                    <a:srgbClr val="4379AF"/>
                  </a:solidFill>
                </a:rPr>
                <a:t>meist iatrogen</a:t>
              </a:r>
            </a:p>
          </p:txBody>
        </p:sp>
        <p:sp>
          <p:nvSpPr>
            <p:cNvPr id="21651" name="Line 26"/>
            <p:cNvSpPr>
              <a:spLocks noChangeShapeType="1"/>
            </p:cNvSpPr>
            <p:nvPr/>
          </p:nvSpPr>
          <p:spPr bwMode="auto">
            <a:xfrm>
              <a:off x="1156" y="1616"/>
              <a:ext cx="0" cy="181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" name="Group 181"/>
          <p:cNvGrpSpPr>
            <a:grpSpLocks/>
          </p:cNvGrpSpPr>
          <p:nvPr/>
        </p:nvGrpSpPr>
        <p:grpSpPr bwMode="auto">
          <a:xfrm>
            <a:off x="2747855" y="1340893"/>
            <a:ext cx="3336924" cy="1582737"/>
            <a:chOff x="1791" y="1163"/>
            <a:chExt cx="2102" cy="997"/>
          </a:xfrm>
        </p:grpSpPr>
        <p:sp>
          <p:nvSpPr>
            <p:cNvPr id="21645" name="Line 28"/>
            <p:cNvSpPr>
              <a:spLocks noChangeShapeType="1"/>
            </p:cNvSpPr>
            <p:nvPr/>
          </p:nvSpPr>
          <p:spPr bwMode="auto">
            <a:xfrm>
              <a:off x="2196" y="1253"/>
              <a:ext cx="0" cy="907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21646" name="Group 179"/>
            <p:cNvGrpSpPr>
              <a:grpSpLocks/>
            </p:cNvGrpSpPr>
            <p:nvPr/>
          </p:nvGrpSpPr>
          <p:grpSpPr bwMode="auto">
            <a:xfrm>
              <a:off x="1791" y="1163"/>
              <a:ext cx="2102" cy="997"/>
              <a:chOff x="1791" y="1163"/>
              <a:chExt cx="2102" cy="997"/>
            </a:xfrm>
          </p:grpSpPr>
          <p:sp>
            <p:nvSpPr>
              <p:cNvPr id="21647" name="Line 27"/>
              <p:cNvSpPr>
                <a:spLocks noChangeShapeType="1"/>
              </p:cNvSpPr>
              <p:nvPr/>
            </p:nvSpPr>
            <p:spPr bwMode="auto">
              <a:xfrm flipH="1">
                <a:off x="1791" y="1253"/>
                <a:ext cx="415" cy="0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648" name="Line 29"/>
              <p:cNvSpPr>
                <a:spLocks noChangeShapeType="1"/>
              </p:cNvSpPr>
              <p:nvPr/>
            </p:nvSpPr>
            <p:spPr bwMode="auto">
              <a:xfrm flipH="1">
                <a:off x="1927" y="2160"/>
                <a:ext cx="272" cy="0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1649" name="Rectangle 30"/>
              <p:cNvSpPr>
                <a:spLocks noChangeArrowheads="1"/>
              </p:cNvSpPr>
              <p:nvPr/>
            </p:nvSpPr>
            <p:spPr bwMode="auto">
              <a:xfrm>
                <a:off x="2283" y="1163"/>
                <a:ext cx="1610" cy="6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>
                <a:lvl1pPr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de-DE" altLang="de-DE" sz="1600" dirty="0">
                    <a:solidFill>
                      <a:srgbClr val="4379AF"/>
                    </a:solidFill>
                  </a:rPr>
                  <a:t>bei ausreichender</a:t>
                </a:r>
                <a:br>
                  <a:rPr lang="de-DE" altLang="de-DE" sz="1600" dirty="0">
                    <a:solidFill>
                      <a:srgbClr val="4379AF"/>
                    </a:solidFill>
                  </a:rPr>
                </a:br>
                <a:r>
                  <a:rPr lang="de-DE" altLang="de-DE" sz="1600" dirty="0">
                    <a:solidFill>
                      <a:srgbClr val="4379AF"/>
                    </a:solidFill>
                  </a:rPr>
                  <a:t>Adaptations- und</a:t>
                </a:r>
                <a:br>
                  <a:rPr lang="de-DE" altLang="de-DE" sz="1600" dirty="0">
                    <a:solidFill>
                      <a:srgbClr val="4379AF"/>
                    </a:solidFill>
                  </a:rPr>
                </a:br>
                <a:r>
                  <a:rPr lang="de-DE" altLang="de-DE" sz="1600" dirty="0">
                    <a:solidFill>
                      <a:srgbClr val="4379AF"/>
                    </a:solidFill>
                  </a:rPr>
                  <a:t>Kompensationskapazität</a:t>
                </a:r>
              </a:p>
            </p:txBody>
          </p:sp>
        </p:grpSp>
      </p:grpSp>
      <p:grpSp>
        <p:nvGrpSpPr>
          <p:cNvPr id="29" name="Group 175"/>
          <p:cNvGrpSpPr>
            <a:grpSpLocks/>
          </p:cNvGrpSpPr>
          <p:nvPr/>
        </p:nvGrpSpPr>
        <p:grpSpPr bwMode="auto">
          <a:xfrm>
            <a:off x="2963755" y="4507955"/>
            <a:ext cx="5761037" cy="1339850"/>
            <a:chOff x="1927" y="3158"/>
            <a:chExt cx="3629" cy="844"/>
          </a:xfrm>
        </p:grpSpPr>
        <p:sp>
          <p:nvSpPr>
            <p:cNvPr id="21528" name="Line 163"/>
            <p:cNvSpPr>
              <a:spLocks noChangeShapeType="1"/>
            </p:cNvSpPr>
            <p:nvPr/>
          </p:nvSpPr>
          <p:spPr bwMode="auto">
            <a:xfrm>
              <a:off x="1927" y="3476"/>
              <a:ext cx="2087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29" name="Rectangle 164"/>
            <p:cNvSpPr>
              <a:spLocks noChangeArrowheads="1"/>
            </p:cNvSpPr>
            <p:nvPr/>
          </p:nvSpPr>
          <p:spPr bwMode="auto">
            <a:xfrm>
              <a:off x="3946" y="3158"/>
              <a:ext cx="1610" cy="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2000">
                  <a:solidFill>
                    <a:srgbClr val="FF0000"/>
                  </a:solidFill>
                </a:rPr>
                <a:t>Zwanghafte</a:t>
              </a:r>
              <a:br>
                <a:rPr lang="de-DE" altLang="de-DE" sz="2000">
                  <a:solidFill>
                    <a:srgbClr val="FF0000"/>
                  </a:solidFill>
                </a:rPr>
              </a:br>
              <a:r>
                <a:rPr lang="de-DE" altLang="de-DE" sz="2000">
                  <a:solidFill>
                    <a:srgbClr val="FF0000"/>
                  </a:solidFill>
                </a:rPr>
                <a:t>Fokussierung der</a:t>
              </a:r>
              <a:br>
                <a:rPr lang="de-DE" altLang="de-DE" sz="2000">
                  <a:solidFill>
                    <a:srgbClr val="FF0000"/>
                  </a:solidFill>
                </a:rPr>
              </a:br>
              <a:r>
                <a:rPr lang="de-DE" altLang="de-DE" sz="2000">
                  <a:solidFill>
                    <a:srgbClr val="FF0000"/>
                  </a:solidFill>
                </a:rPr>
                <a:t>Aufmerksamkeit</a:t>
              </a:r>
              <a:br>
                <a:rPr lang="de-DE" altLang="de-DE" sz="2000">
                  <a:solidFill>
                    <a:srgbClr val="FF0000"/>
                  </a:solidFill>
                </a:rPr>
              </a:br>
              <a:r>
                <a:rPr lang="de-DE" altLang="de-DE" sz="2000">
                  <a:solidFill>
                    <a:srgbClr val="FF0000"/>
                  </a:solidFill>
                </a:rPr>
                <a:t>auf die Okklusion</a:t>
              </a:r>
            </a:p>
          </p:txBody>
        </p:sp>
        <p:sp>
          <p:nvSpPr>
            <p:cNvPr id="21530" name="Rectangle 165"/>
            <p:cNvSpPr>
              <a:spLocks noChangeArrowheads="1"/>
            </p:cNvSpPr>
            <p:nvPr/>
          </p:nvSpPr>
          <p:spPr bwMode="auto">
            <a:xfrm>
              <a:off x="1996" y="3521"/>
              <a:ext cx="1610" cy="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>
                  <a:solidFill>
                    <a:srgbClr val="FF0000"/>
                  </a:solidFill>
                </a:rPr>
                <a:t>durch Zwanghaftigkeit wird  die</a:t>
              </a:r>
              <a:br>
                <a:rPr lang="de-DE" altLang="de-DE" sz="1600">
                  <a:solidFill>
                    <a:srgbClr val="FF0000"/>
                  </a:solidFill>
                </a:rPr>
              </a:br>
              <a:r>
                <a:rPr lang="de-DE" altLang="de-DE" sz="1600">
                  <a:solidFill>
                    <a:srgbClr val="FF0000"/>
                  </a:solidFill>
                </a:rPr>
                <a:t>Fokussierung zur selbständigen</a:t>
              </a:r>
              <a:br>
                <a:rPr lang="de-DE" altLang="de-DE" sz="1600">
                  <a:solidFill>
                    <a:srgbClr val="FF0000"/>
                  </a:solidFill>
                </a:rPr>
              </a:br>
              <a:r>
                <a:rPr lang="de-DE" altLang="de-DE" sz="1600">
                  <a:solidFill>
                    <a:srgbClr val="FF0000"/>
                  </a:solidFill>
                </a:rPr>
                <a:t>Erkrankung</a:t>
              </a:r>
            </a:p>
          </p:txBody>
        </p:sp>
      </p:grpSp>
      <p:grpSp>
        <p:nvGrpSpPr>
          <p:cNvPr id="30" name="Group 172"/>
          <p:cNvGrpSpPr>
            <a:grpSpLocks/>
          </p:cNvGrpSpPr>
          <p:nvPr/>
        </p:nvGrpSpPr>
        <p:grpSpPr bwMode="auto">
          <a:xfrm>
            <a:off x="515830" y="3283993"/>
            <a:ext cx="2555875" cy="938212"/>
            <a:chOff x="385" y="2387"/>
            <a:chExt cx="1610" cy="591"/>
          </a:xfrm>
        </p:grpSpPr>
        <p:sp>
          <p:nvSpPr>
            <p:cNvPr id="21526" name="Rectangle 151"/>
            <p:cNvSpPr>
              <a:spLocks noChangeArrowheads="1"/>
            </p:cNvSpPr>
            <p:nvPr/>
          </p:nvSpPr>
          <p:spPr bwMode="auto">
            <a:xfrm>
              <a:off x="385" y="2523"/>
              <a:ext cx="1610" cy="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2000">
                  <a:solidFill>
                    <a:srgbClr val="FF0000"/>
                  </a:solidFill>
                </a:rPr>
                <a:t>Beschwerden</a:t>
              </a:r>
            </a:p>
            <a:p>
              <a:pPr algn="ctr"/>
              <a:r>
                <a:rPr lang="de-DE" altLang="de-DE" sz="2000">
                  <a:solidFill>
                    <a:srgbClr val="FF0000"/>
                  </a:solidFill>
                </a:rPr>
                <a:t>Schmerzen</a:t>
              </a:r>
            </a:p>
          </p:txBody>
        </p:sp>
        <p:sp>
          <p:nvSpPr>
            <p:cNvPr id="21527" name="Line 166"/>
            <p:cNvSpPr>
              <a:spLocks noChangeShapeType="1"/>
            </p:cNvSpPr>
            <p:nvPr/>
          </p:nvSpPr>
          <p:spPr bwMode="auto">
            <a:xfrm>
              <a:off x="1156" y="2387"/>
              <a:ext cx="0" cy="181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31" name="Group 183"/>
          <p:cNvGrpSpPr>
            <a:grpSpLocks/>
          </p:cNvGrpSpPr>
          <p:nvPr/>
        </p:nvGrpSpPr>
        <p:grpSpPr bwMode="auto">
          <a:xfrm>
            <a:off x="2989155" y="2923630"/>
            <a:ext cx="2998787" cy="1944688"/>
            <a:chOff x="1943" y="2160"/>
            <a:chExt cx="1889" cy="1225"/>
          </a:xfrm>
        </p:grpSpPr>
        <p:sp>
          <p:nvSpPr>
            <p:cNvPr id="21523" name="Rectangle 162"/>
            <p:cNvSpPr>
              <a:spLocks noChangeArrowheads="1"/>
            </p:cNvSpPr>
            <p:nvPr/>
          </p:nvSpPr>
          <p:spPr bwMode="auto">
            <a:xfrm>
              <a:off x="2222" y="2523"/>
              <a:ext cx="1610" cy="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>
                  <a:solidFill>
                    <a:srgbClr val="4379AF"/>
                  </a:solidFill>
                </a:rPr>
                <a:t>Versuch der biomechanischen</a:t>
              </a:r>
              <a:br>
                <a:rPr lang="de-DE" altLang="de-DE" sz="1600">
                  <a:solidFill>
                    <a:srgbClr val="4379AF"/>
                  </a:solidFill>
                </a:rPr>
              </a:br>
              <a:r>
                <a:rPr lang="de-DE" altLang="de-DE" sz="1600">
                  <a:solidFill>
                    <a:srgbClr val="4379AF"/>
                  </a:solidFill>
                </a:rPr>
                <a:t>Rekonstruktion einer</a:t>
              </a:r>
              <a:br>
                <a:rPr lang="de-DE" altLang="de-DE" sz="1600">
                  <a:solidFill>
                    <a:srgbClr val="4379AF"/>
                  </a:solidFill>
                </a:rPr>
              </a:br>
              <a:r>
                <a:rPr lang="de-DE" altLang="de-DE" sz="1600">
                  <a:solidFill>
                    <a:srgbClr val="4379AF"/>
                  </a:solidFill>
                </a:rPr>
                <a:t>idealen Okklusion</a:t>
              </a:r>
            </a:p>
          </p:txBody>
        </p:sp>
        <p:sp>
          <p:nvSpPr>
            <p:cNvPr id="21524" name="Line 159"/>
            <p:cNvSpPr>
              <a:spLocks noChangeShapeType="1"/>
            </p:cNvSpPr>
            <p:nvPr/>
          </p:nvSpPr>
          <p:spPr bwMode="auto">
            <a:xfrm flipV="1">
              <a:off x="2200" y="2160"/>
              <a:ext cx="6" cy="1225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25" name="Line 161"/>
            <p:cNvSpPr>
              <a:spLocks noChangeShapeType="1"/>
            </p:cNvSpPr>
            <p:nvPr/>
          </p:nvSpPr>
          <p:spPr bwMode="auto">
            <a:xfrm flipH="1">
              <a:off x="1943" y="3385"/>
              <a:ext cx="279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0622" name="Group 182"/>
          <p:cNvGrpSpPr>
            <a:grpSpLocks/>
          </p:cNvGrpSpPr>
          <p:nvPr/>
        </p:nvGrpSpPr>
        <p:grpSpPr bwMode="auto">
          <a:xfrm>
            <a:off x="515830" y="4292055"/>
            <a:ext cx="2555875" cy="1223963"/>
            <a:chOff x="385" y="3022"/>
            <a:chExt cx="1610" cy="771"/>
          </a:xfrm>
        </p:grpSpPr>
        <p:sp>
          <p:nvSpPr>
            <p:cNvPr id="21521" name="Rectangle 157"/>
            <p:cNvSpPr>
              <a:spLocks noChangeArrowheads="1"/>
            </p:cNvSpPr>
            <p:nvPr/>
          </p:nvSpPr>
          <p:spPr bwMode="auto">
            <a:xfrm>
              <a:off x="385" y="3248"/>
              <a:ext cx="1610" cy="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2000" dirty="0">
                  <a:solidFill>
                    <a:srgbClr val="FF0033"/>
                  </a:solidFill>
                </a:rPr>
                <a:t>Fokussierung der</a:t>
              </a:r>
              <a:br>
                <a:rPr lang="de-DE" altLang="de-DE" sz="2000" dirty="0">
                  <a:solidFill>
                    <a:srgbClr val="FF0033"/>
                  </a:solidFill>
                </a:rPr>
              </a:br>
              <a:r>
                <a:rPr lang="de-DE" altLang="de-DE" sz="2000" dirty="0">
                  <a:solidFill>
                    <a:srgbClr val="FF0033"/>
                  </a:solidFill>
                </a:rPr>
                <a:t>Aufmerksamkeit</a:t>
              </a:r>
              <a:br>
                <a:rPr lang="de-DE" altLang="de-DE" sz="2000" dirty="0">
                  <a:solidFill>
                    <a:srgbClr val="FF0033"/>
                  </a:solidFill>
                </a:rPr>
              </a:br>
              <a:r>
                <a:rPr lang="de-DE" altLang="de-DE" sz="2000" dirty="0">
                  <a:solidFill>
                    <a:srgbClr val="FF0033"/>
                  </a:solidFill>
                </a:rPr>
                <a:t>auf die Okklusion</a:t>
              </a:r>
            </a:p>
          </p:txBody>
        </p:sp>
        <p:sp>
          <p:nvSpPr>
            <p:cNvPr id="21522" name="Line 167"/>
            <p:cNvSpPr>
              <a:spLocks noChangeShapeType="1"/>
            </p:cNvSpPr>
            <p:nvPr/>
          </p:nvSpPr>
          <p:spPr bwMode="auto">
            <a:xfrm>
              <a:off x="1156" y="3022"/>
              <a:ext cx="0" cy="181"/>
            </a:xfrm>
            <a:prstGeom prst="line">
              <a:avLst/>
            </a:prstGeom>
            <a:noFill/>
            <a:ln w="63500">
              <a:solidFill>
                <a:srgbClr val="FF00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0628" name="Group 177"/>
          <p:cNvGrpSpPr>
            <a:grpSpLocks/>
          </p:cNvGrpSpPr>
          <p:nvPr/>
        </p:nvGrpSpPr>
        <p:grpSpPr bwMode="auto">
          <a:xfrm>
            <a:off x="3169741" y="3140325"/>
            <a:ext cx="4246562" cy="1081089"/>
            <a:chOff x="2019" y="2297"/>
            <a:chExt cx="2675" cy="681"/>
          </a:xfrm>
        </p:grpSpPr>
        <p:sp>
          <p:nvSpPr>
            <p:cNvPr id="21518" name="Line 168"/>
            <p:cNvSpPr>
              <a:spLocks noChangeShapeType="1"/>
            </p:cNvSpPr>
            <p:nvPr/>
          </p:nvSpPr>
          <p:spPr bwMode="auto">
            <a:xfrm flipH="1" flipV="1">
              <a:off x="2200" y="2478"/>
              <a:ext cx="2494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19" name="Rectangle 169"/>
            <p:cNvSpPr>
              <a:spLocks noChangeArrowheads="1"/>
            </p:cNvSpPr>
            <p:nvPr/>
          </p:nvSpPr>
          <p:spPr bwMode="auto">
            <a:xfrm>
              <a:off x="2019" y="2297"/>
              <a:ext cx="317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440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21520" name="Line 170"/>
            <p:cNvSpPr>
              <a:spLocks noChangeShapeType="1"/>
            </p:cNvSpPr>
            <p:nvPr/>
          </p:nvSpPr>
          <p:spPr bwMode="auto">
            <a:xfrm flipH="1">
              <a:off x="4690" y="2478"/>
              <a:ext cx="0" cy="50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pic>
        <p:nvPicPr>
          <p:cNvPr id="148" name="Bild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10" y="833189"/>
            <a:ext cx="710081" cy="1395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3139173" y="1659872"/>
            <a:ext cx="5720556" cy="1481088"/>
            <a:chOff x="3139173" y="1659872"/>
            <a:chExt cx="5720556" cy="1481088"/>
          </a:xfrm>
        </p:grpSpPr>
        <p:sp>
          <p:nvSpPr>
            <p:cNvPr id="21532" name="Line 154"/>
            <p:cNvSpPr>
              <a:spLocks noChangeShapeType="1"/>
            </p:cNvSpPr>
            <p:nvPr/>
          </p:nvSpPr>
          <p:spPr bwMode="auto">
            <a:xfrm flipH="1">
              <a:off x="3395555" y="2491830"/>
              <a:ext cx="2736850" cy="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1533" name="Rectangle 155"/>
            <p:cNvSpPr>
              <a:spLocks noChangeArrowheads="1"/>
            </p:cNvSpPr>
            <p:nvPr/>
          </p:nvSpPr>
          <p:spPr bwMode="auto">
            <a:xfrm>
              <a:off x="3139173" y="2228305"/>
              <a:ext cx="503237" cy="50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4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21534" name="Rectangle 156"/>
            <p:cNvSpPr>
              <a:spLocks noChangeArrowheads="1"/>
            </p:cNvSpPr>
            <p:nvPr/>
          </p:nvSpPr>
          <p:spPr bwMode="auto">
            <a:xfrm>
              <a:off x="6132405" y="1955787"/>
              <a:ext cx="2555875" cy="1008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600" dirty="0">
                  <a:solidFill>
                    <a:srgbClr val="FF0000"/>
                  </a:solidFill>
                </a:rPr>
                <a:t>meist ausgeprägte</a:t>
              </a:r>
              <a:br>
                <a:rPr lang="de-DE" altLang="de-DE" sz="1600" dirty="0">
                  <a:solidFill>
                    <a:srgbClr val="FF0000"/>
                  </a:solidFill>
                </a:rPr>
              </a:br>
              <a:r>
                <a:rPr lang="de-DE" altLang="de-DE" sz="1600" dirty="0" err="1">
                  <a:solidFill>
                    <a:srgbClr val="FF0000"/>
                  </a:solidFill>
                </a:rPr>
                <a:t>psychemotionale</a:t>
              </a:r>
              <a:endParaRPr lang="de-DE" altLang="de-DE" sz="1600" dirty="0">
                <a:solidFill>
                  <a:srgbClr val="FF0000"/>
                </a:solidFill>
              </a:endParaRPr>
            </a:p>
            <a:p>
              <a:r>
                <a:rPr lang="de-DE" altLang="de-DE" sz="1600" dirty="0">
                  <a:solidFill>
                    <a:srgbClr val="FF0000"/>
                  </a:solidFill>
                </a:rPr>
                <a:t>Belastungen</a:t>
              </a:r>
            </a:p>
          </p:txBody>
        </p:sp>
        <p:pic>
          <p:nvPicPr>
            <p:cNvPr id="149" name="Bild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07329" y="1659872"/>
              <a:ext cx="852400" cy="148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08000"/>
            <a:ext cx="6410325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Ist der Schmerz neuropathisch?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39440" y="764630"/>
            <a:ext cx="8320411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8288" indent="-268288"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Krankengeschichte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mechanische Schädigung (Traumen, Amputationen, Querschnittslähmungen)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metabolische Schädigung (Diabetes)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virale Schädigung (Herpes </a:t>
            </a:r>
            <a:r>
              <a:rPr lang="de-DE" sz="2000" b="0" dirty="0" err="1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zoster</a:t>
            </a: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degenerative Erkrankungen des Nervensystems (z.B. MS)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toxische Schädigung (z.B. Natriumhypochlorid)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Neuralgie (</a:t>
            </a:r>
            <a:r>
              <a:rPr lang="de-DE" sz="2000" b="0" dirty="0" err="1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Ephapsenbildung</a:t>
            </a: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Autoimmunerkrankung (Neurodermitis)</a:t>
            </a:r>
          </a:p>
          <a:p>
            <a:pPr eaLnBrk="1" hangingPunct="1">
              <a:defRPr/>
            </a:pPr>
            <a:endParaRPr lang="de-DE" sz="2000" dirty="0">
              <a:solidFill>
                <a:srgbClr val="4379AF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de-DE" sz="200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Symptomatik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Brenngefühl, Kribbel- oder Prickelgefühl, Taubheitsgefühl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Schmerz strahlt aus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Schmerzattacken</a:t>
            </a:r>
            <a:endParaRPr lang="de-DE" sz="2000" dirty="0">
              <a:solidFill>
                <a:srgbClr val="4379AF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Druck, Kälte und Wärme sind schmerzhaft</a:t>
            </a:r>
          </a:p>
          <a:p>
            <a:pPr marL="173038" indent="-173038" eaLnBrk="1" hangingPunct="1">
              <a:defRPr/>
            </a:pPr>
            <a:endParaRPr lang="de-DE" sz="2000" b="0" dirty="0">
              <a:solidFill>
                <a:srgbClr val="4379AF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73038" indent="-173038" eaLnBrk="1" hangingPunct="1"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Therapeutisches Kriterium</a:t>
            </a:r>
          </a:p>
          <a:p>
            <a:pPr marL="174625" indent="-174625" eaLnBrk="1" hangingPunct="1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Periphere Probebehandlung ist nicht erfolgreich!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08000"/>
            <a:ext cx="6410325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>
                <a:solidFill>
                  <a:schemeClr val="bg1"/>
                </a:solidFill>
              </a:rPr>
              <a:t>Ist der Schmerz akut oder chronisch?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9750" y="2874963"/>
            <a:ext cx="7747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200" b="0">
                <a:solidFill>
                  <a:srgbClr val="4379AF"/>
                </a:solidFill>
              </a:rPr>
              <a:t>Chronisch ist ein Schmerz dann, wenn er über die normal zu erwartende Heilungszeit hinausgehend besteht.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">
            <a:extLst>
              <a:ext uri="{FF2B5EF4-FFF2-40B4-BE49-F238E27FC236}">
                <a16:creationId xmlns:a16="http://schemas.microsoft.com/office/drawing/2014/main" id="{0B247B9A-7A80-4D11-A630-103DA6FAD90F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468313" y="1196975"/>
          <a:ext cx="4687887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7884555" imgH="9081782" progId="Word.Document.8">
                  <p:embed/>
                </p:oleObj>
              </mc:Choice>
              <mc:Fallback>
                <p:oleObj name="Dokument" r:id="rId2" imgW="7884555" imgH="9081782" progId="Word.Document.8">
                  <p:embed/>
                  <p:pic>
                    <p:nvPicPr>
                      <p:cNvPr id="2050" name="Object 3">
                        <a:extLst>
                          <a:ext uri="{FF2B5EF4-FFF2-40B4-BE49-F238E27FC236}">
                            <a16:creationId xmlns:a16="http://schemas.microsoft.com/office/drawing/2014/main" id="{0B247B9A-7A80-4D11-A630-103DA6FAD9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196975"/>
                        <a:ext cx="4687887" cy="540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Rectangle 4">
            <a:extLst>
              <a:ext uri="{FF2B5EF4-FFF2-40B4-BE49-F238E27FC236}">
                <a16:creationId xmlns:a16="http://schemas.microsoft.com/office/drawing/2014/main" id="{8468F8CF-6D19-4E04-8B37-CBC9DEE90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485900"/>
            <a:ext cx="792163" cy="288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graphicFrame>
        <p:nvGraphicFramePr>
          <p:cNvPr id="2052" name="Object 5">
            <a:extLst>
              <a:ext uri="{FF2B5EF4-FFF2-40B4-BE49-F238E27FC236}">
                <a16:creationId xmlns:a16="http://schemas.microsoft.com/office/drawing/2014/main" id="{D530943C-C6C4-4431-A413-BC059A8FB7C5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859338" y="1341438"/>
          <a:ext cx="3751262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4" imgW="5758925" imgH="6318702" progId="Word.Document.8">
                  <p:embed/>
                </p:oleObj>
              </mc:Choice>
              <mc:Fallback>
                <p:oleObj name="Dokument" r:id="rId4" imgW="5758925" imgH="6318702" progId="Word.Document.8">
                  <p:embed/>
                  <p:pic>
                    <p:nvPicPr>
                      <p:cNvPr id="2052" name="Object 5">
                        <a:extLst>
                          <a:ext uri="{FF2B5EF4-FFF2-40B4-BE49-F238E27FC236}">
                            <a16:creationId xmlns:a16="http://schemas.microsoft.com/office/drawing/2014/main" id="{D530943C-C6C4-4431-A413-BC059A8FB7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341438"/>
                        <a:ext cx="3751262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 Box 6">
            <a:extLst>
              <a:ext uri="{FF2B5EF4-FFF2-40B4-BE49-F238E27FC236}">
                <a16:creationId xmlns:a16="http://schemas.microsoft.com/office/drawing/2014/main" id="{4ABFC598-88BE-4334-9607-805171FE1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89535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de-DE" altLang="de-DE" sz="2400">
                <a:solidFill>
                  <a:srgbClr val="FFFFFF"/>
                </a:solidFill>
              </a:rPr>
              <a:t>GCS – Graduierung chronischer Schmerzen</a:t>
            </a:r>
          </a:p>
          <a:p>
            <a:pPr algn="ctr">
              <a:spcBef>
                <a:spcPct val="20000"/>
              </a:spcBef>
            </a:pPr>
            <a:r>
              <a:rPr lang="de-DE" altLang="de-DE" sz="2400">
                <a:solidFill>
                  <a:srgbClr val="FFFFFF"/>
                </a:solidFill>
              </a:rPr>
              <a:t>GCPS – Graded Chronic Pain Scale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41666B9A-EC53-4CDE-BD7F-35053A38CB45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1985963" y="922338"/>
          <a:ext cx="7158037" cy="614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8503241" imgH="7305954" progId="Word.Document.8">
                  <p:embed/>
                </p:oleObj>
              </mc:Choice>
              <mc:Fallback>
                <p:oleObj name="Dokument" r:id="rId2" imgW="8503241" imgH="7305954" progId="Word.Document.8">
                  <p:embed/>
                  <p:pic>
                    <p:nvPicPr>
                      <p:cNvPr id="3074" name="Object 2">
                        <a:extLst>
                          <a:ext uri="{FF2B5EF4-FFF2-40B4-BE49-F238E27FC236}">
                            <a16:creationId xmlns:a16="http://schemas.microsoft.com/office/drawing/2014/main" id="{41666B9A-EC53-4CDE-BD7F-35053A38CB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922338"/>
                        <a:ext cx="7158037" cy="614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Rectangle 3">
            <a:extLst>
              <a:ext uri="{FF2B5EF4-FFF2-40B4-BE49-F238E27FC236}">
                <a16:creationId xmlns:a16="http://schemas.microsoft.com/office/drawing/2014/main" id="{61A561FA-B29C-4D52-9D72-134CBB900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8713" y="1052513"/>
            <a:ext cx="936625" cy="288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sp>
        <p:nvSpPr>
          <p:cNvPr id="3076" name="Text Box 6">
            <a:extLst>
              <a:ext uri="{FF2B5EF4-FFF2-40B4-BE49-F238E27FC236}">
                <a16:creationId xmlns:a16="http://schemas.microsoft.com/office/drawing/2014/main" id="{38743080-12D2-4397-B777-510F4E163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9144000" cy="89535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de-DE" altLang="de-DE" sz="2400">
                <a:solidFill>
                  <a:srgbClr val="FFFFFF"/>
                </a:solidFill>
              </a:rPr>
              <a:t>GCS – Graduierung chronischer Schmerzen</a:t>
            </a:r>
          </a:p>
          <a:p>
            <a:pPr algn="ctr">
              <a:spcBef>
                <a:spcPct val="20000"/>
              </a:spcBef>
            </a:pPr>
            <a:r>
              <a:rPr lang="de-DE" altLang="de-DE" sz="2400">
                <a:solidFill>
                  <a:srgbClr val="FFFFFF"/>
                </a:solidFill>
              </a:rPr>
              <a:t>GCPS – Graded Chronic Pain Scale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79438"/>
            <a:ext cx="6337300" cy="627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Geschweifte Klammer rechts 12"/>
          <p:cNvSpPr>
            <a:spLocks/>
          </p:cNvSpPr>
          <p:nvPr/>
        </p:nvSpPr>
        <p:spPr bwMode="auto">
          <a:xfrm rot="5400000">
            <a:off x="4267994" y="1767682"/>
            <a:ext cx="571500" cy="7180262"/>
          </a:xfrm>
          <a:prstGeom prst="rightBrace">
            <a:avLst>
              <a:gd name="adj1" fmla="val 8318"/>
              <a:gd name="adj2" fmla="val 50000"/>
            </a:avLst>
          </a:prstGeom>
          <a:solidFill>
            <a:schemeClr val="bg1"/>
          </a:solidFill>
          <a:ln w="63500" algn="ctr">
            <a:solidFill>
              <a:srgbClr val="4379AF"/>
            </a:solidFill>
            <a:round/>
            <a:headEnd/>
            <a:tailEnd/>
          </a:ln>
        </p:spPr>
        <p:txBody>
          <a:bodyPr lIns="92075" tIns="46038" rIns="92075" bIns="46038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6302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3500">
                <a:solidFill>
                  <a:schemeClr val="bg1"/>
                </a:solidFill>
              </a:rPr>
              <a:t>Schmerzdiagnose</a:t>
            </a:r>
          </a:p>
        </p:txBody>
      </p:sp>
      <p:sp>
        <p:nvSpPr>
          <p:cNvPr id="24581" name="AutoShape 9"/>
          <p:cNvSpPr>
            <a:spLocks noChangeArrowheads="1"/>
          </p:cNvSpPr>
          <p:nvPr/>
        </p:nvSpPr>
        <p:spPr bwMode="auto">
          <a:xfrm>
            <a:off x="2214563" y="1000125"/>
            <a:ext cx="4714875" cy="10001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4379AF"/>
                </a:solidFill>
              </a:rPr>
              <a:t>Schmerzanamnese</a:t>
            </a:r>
          </a:p>
          <a:p>
            <a:pPr algn="ctr"/>
            <a:r>
              <a:rPr lang="de-DE" altLang="de-DE" sz="1800">
                <a:solidFill>
                  <a:srgbClr val="4379AF"/>
                </a:solidFill>
              </a:rPr>
              <a:t>Zahnärztliche </a:t>
            </a:r>
            <a:r>
              <a:rPr lang="de-DE" altLang="de-DE" sz="1800" dirty="0">
                <a:solidFill>
                  <a:srgbClr val="4379AF"/>
                </a:solidFill>
              </a:rPr>
              <a:t>Grunduntersuchung</a:t>
            </a:r>
          </a:p>
          <a:p>
            <a:pPr algn="ctr"/>
            <a:r>
              <a:rPr lang="de-DE" altLang="de-DE" sz="1800" dirty="0">
                <a:solidFill>
                  <a:srgbClr val="4379AF"/>
                </a:solidFill>
              </a:rPr>
              <a:t>Klinische Form- und Funktionsanalyse</a:t>
            </a:r>
          </a:p>
        </p:txBody>
      </p:sp>
      <p:sp>
        <p:nvSpPr>
          <p:cNvPr id="24582" name="Text Box 4"/>
          <p:cNvSpPr txBox="1">
            <a:spLocks noChangeArrowheads="1"/>
          </p:cNvSpPr>
          <p:nvPr/>
        </p:nvSpPr>
        <p:spPr bwMode="auto">
          <a:xfrm>
            <a:off x="1042988" y="3178175"/>
            <a:ext cx="2743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nozizeptiv</a:t>
            </a:r>
          </a:p>
          <a:p>
            <a:pPr>
              <a:buFontTx/>
              <a:buChar char="•"/>
            </a:pPr>
            <a:endParaRPr lang="de-DE" altLang="de-DE" sz="1800" b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neuropathisch</a:t>
            </a:r>
          </a:p>
          <a:p>
            <a:pPr>
              <a:buFontTx/>
              <a:buChar char="•"/>
            </a:pPr>
            <a:endParaRPr lang="de-DE" altLang="de-DE" sz="1800" b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psychogen</a:t>
            </a:r>
          </a:p>
        </p:txBody>
      </p:sp>
      <p:sp>
        <p:nvSpPr>
          <p:cNvPr id="24583" name="Text Box 4"/>
          <p:cNvSpPr txBox="1">
            <a:spLocks noChangeArrowheads="1"/>
          </p:cNvSpPr>
          <p:nvPr/>
        </p:nvSpPr>
        <p:spPr bwMode="auto">
          <a:xfrm>
            <a:off x="2500313" y="3000375"/>
            <a:ext cx="1500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 b="0">
                <a:solidFill>
                  <a:srgbClr val="4379AF"/>
                </a:solidFill>
              </a:rPr>
              <a:t>akut</a:t>
            </a:r>
          </a:p>
          <a:p>
            <a:r>
              <a:rPr lang="de-DE" altLang="de-DE" sz="1800" b="0">
                <a:solidFill>
                  <a:srgbClr val="4379AF"/>
                </a:solidFill>
              </a:rPr>
              <a:t>chronisch</a:t>
            </a:r>
          </a:p>
        </p:txBody>
      </p:sp>
      <p:sp>
        <p:nvSpPr>
          <p:cNvPr id="24584" name="Text Box 4"/>
          <p:cNvSpPr txBox="1">
            <a:spLocks noChangeArrowheads="1"/>
          </p:cNvSpPr>
          <p:nvPr/>
        </p:nvSpPr>
        <p:spPr bwMode="auto">
          <a:xfrm>
            <a:off x="2571750" y="4143375"/>
            <a:ext cx="1500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 b="0">
                <a:solidFill>
                  <a:srgbClr val="4379AF"/>
                </a:solidFill>
              </a:rPr>
              <a:t>primär</a:t>
            </a:r>
          </a:p>
          <a:p>
            <a:r>
              <a:rPr lang="de-DE" altLang="de-DE" sz="1800" b="0">
                <a:solidFill>
                  <a:srgbClr val="4379AF"/>
                </a:solidFill>
              </a:rPr>
              <a:t>sekundär</a:t>
            </a:r>
          </a:p>
        </p:txBody>
      </p:sp>
      <p:sp>
        <p:nvSpPr>
          <p:cNvPr id="24585" name="Text Box 4"/>
          <p:cNvSpPr txBox="1">
            <a:spLocks noChangeArrowheads="1"/>
          </p:cNvSpPr>
          <p:nvPr/>
        </p:nvSpPr>
        <p:spPr bwMode="auto">
          <a:xfrm>
            <a:off x="5186363" y="3000375"/>
            <a:ext cx="29575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 b="0">
                <a:solidFill>
                  <a:srgbClr val="4379AF"/>
                </a:solidFill>
              </a:rPr>
              <a:t>z.B. orofazialer Schmerz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Zahn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Parodontium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Mundschleimhaut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Kieferknochen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Muskulatur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Kiefergelenk</a:t>
            </a:r>
          </a:p>
          <a:p>
            <a:pPr>
              <a:buFontTx/>
              <a:buChar char="•"/>
            </a:pPr>
            <a:r>
              <a:rPr lang="de-DE" altLang="de-DE" sz="1800" b="0">
                <a:solidFill>
                  <a:srgbClr val="4379AF"/>
                </a:solidFill>
              </a:rPr>
              <a:t>N. trigeminus</a:t>
            </a:r>
          </a:p>
        </p:txBody>
      </p:sp>
      <p:sp>
        <p:nvSpPr>
          <p:cNvPr id="24586" name="AutoShape 9"/>
          <p:cNvSpPr>
            <a:spLocks noChangeArrowheads="1"/>
          </p:cNvSpPr>
          <p:nvPr/>
        </p:nvSpPr>
        <p:spPr bwMode="auto">
          <a:xfrm>
            <a:off x="1000125" y="2254250"/>
            <a:ext cx="3071813" cy="7461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>
                <a:solidFill>
                  <a:srgbClr val="4379AF"/>
                </a:solidFill>
              </a:rPr>
              <a:t>Schmerzart bzw.</a:t>
            </a:r>
          </a:p>
          <a:p>
            <a:pPr algn="ctr"/>
            <a:r>
              <a:rPr lang="de-DE" altLang="de-DE" sz="1800">
                <a:solidFill>
                  <a:srgbClr val="4379AF"/>
                </a:solidFill>
              </a:rPr>
              <a:t>Schmerzmechanismus</a:t>
            </a:r>
          </a:p>
        </p:txBody>
      </p:sp>
      <p:sp>
        <p:nvSpPr>
          <p:cNvPr id="24587" name="AutoShape 9"/>
          <p:cNvSpPr>
            <a:spLocks noChangeArrowheads="1"/>
          </p:cNvSpPr>
          <p:nvPr/>
        </p:nvSpPr>
        <p:spPr bwMode="auto">
          <a:xfrm>
            <a:off x="5072063" y="2254250"/>
            <a:ext cx="3071812" cy="7461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>
                <a:solidFill>
                  <a:srgbClr val="4379AF"/>
                </a:solidFill>
              </a:rPr>
              <a:t>Schmerzlokalisation</a:t>
            </a:r>
          </a:p>
        </p:txBody>
      </p:sp>
      <p:sp>
        <p:nvSpPr>
          <p:cNvPr id="24588" name="AutoShape 9"/>
          <p:cNvSpPr>
            <a:spLocks noChangeArrowheads="1"/>
          </p:cNvSpPr>
          <p:nvPr/>
        </p:nvSpPr>
        <p:spPr bwMode="auto">
          <a:xfrm>
            <a:off x="3000375" y="5754688"/>
            <a:ext cx="3071813" cy="7461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>
                <a:solidFill>
                  <a:srgbClr val="4379AF"/>
                </a:solidFill>
              </a:rPr>
              <a:t>Schmerzdiagnose</a:t>
            </a:r>
          </a:p>
        </p:txBody>
      </p:sp>
      <p:sp>
        <p:nvSpPr>
          <p:cNvPr id="24589" name="Text Box 4"/>
          <p:cNvSpPr txBox="1">
            <a:spLocks noChangeArrowheads="1"/>
          </p:cNvSpPr>
          <p:nvPr/>
        </p:nvSpPr>
        <p:spPr bwMode="auto">
          <a:xfrm>
            <a:off x="3786188" y="3143250"/>
            <a:ext cx="150018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9600" b="0">
                <a:solidFill>
                  <a:srgbClr val="4379AF"/>
                </a:solidFill>
              </a:rPr>
              <a:t>+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695325"/>
            <a:ext cx="6191250" cy="613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7016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4000" dirty="0">
                <a:solidFill>
                  <a:schemeClr val="bg1"/>
                </a:solidFill>
              </a:rPr>
              <a:t>Behandlungsplanung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755650" y="1352550"/>
            <a:ext cx="799306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de-DE" altLang="de-DE" sz="2400" b="0" dirty="0">
                <a:solidFill>
                  <a:srgbClr val="4379AF"/>
                </a:solidFill>
              </a:rPr>
              <a:t>Welche Schmerzart kann ich als Zahnarzt/Kieferorthopäde alleine behandeln?</a:t>
            </a:r>
          </a:p>
          <a:p>
            <a:pPr>
              <a:buFontTx/>
              <a:buChar char="•"/>
            </a:pPr>
            <a:endParaRPr lang="de-DE" altLang="de-DE" sz="800" b="0" dirty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2400" b="0" dirty="0">
                <a:solidFill>
                  <a:srgbClr val="4379AF"/>
                </a:solidFill>
              </a:rPr>
              <a:t>Welche Schmerzarten kann ich zusammen mit Ko-Therapeuten behandeln?</a:t>
            </a:r>
          </a:p>
          <a:p>
            <a:pPr>
              <a:buFontTx/>
              <a:buChar char="•"/>
            </a:pPr>
            <a:endParaRPr lang="de-DE" altLang="de-DE" sz="800" b="0" dirty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2400" b="0" dirty="0">
                <a:solidFill>
                  <a:srgbClr val="4379AF"/>
                </a:solidFill>
              </a:rPr>
              <a:t>Welche Schmerzart muss ich an einen Schmerzmediziner überweisen?</a:t>
            </a:r>
          </a:p>
          <a:p>
            <a:pPr>
              <a:buFontTx/>
              <a:buChar char="•"/>
            </a:pPr>
            <a:endParaRPr lang="de-DE" altLang="de-DE" sz="800" b="0" dirty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2400" b="0" dirty="0">
                <a:solidFill>
                  <a:srgbClr val="4379AF"/>
                </a:solidFill>
              </a:rPr>
              <a:t>Welche Schmerzart muss ich an einen Psychologen überweisen?</a:t>
            </a:r>
          </a:p>
          <a:p>
            <a:pPr>
              <a:buFontTx/>
              <a:buChar char="•"/>
            </a:pPr>
            <a:endParaRPr lang="de-DE" altLang="de-DE" sz="800" b="0" dirty="0">
              <a:solidFill>
                <a:srgbClr val="4379AF"/>
              </a:solidFill>
            </a:endParaRPr>
          </a:p>
          <a:p>
            <a:pPr>
              <a:buFontTx/>
              <a:buChar char="•"/>
            </a:pPr>
            <a:r>
              <a:rPr lang="de-DE" altLang="de-DE" sz="2400" b="0" dirty="0">
                <a:solidFill>
                  <a:srgbClr val="4379AF"/>
                </a:solidFill>
              </a:rPr>
              <a:t>Welche besonderen Schmerzen kann ich mit dem Konzept „</a:t>
            </a:r>
            <a:r>
              <a:rPr lang="de-DE" altLang="de-DE" sz="2400" b="0" dirty="0" err="1">
                <a:solidFill>
                  <a:srgbClr val="4379AF"/>
                </a:solidFill>
              </a:rPr>
              <a:t>Kraniofaziale</a:t>
            </a:r>
            <a:r>
              <a:rPr lang="de-DE" altLang="de-DE" sz="2400" b="0" dirty="0">
                <a:solidFill>
                  <a:srgbClr val="4379AF"/>
                </a:solidFill>
              </a:rPr>
              <a:t> Orthopädie“ behandeln? </a:t>
            </a:r>
            <a:r>
              <a:rPr lang="de-DE" altLang="de-DE" sz="2400" b="0">
                <a:solidFill>
                  <a:srgbClr val="4379AF"/>
                </a:solidFill>
              </a:rPr>
              <a:t>Zu welcher Schmerzart gehören diese Schmerzen?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79438"/>
            <a:ext cx="6337300" cy="627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64633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3600" dirty="0">
                <a:solidFill>
                  <a:schemeClr val="bg1"/>
                </a:solidFill>
              </a:rPr>
              <a:t>Methoden der Schmerztherapie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99490" y="1916790"/>
            <a:ext cx="744854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8288" indent="-26828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marL="174625" indent="-174625"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Eliminierung akuter Irritationen und chronischer Belastungen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Myofasziale Therapie: Physikalische Therapie, Manuelle Therapie, Osteopathie, Mikroextensionstherapie (MaRhyThe), Akupunktur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Anästhetische Therapie (Therapeutische Lokalanästhesie, Nervenblockaden, </a:t>
            </a:r>
            <a:r>
              <a:rPr lang="de-DE" altLang="de-DE" sz="2000" b="0" dirty="0" err="1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Ganglionäre</a:t>
            </a: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 lokale und spinale </a:t>
            </a:r>
            <a:r>
              <a:rPr lang="de-DE" altLang="de-DE" sz="2000" b="0" dirty="0" err="1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Opioidtherapie</a:t>
            </a: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Medikamentöse Schmerztherapie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Neurochirurgische Therapie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Psychologische Beratung und Psychotherapie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ea typeface="Verdana" panose="020B0604030504040204" pitchFamily="34" charset="0"/>
                <a:cs typeface="Arial" panose="020B0604020202020204" pitchFamily="34" charset="0"/>
              </a:rPr>
              <a:t>Therapien zur Wiederherstellung von Form und Funktion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eere Prä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Leere Prä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C:\MSOffice\Vorlagen\Leere Präsentation.pot</Template>
  <TotalTime>0</TotalTime>
  <Words>1056</Words>
  <Application>Microsoft Office PowerPoint</Application>
  <PresentationFormat>Bildschirmpräsentation (4:3)</PresentationFormat>
  <Paragraphs>259</Paragraphs>
  <Slides>19</Slides>
  <Notes>16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Leere Präsentation</vt:lpstr>
      <vt:lpstr>Dokument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Dr. Erich Wühr</dc:creator>
  <cp:lastModifiedBy>Erich Wühr | Verlag Systemische Medizin AG</cp:lastModifiedBy>
  <cp:revision>820</cp:revision>
  <cp:lastPrinted>2019-09-17T13:42:49Z</cp:lastPrinted>
  <dcterms:created xsi:type="dcterms:W3CDTF">1995-06-17T23:31:02Z</dcterms:created>
  <dcterms:modified xsi:type="dcterms:W3CDTF">2022-07-23T10:47:39Z</dcterms:modified>
</cp:coreProperties>
</file>