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878" r:id="rId2"/>
    <p:sldId id="965" r:id="rId3"/>
    <p:sldId id="877" r:id="rId4"/>
    <p:sldId id="880" r:id="rId5"/>
    <p:sldId id="611" r:id="rId6"/>
    <p:sldId id="874" r:id="rId7"/>
    <p:sldId id="810" r:id="rId8"/>
    <p:sldId id="806" r:id="rId9"/>
    <p:sldId id="862" r:id="rId10"/>
    <p:sldId id="863" r:id="rId11"/>
    <p:sldId id="872" r:id="rId12"/>
    <p:sldId id="860" r:id="rId13"/>
    <p:sldId id="873" r:id="rId14"/>
    <p:sldId id="869" r:id="rId15"/>
    <p:sldId id="851" r:id="rId16"/>
    <p:sldId id="808" r:id="rId17"/>
    <p:sldId id="719" r:id="rId18"/>
    <p:sldId id="720" r:id="rId19"/>
    <p:sldId id="721" r:id="rId20"/>
    <p:sldId id="615" r:id="rId21"/>
    <p:sldId id="722" r:id="rId22"/>
    <p:sldId id="723" r:id="rId23"/>
    <p:sldId id="724" r:id="rId24"/>
    <p:sldId id="725" r:id="rId25"/>
    <p:sldId id="726" r:id="rId26"/>
    <p:sldId id="727" r:id="rId27"/>
    <p:sldId id="728" r:id="rId28"/>
    <p:sldId id="729" r:id="rId29"/>
    <p:sldId id="731" r:id="rId30"/>
    <p:sldId id="732" r:id="rId31"/>
    <p:sldId id="733" r:id="rId32"/>
    <p:sldId id="623" r:id="rId33"/>
    <p:sldId id="881" r:id="rId34"/>
    <p:sldId id="852" r:id="rId35"/>
    <p:sldId id="964" r:id="rId36"/>
    <p:sldId id="850" r:id="rId37"/>
    <p:sldId id="866" r:id="rId38"/>
    <p:sldId id="867" r:id="rId39"/>
    <p:sldId id="868" r:id="rId40"/>
    <p:sldId id="882" r:id="rId41"/>
    <p:sldId id="892" r:id="rId42"/>
    <p:sldId id="957" r:id="rId43"/>
    <p:sldId id="887" r:id="rId44"/>
    <p:sldId id="888" r:id="rId45"/>
    <p:sldId id="889" r:id="rId46"/>
    <p:sldId id="908" r:id="rId47"/>
    <p:sldId id="909" r:id="rId48"/>
    <p:sldId id="922" r:id="rId49"/>
    <p:sldId id="926" r:id="rId50"/>
    <p:sldId id="958" r:id="rId51"/>
    <p:sldId id="959" r:id="rId52"/>
    <p:sldId id="961" r:id="rId53"/>
    <p:sldId id="962" r:id="rId54"/>
    <p:sldId id="960" r:id="rId55"/>
    <p:sldId id="947" r:id="rId56"/>
    <p:sldId id="948" r:id="rId57"/>
    <p:sldId id="949" r:id="rId58"/>
    <p:sldId id="950" r:id="rId59"/>
    <p:sldId id="963" r:id="rId60"/>
    <p:sldId id="955" r:id="rId61"/>
    <p:sldId id="956" r:id="rId62"/>
  </p:sldIdLst>
  <p:sldSz cx="9144000" cy="6858000" type="screen4x3"/>
  <p:notesSz cx="7102475" cy="102346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b="1" kern="1200">
        <a:solidFill>
          <a:srgbClr val="0000FF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15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418" userDrawn="1">
          <p15:clr>
            <a:srgbClr val="A4A3A4"/>
          </p15:clr>
        </p15:guide>
        <p15:guide id="2" pos="298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79AF"/>
    <a:srgbClr val="CCECFF"/>
    <a:srgbClr val="00FFFF"/>
    <a:srgbClr val="0000FF"/>
    <a:srgbClr val="FFFF00"/>
    <a:srgbClr val="FF0033"/>
    <a:srgbClr val="FF00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C18015-D4BD-4F17-A60C-F5CD8488AF3F}" v="1" dt="2022-07-23T11:49:28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7" autoAdjust="0"/>
    <p:restoredTop sz="94728" autoAdjust="0"/>
  </p:normalViewPr>
  <p:slideViewPr>
    <p:cSldViewPr showGuides="1">
      <p:cViewPr varScale="1">
        <p:scale>
          <a:sx n="92" d="100"/>
          <a:sy n="92" d="100"/>
        </p:scale>
        <p:origin x="1118" y="48"/>
      </p:cViewPr>
      <p:guideLst>
        <p:guide orient="horz" pos="527"/>
        <p:guide pos="215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5" d="100"/>
          <a:sy n="65" d="100"/>
        </p:scale>
        <p:origin x="-1589" y="-72"/>
      </p:cViewPr>
      <p:guideLst>
        <p:guide orient="horz" pos="2418"/>
        <p:guide pos="298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h Wühr | Verlag Systemische Medizin AG" userId="00d5bc14-2047-46ac-8d7a-6dcdfab1eaaa" providerId="ADAL" clId="{70C18015-D4BD-4F17-A60C-F5CD8488AF3F}"/>
    <pc:docChg chg="addSld modSld">
      <pc:chgData name="Erich Wühr | Verlag Systemische Medizin AG" userId="00d5bc14-2047-46ac-8d7a-6dcdfab1eaaa" providerId="ADAL" clId="{70C18015-D4BD-4F17-A60C-F5CD8488AF3F}" dt="2022-07-23T11:49:51.593" v="6" actId="255"/>
      <pc:docMkLst>
        <pc:docMk/>
      </pc:docMkLst>
      <pc:sldChg chg="addSp delSp modSp mod modAnim">
        <pc:chgData name="Erich Wühr | Verlag Systemische Medizin AG" userId="00d5bc14-2047-46ac-8d7a-6dcdfab1eaaa" providerId="ADAL" clId="{70C18015-D4BD-4F17-A60C-F5CD8488AF3F}" dt="2022-07-23T11:49:51.593" v="6" actId="255"/>
        <pc:sldMkLst>
          <pc:docMk/>
          <pc:sldMk cId="0" sldId="878"/>
        </pc:sldMkLst>
        <pc:spChg chg="del">
          <ac:chgData name="Erich Wühr | Verlag Systemische Medizin AG" userId="00d5bc14-2047-46ac-8d7a-6dcdfab1eaaa" providerId="ADAL" clId="{70C18015-D4BD-4F17-A60C-F5CD8488AF3F}" dt="2022-07-23T11:49:28.311" v="1" actId="478"/>
          <ac:spMkLst>
            <pc:docMk/>
            <pc:sldMk cId="0" sldId="878"/>
            <ac:spMk id="11" creationId="{00000000-0000-0000-0000-000000000000}"/>
          </ac:spMkLst>
        </pc:spChg>
        <pc:spChg chg="del">
          <ac:chgData name="Erich Wühr | Verlag Systemische Medizin AG" userId="00d5bc14-2047-46ac-8d7a-6dcdfab1eaaa" providerId="ADAL" clId="{70C18015-D4BD-4F17-A60C-F5CD8488AF3F}" dt="2022-07-23T11:49:28.311" v="1" actId="478"/>
          <ac:spMkLst>
            <pc:docMk/>
            <pc:sldMk cId="0" sldId="878"/>
            <ac:spMk id="12" creationId="{00000000-0000-0000-0000-000000000000}"/>
          </ac:spMkLst>
        </pc:spChg>
        <pc:spChg chg="del">
          <ac:chgData name="Erich Wühr | Verlag Systemische Medizin AG" userId="00d5bc14-2047-46ac-8d7a-6dcdfab1eaaa" providerId="ADAL" clId="{70C18015-D4BD-4F17-A60C-F5CD8488AF3F}" dt="2022-07-23T11:49:28.311" v="1" actId="478"/>
          <ac:spMkLst>
            <pc:docMk/>
            <pc:sldMk cId="0" sldId="878"/>
            <ac:spMk id="58" creationId="{00000000-0000-0000-0000-000000000000}"/>
          </ac:spMkLst>
        </pc:spChg>
        <pc:spChg chg="del">
          <ac:chgData name="Erich Wühr | Verlag Systemische Medizin AG" userId="00d5bc14-2047-46ac-8d7a-6dcdfab1eaaa" providerId="ADAL" clId="{70C18015-D4BD-4F17-A60C-F5CD8488AF3F}" dt="2022-07-23T11:49:28.311" v="1" actId="478"/>
          <ac:spMkLst>
            <pc:docMk/>
            <pc:sldMk cId="0" sldId="878"/>
            <ac:spMk id="59" creationId="{00000000-0000-0000-0000-000000000000}"/>
          </ac:spMkLst>
        </pc:spChg>
        <pc:spChg chg="del">
          <ac:chgData name="Erich Wühr | Verlag Systemische Medizin AG" userId="00d5bc14-2047-46ac-8d7a-6dcdfab1eaaa" providerId="ADAL" clId="{70C18015-D4BD-4F17-A60C-F5CD8488AF3F}" dt="2022-07-23T11:49:28.311" v="1" actId="478"/>
          <ac:spMkLst>
            <pc:docMk/>
            <pc:sldMk cId="0" sldId="878"/>
            <ac:spMk id="61" creationId="{00000000-0000-0000-0000-000000000000}"/>
          </ac:spMkLst>
        </pc:spChg>
        <pc:spChg chg="add mod">
          <ac:chgData name="Erich Wühr | Verlag Systemische Medizin AG" userId="00d5bc14-2047-46ac-8d7a-6dcdfab1eaaa" providerId="ADAL" clId="{70C18015-D4BD-4F17-A60C-F5CD8488AF3F}" dt="2022-07-23T11:49:51.593" v="6" actId="255"/>
          <ac:spMkLst>
            <pc:docMk/>
            <pc:sldMk cId="0" sldId="878"/>
            <ac:spMk id="63" creationId="{89EA91D3-32E7-BB52-843F-9ACDC6C8AE98}"/>
          </ac:spMkLst>
        </pc:s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76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79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0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1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2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3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4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5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6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7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8" creationId="{00000000-0000-0000-0000-000000000000}"/>
          </ac:grpSpMkLst>
        </pc:grpChg>
        <pc:grpChg chg="del">
          <ac:chgData name="Erich Wühr | Verlag Systemische Medizin AG" userId="00d5bc14-2047-46ac-8d7a-6dcdfab1eaaa" providerId="ADAL" clId="{70C18015-D4BD-4F17-A60C-F5CD8488AF3F}" dt="2022-07-23T11:49:28.311" v="1" actId="478"/>
          <ac:grpSpMkLst>
            <pc:docMk/>
            <pc:sldMk cId="0" sldId="878"/>
            <ac:grpSpMk id="3089" creationId="{00000000-0000-0000-0000-000000000000}"/>
          </ac:grpSpMkLst>
        </pc:grpChg>
        <pc:cxnChg chg="del">
          <ac:chgData name="Erich Wühr | Verlag Systemische Medizin AG" userId="00d5bc14-2047-46ac-8d7a-6dcdfab1eaaa" providerId="ADAL" clId="{70C18015-D4BD-4F17-A60C-F5CD8488AF3F}" dt="2022-07-23T11:49:28.311" v="1" actId="478"/>
          <ac:cxnSpMkLst>
            <pc:docMk/>
            <pc:sldMk cId="0" sldId="878"/>
            <ac:cxnSpMk id="32" creationId="{00000000-0000-0000-0000-000000000000}"/>
          </ac:cxnSpMkLst>
        </pc:cxnChg>
        <pc:cxnChg chg="del">
          <ac:chgData name="Erich Wühr | Verlag Systemische Medizin AG" userId="00d5bc14-2047-46ac-8d7a-6dcdfab1eaaa" providerId="ADAL" clId="{70C18015-D4BD-4F17-A60C-F5CD8488AF3F}" dt="2022-07-23T11:49:28.311" v="1" actId="478"/>
          <ac:cxnSpMkLst>
            <pc:docMk/>
            <pc:sldMk cId="0" sldId="878"/>
            <ac:cxnSpMk id="62" creationId="{00000000-0000-0000-0000-000000000000}"/>
          </ac:cxnSpMkLst>
        </pc:cxnChg>
      </pc:sldChg>
      <pc:sldChg chg="add">
        <pc:chgData name="Erich Wühr | Verlag Systemische Medizin AG" userId="00d5bc14-2047-46ac-8d7a-6dcdfab1eaaa" providerId="ADAL" clId="{70C18015-D4BD-4F17-A60C-F5CD8488AF3F}" dt="2022-07-23T11:49:19.625" v="0" actId="2890"/>
        <pc:sldMkLst>
          <pc:docMk/>
          <pc:sldMk cId="4114959732" sldId="9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439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737" y="1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t" anchorCtr="0" compatLnSpc="1">
            <a:prstTxWarp prst="textNoShape">
              <a:avLst/>
            </a:prstTxWarp>
          </a:bodyPr>
          <a:lstStyle>
            <a:lvl1pPr algn="r"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1713" y="774700"/>
            <a:ext cx="5099050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998" y="4861441"/>
            <a:ext cx="5208481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736" tIns="49868" rIns="99736" bIns="49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3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>
              <a:defRPr sz="1100" b="0" i="1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737" y="9722883"/>
            <a:ext cx="3077739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5" tIns="0" rIns="20635" bIns="0" numCol="1" anchor="b" anchorCtr="0" compatLnSpc="1">
            <a:prstTxWarp prst="textNoShape">
              <a:avLst/>
            </a:prstTxWarp>
          </a:bodyPr>
          <a:lstStyle>
            <a:lvl1pPr algn="r">
              <a:defRPr sz="1100" b="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4D47011-93E9-4E01-A198-99B86E1C694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7534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B50BF068-0FDA-4979-8030-99474B713004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58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B50BF068-0FDA-4979-8030-99474B713004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384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1E06B43-B0D6-4C8B-AEEE-2E8D42CF5470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644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887B4017-F9F6-4E4A-91BF-600F41DC68A1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022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4DF624ED-36CF-44CA-960D-5586481CA9F5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de-DE" altLang="de-DE"/>
              <a:t>Antwort: Lokale Diagnostik und Therapie sind nicht zielführend im Sinne der Beschwerdefreiheit des Patienten, weil es sich bei chronisch-funktionellen Erkrankungen nie um reinlokale Geschehen handelt, sondern immer um systemische Zusammenhänge.</a:t>
            </a:r>
          </a:p>
          <a:p>
            <a:r>
              <a:rPr lang="de-DE" altLang="de-DE"/>
              <a:t>Dazu möchte ich Ihnen nun kurz erläutern, wie das Kraniomandibuläre System systemisch vernetzt ist ...</a:t>
            </a:r>
          </a:p>
        </p:txBody>
      </p:sp>
    </p:spTree>
    <p:extLst>
      <p:ext uri="{BB962C8B-B14F-4D97-AF65-F5344CB8AC3E}">
        <p14:creationId xmlns:p14="http://schemas.microsoft.com/office/powerpoint/2010/main" val="3741958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9EF6DFD1-EECC-4C4C-9952-FF0FFB79B97C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de-DE" altLang="de-DE"/>
              <a:t>Antwort: Lokale Diagnostik und Therapie sind nicht zielführend im Sinne der Beschwerdefreiheit des Patienten, weil es sich bei chronisch-funktionellen Erkrankungen nie um reinlokale Geschehen handelt, sondern immer um systemische Zusammenhänge.</a:t>
            </a:r>
          </a:p>
          <a:p>
            <a:r>
              <a:rPr lang="de-DE" altLang="de-DE"/>
              <a:t>Dazu möchte ich Ihnen nun kurz erläutern, wie das Kraniomandibuläre System systemisch vernetzt ist ...</a:t>
            </a:r>
          </a:p>
        </p:txBody>
      </p:sp>
    </p:spTree>
    <p:extLst>
      <p:ext uri="{BB962C8B-B14F-4D97-AF65-F5344CB8AC3E}">
        <p14:creationId xmlns:p14="http://schemas.microsoft.com/office/powerpoint/2010/main" val="4151905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A39383B-C9CC-4E7B-A359-D182348F35FE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de-DE" altLang="de-DE"/>
              <a:t>Antwort: Lokale Diagnostik und Therapie sind nicht zielführend im Sinne der Beschwerdefreiheit des Patienten, weil es sich bei chronisch-funktionellen Erkrankungen nie um reinlokale Geschehen handelt, sondern immer um systemische Zusammenhänge.</a:t>
            </a:r>
          </a:p>
          <a:p>
            <a:r>
              <a:rPr lang="de-DE" altLang="de-DE"/>
              <a:t>Dazu möchte ich Ihnen nun kurz erläutern, wie das Kraniomandibuläre System systemisch vernetzt ist ...</a:t>
            </a:r>
          </a:p>
        </p:txBody>
      </p:sp>
    </p:spTree>
    <p:extLst>
      <p:ext uri="{BB962C8B-B14F-4D97-AF65-F5344CB8AC3E}">
        <p14:creationId xmlns:p14="http://schemas.microsoft.com/office/powerpoint/2010/main" val="2936771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E171198F-6ED3-4A94-97E7-042436F863C0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de-DE" altLang="de-DE"/>
              <a:t>Antwort: Lokale Diagnostik und Therapie sind nicht zielführend im Sinne der Beschwerdefreiheit des Patienten, weil es sich bei chronisch-funktionellen Erkrankungen nie um reinlokale Geschehen handelt, sondern immer um systemische Zusammenhänge.</a:t>
            </a:r>
          </a:p>
          <a:p>
            <a:r>
              <a:rPr lang="de-DE" altLang="de-DE"/>
              <a:t>Dazu möchte ich Ihnen nun kurz erläutern, wie das Kraniomandibuläre System systemisch vernetzt ist ...</a:t>
            </a:r>
          </a:p>
        </p:txBody>
      </p:sp>
    </p:spTree>
    <p:extLst>
      <p:ext uri="{BB962C8B-B14F-4D97-AF65-F5344CB8AC3E}">
        <p14:creationId xmlns:p14="http://schemas.microsoft.com/office/powerpoint/2010/main" val="3520180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6656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6656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723F83A6-41FC-47E8-98F9-6CD9952AA497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40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904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371DA28C-0045-4005-9FC6-890F50C25BB0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41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8350"/>
            <a:ext cx="5114925" cy="3836988"/>
          </a:xfrm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de-DE" altLang="de-DE"/>
              <a:t>Antwort: Lokale Diagnostik und Therapie sind nicht zielführend im Sinne der Beschwerdefreiheit des Patienten, weil es sich bei chronisch-funktionellen Erkrankungen nie um reinlokale Geschehen handelt, sondern immer um systemische Zusammenhänge.</a:t>
            </a:r>
          </a:p>
          <a:p>
            <a:r>
              <a:rPr lang="de-DE" altLang="de-DE"/>
              <a:t>Dazu möchte ich Ihnen nun kurz erläutern, wie das Kraniomandibuläre System systemisch vernetzt ist ...</a:t>
            </a:r>
          </a:p>
        </p:txBody>
      </p:sp>
    </p:spTree>
    <p:extLst>
      <p:ext uri="{BB962C8B-B14F-4D97-AF65-F5344CB8AC3E}">
        <p14:creationId xmlns:p14="http://schemas.microsoft.com/office/powerpoint/2010/main" val="3445053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7373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3275" indent="-307975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6663" indent="-246063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1963" indent="-246063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7263" indent="-246063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684463" indent="-2460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141663" indent="-2460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598863" indent="-2460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056063" indent="-246063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6875D716-377D-40C1-A7A5-601AF8891190}" type="slidenum">
              <a:rPr lang="de-DE" altLang="de-DE" sz="11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42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261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686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6861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9FE2ECD-E15A-4B10-BD43-851BDA93A3F3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302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6656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6656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723F83A6-41FC-47E8-98F9-6CD9952AA497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54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80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01713" y="774700"/>
            <a:ext cx="5099050" cy="3824288"/>
          </a:xfrm>
          <a:ln/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804763" indent="-309524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238098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733337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228576" indent="-247620"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35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fld id="{51E06B43-B0D6-4C8B-AEEE-2E8D42CF5470}" type="slidenum">
              <a:rPr lang="de-DE" altLang="de-DE" sz="11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59</a:t>
            </a:fld>
            <a:endParaRPr lang="de-DE" altLang="de-DE" sz="11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680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FD5012-32B4-40AE-A8D2-43C8010537C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28647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724EE-0865-4355-BB2C-326B40A91B6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5400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E503F4-6216-413C-958A-CF8B7386B55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23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CAB549-8D9C-4F5E-A9AA-5BBED06F47F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4480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1E9AC-04BF-4E87-8F32-C365C75020C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6960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E8EE59-DAF6-4CD7-ACC2-3B123552146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23121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A020B0-584D-4AB4-BFAD-D0CF0869FB1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5536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1B12C8-C2A2-433A-93A0-768E1320E93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4012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8A7245-5CE0-4C4E-8113-0D33880B7F6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7990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46A20B-5573-4E76-8F0D-755EDEFC7A7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628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0C631-2B4F-45B4-9A58-64331076D72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47102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887D1-A458-431A-99E6-96226ACD6AD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7932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Klicken Sie, um die Formate des Vorlagentextes zu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F89DFC70-C5DB-43B4-8176-EC8AFA37FD7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tm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feld 62">
            <a:extLst>
              <a:ext uri="{FF2B5EF4-FFF2-40B4-BE49-F238E27FC236}">
                <a16:creationId xmlns:a16="http://schemas.microsoft.com/office/drawing/2014/main" id="{89EA91D3-32E7-BB52-843F-9ACDC6C8AE98}"/>
              </a:ext>
            </a:extLst>
          </p:cNvPr>
          <p:cNvSpPr txBox="1"/>
          <p:nvPr/>
        </p:nvSpPr>
        <p:spPr>
          <a:xfrm>
            <a:off x="359532" y="404664"/>
            <a:ext cx="842493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4000" dirty="0"/>
              <a:t>https://stress-management.expert/wp-content/uploads/2022/07/05-161118-Die-erste-Sitzung.pdf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ussdiagramm: Vordefinierter Prozess 10"/>
          <p:cNvSpPr/>
          <p:nvPr/>
        </p:nvSpPr>
        <p:spPr>
          <a:xfrm>
            <a:off x="785813" y="214313"/>
            <a:ext cx="2143125" cy="785812"/>
          </a:xfrm>
          <a:prstGeom prst="flowChartPredefinedProcess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0" dirty="0" err="1">
                <a:latin typeface="Arial" pitchFamily="34" charset="0"/>
                <a:cs typeface="Arial" pitchFamily="34" charset="0"/>
              </a:rPr>
              <a:t>Zuweiser</a:t>
            </a:r>
            <a:r>
              <a:rPr lang="de-DE" sz="1400" b="0" dirty="0">
                <a:latin typeface="Arial" pitchFamily="34" charset="0"/>
                <a:cs typeface="Arial" pitchFamily="34" charset="0"/>
              </a:rPr>
              <a:t>-Management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0" dirty="0">
                <a:latin typeface="Arial" pitchFamily="34" charset="0"/>
                <a:cs typeface="Arial" pitchFamily="34" charset="0"/>
              </a:rPr>
              <a:t>Patienting</a:t>
            </a:r>
          </a:p>
        </p:txBody>
      </p:sp>
      <p:sp>
        <p:nvSpPr>
          <p:cNvPr id="12" name="Flussdiagramm: Prozess 11"/>
          <p:cNvSpPr/>
          <p:nvPr/>
        </p:nvSpPr>
        <p:spPr bwMode="auto">
          <a:xfrm>
            <a:off x="785813" y="1260475"/>
            <a:ext cx="2143125" cy="382588"/>
          </a:xfrm>
          <a:prstGeom prst="flowChartProcess">
            <a:avLst/>
          </a:prstGeom>
          <a:solidFill>
            <a:schemeClr val="bg1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Erste Sitzung</a:t>
            </a:r>
          </a:p>
        </p:txBody>
      </p:sp>
      <p:cxnSp>
        <p:nvCxnSpPr>
          <p:cNvPr id="32" name="Gerade Verbindung mit Pfeil 31"/>
          <p:cNvCxnSpPr>
            <a:stCxn id="11" idx="2"/>
            <a:endCxn id="12" idx="0"/>
          </p:cNvCxnSpPr>
          <p:nvPr/>
        </p:nvCxnSpPr>
        <p:spPr bwMode="auto">
          <a:xfrm rot="5400000">
            <a:off x="1727994" y="1129506"/>
            <a:ext cx="260350" cy="1588"/>
          </a:xfrm>
          <a:prstGeom prst="straightConnector1">
            <a:avLst/>
          </a:prstGeom>
          <a:ln w="38100">
            <a:solidFill>
              <a:srgbClr val="4379A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6" name="Gruppieren 126"/>
          <p:cNvGrpSpPr>
            <a:grpSpLocks/>
          </p:cNvGrpSpPr>
          <p:nvPr/>
        </p:nvGrpSpPr>
        <p:grpSpPr bwMode="auto">
          <a:xfrm>
            <a:off x="4000500" y="1500188"/>
            <a:ext cx="2193925" cy="1044575"/>
            <a:chOff x="4000500" y="1500174"/>
            <a:chExt cx="2193579" cy="1045368"/>
          </a:xfrm>
        </p:grpSpPr>
        <p:cxnSp>
          <p:nvCxnSpPr>
            <p:cNvPr id="35" name="Gerade Verbindung mit Pfeil 34"/>
            <p:cNvCxnSpPr>
              <a:endCxn id="15" idx="0"/>
            </p:cNvCxnSpPr>
            <p:nvPr/>
          </p:nvCxnSpPr>
          <p:spPr bwMode="auto">
            <a:xfrm rot="5400000">
              <a:off x="4850269" y="1721799"/>
              <a:ext cx="444837" cy="1587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28" name="Gruppieren 114"/>
            <p:cNvGrpSpPr>
              <a:grpSpLocks/>
            </p:cNvGrpSpPr>
            <p:nvPr/>
          </p:nvGrpSpPr>
          <p:grpSpPr bwMode="auto">
            <a:xfrm>
              <a:off x="4000500" y="1618808"/>
              <a:ext cx="2193579" cy="926734"/>
              <a:chOff x="4000500" y="1618808"/>
              <a:chExt cx="2193579" cy="926734"/>
            </a:xfrm>
          </p:grpSpPr>
          <p:sp>
            <p:nvSpPr>
              <p:cNvPr id="15" name="Flussdiagramm: Verzweigung 14"/>
              <p:cNvSpPr/>
              <p:nvPr/>
            </p:nvSpPr>
            <p:spPr bwMode="auto">
              <a:xfrm>
                <a:off x="4000500" y="1943422"/>
                <a:ext cx="2142787" cy="602120"/>
              </a:xfrm>
              <a:prstGeom prst="flowChartDecision">
                <a:avLst/>
              </a:prstGeom>
              <a:solidFill>
                <a:srgbClr val="4379AF"/>
              </a:solidFill>
              <a:ln>
                <a:solidFill>
                  <a:srgbClr val="4379A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de-DE" sz="1200" b="0" dirty="0">
                    <a:latin typeface="Arial" pitchFamily="34" charset="0"/>
                    <a:cs typeface="Arial" pitchFamily="34" charset="0"/>
                  </a:rPr>
                  <a:t>erfolgreich?</a:t>
                </a:r>
              </a:p>
            </p:txBody>
          </p:sp>
          <p:sp>
            <p:nvSpPr>
              <p:cNvPr id="3130" name="Textfeld 48"/>
              <p:cNvSpPr txBox="1">
                <a:spLocks noChangeArrowheads="1"/>
              </p:cNvSpPr>
              <p:nvPr/>
            </p:nvSpPr>
            <p:spPr bwMode="auto">
              <a:xfrm>
                <a:off x="5130518" y="1618808"/>
                <a:ext cx="1063561" cy="3080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00FF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de-DE" altLang="de-DE" sz="1400" b="0">
                    <a:solidFill>
                      <a:srgbClr val="4379AF"/>
                    </a:solidFill>
                    <a:latin typeface="Calibri" panose="020F0502020204030204" pitchFamily="34" charset="0"/>
                  </a:rPr>
                  <a:t>4-6 Wochen</a:t>
                </a:r>
              </a:p>
            </p:txBody>
          </p:sp>
        </p:grpSp>
      </p:grpSp>
      <p:sp>
        <p:nvSpPr>
          <p:cNvPr id="58" name="Pfeil nach unten 57"/>
          <p:cNvSpPr/>
          <p:nvPr/>
        </p:nvSpPr>
        <p:spPr>
          <a:xfrm>
            <a:off x="142875" y="214313"/>
            <a:ext cx="579438" cy="6572250"/>
          </a:xfrm>
          <a:prstGeom prst="downArrow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 err="1">
                <a:latin typeface="Arial" pitchFamily="34" charset="0"/>
                <a:cs typeface="Arial" pitchFamily="34" charset="0"/>
              </a:rPr>
              <a:t>Interdiszipl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inäres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dirty="0">
                <a:latin typeface="Arial" pitchFamily="34" charset="0"/>
                <a:cs typeface="Arial" pitchFamily="34" charset="0"/>
              </a:rPr>
              <a:t>  Netzwerk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Pfeil nach unten 58"/>
          <p:cNvSpPr/>
          <p:nvPr/>
        </p:nvSpPr>
        <p:spPr>
          <a:xfrm>
            <a:off x="8564563" y="214313"/>
            <a:ext cx="436562" cy="6572250"/>
          </a:xfrm>
          <a:prstGeom prst="downArrow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Patientenführung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79" name="Gruppieren 142"/>
          <p:cNvGrpSpPr>
            <a:grpSpLocks/>
          </p:cNvGrpSpPr>
          <p:nvPr/>
        </p:nvGrpSpPr>
        <p:grpSpPr bwMode="auto">
          <a:xfrm>
            <a:off x="785813" y="1643063"/>
            <a:ext cx="2682875" cy="2428875"/>
            <a:chOff x="785813" y="1643063"/>
            <a:chExt cx="2682875" cy="2428875"/>
          </a:xfrm>
        </p:grpSpPr>
        <p:sp>
          <p:nvSpPr>
            <p:cNvPr id="13" name="Flussdiagramm: Verzweigung 12"/>
            <p:cNvSpPr/>
            <p:nvPr/>
          </p:nvSpPr>
          <p:spPr bwMode="auto">
            <a:xfrm>
              <a:off x="785813" y="1857375"/>
              <a:ext cx="2143125" cy="857250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0" dirty="0">
                  <a:latin typeface="Arial" pitchFamily="34" charset="0"/>
                  <a:cs typeface="Arial" pitchFamily="34" charset="0"/>
                </a:rPr>
                <a:t>Differenzial-</a:t>
              </a:r>
              <a:r>
                <a:rPr lang="de-DE" sz="1200" b="0" dirty="0" err="1">
                  <a:latin typeface="Arial" pitchFamily="34" charset="0"/>
                  <a:cs typeface="Arial" pitchFamily="34" charset="0"/>
                </a:rPr>
                <a:t>diagnostik</a:t>
              </a:r>
              <a:r>
                <a:rPr lang="de-DE" sz="1200" b="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cxnSp>
          <p:nvCxnSpPr>
            <p:cNvPr id="33" name="Gerade Verbindung mit Pfeil 32"/>
            <p:cNvCxnSpPr>
              <a:stCxn id="12" idx="2"/>
              <a:endCxn id="13" idx="0"/>
            </p:cNvCxnSpPr>
            <p:nvPr/>
          </p:nvCxnSpPr>
          <p:spPr bwMode="auto">
            <a:xfrm rot="5400000">
              <a:off x="1751013" y="1749425"/>
              <a:ext cx="214312" cy="1588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Flussdiagramm: Alternativer Prozess 39"/>
            <p:cNvSpPr/>
            <p:nvPr/>
          </p:nvSpPr>
          <p:spPr bwMode="auto">
            <a:xfrm>
              <a:off x="785813" y="3357563"/>
              <a:ext cx="1254125" cy="714375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Psycho-</a:t>
              </a:r>
              <a:r>
                <a:rPr lang="de-DE" sz="16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therapie</a:t>
              </a:r>
              <a:endParaRPr lang="de-DE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Flussdiagramm: Alternativer Prozess 40"/>
            <p:cNvSpPr/>
            <p:nvPr/>
          </p:nvSpPr>
          <p:spPr bwMode="auto">
            <a:xfrm>
              <a:off x="2214563" y="3357563"/>
              <a:ext cx="1254125" cy="714375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Schmerz-</a:t>
              </a:r>
              <a:r>
                <a:rPr lang="de-DE" sz="1600" b="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medizin</a:t>
              </a:r>
              <a:endParaRPr lang="de-DE" sz="1600" b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4" name="Gewinkelte Verbindung 43"/>
            <p:cNvCxnSpPr>
              <a:stCxn id="13" idx="2"/>
              <a:endCxn id="40" idx="0"/>
            </p:cNvCxnSpPr>
            <p:nvPr/>
          </p:nvCxnSpPr>
          <p:spPr bwMode="auto">
            <a:xfrm rot="5400000">
              <a:off x="1313656" y="2813844"/>
              <a:ext cx="642938" cy="44450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winkelte Verbindung 44"/>
            <p:cNvCxnSpPr>
              <a:stCxn id="13" idx="2"/>
              <a:endCxn id="41" idx="0"/>
            </p:cNvCxnSpPr>
            <p:nvPr/>
          </p:nvCxnSpPr>
          <p:spPr bwMode="auto">
            <a:xfrm rot="16200000" flipH="1">
              <a:off x="2028031" y="2543969"/>
              <a:ext cx="642938" cy="984250"/>
            </a:xfrm>
            <a:prstGeom prst="bentConnector3">
              <a:avLst>
                <a:gd name="adj1" fmla="val 50000"/>
              </a:avLst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5" name="Textfeld 45"/>
            <p:cNvSpPr txBox="1">
              <a:spLocks noChangeArrowheads="1"/>
            </p:cNvSpPr>
            <p:nvPr/>
          </p:nvSpPr>
          <p:spPr bwMode="auto">
            <a:xfrm>
              <a:off x="857244" y="2714625"/>
              <a:ext cx="85927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chemeClr val="tx1"/>
                  </a:solidFill>
                  <a:latin typeface="Calibri" panose="020F0502020204030204" pitchFamily="34" charset="0"/>
                </a:rPr>
                <a:t>psychogen</a:t>
              </a:r>
            </a:p>
          </p:txBody>
        </p:sp>
        <p:sp>
          <p:nvSpPr>
            <p:cNvPr id="3126" name="Textfeld 46"/>
            <p:cNvSpPr txBox="1">
              <a:spLocks noChangeArrowheads="1"/>
            </p:cNvSpPr>
            <p:nvPr/>
          </p:nvSpPr>
          <p:spPr bwMode="auto">
            <a:xfrm>
              <a:off x="1857276" y="2714625"/>
              <a:ext cx="11047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chemeClr val="tx1"/>
                  </a:solidFill>
                  <a:latin typeface="Calibri" panose="020F0502020204030204" pitchFamily="34" charset="0"/>
                </a:rPr>
                <a:t>neuropathisch</a:t>
              </a:r>
            </a:p>
          </p:txBody>
        </p:sp>
      </p:grpSp>
      <p:grpSp>
        <p:nvGrpSpPr>
          <p:cNvPr id="3080" name="Gruppieren 143"/>
          <p:cNvGrpSpPr>
            <a:grpSpLocks/>
          </p:cNvGrpSpPr>
          <p:nvPr/>
        </p:nvGrpSpPr>
        <p:grpSpPr bwMode="auto">
          <a:xfrm>
            <a:off x="2641600" y="214313"/>
            <a:ext cx="3502025" cy="2071687"/>
            <a:chOff x="2641756" y="214290"/>
            <a:chExt cx="3501869" cy="2071710"/>
          </a:xfrm>
        </p:grpSpPr>
        <p:sp>
          <p:nvSpPr>
            <p:cNvPr id="14" name="Flussdiagramm: Prozess 13"/>
            <p:cNvSpPr/>
            <p:nvPr/>
          </p:nvSpPr>
          <p:spPr bwMode="auto">
            <a:xfrm>
              <a:off x="4000595" y="214290"/>
              <a:ext cx="2143030" cy="138272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Probebehandlung Jig-Schiene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alleine oder mit Stabilisierungs-schiene</a:t>
              </a:r>
            </a:p>
          </p:txBody>
        </p:sp>
        <p:sp>
          <p:nvSpPr>
            <p:cNvPr id="3117" name="Textfeld 47"/>
            <p:cNvSpPr txBox="1">
              <a:spLocks noChangeArrowheads="1"/>
            </p:cNvSpPr>
            <p:nvPr/>
          </p:nvSpPr>
          <p:spPr bwMode="auto">
            <a:xfrm>
              <a:off x="2641756" y="1937557"/>
              <a:ext cx="809994" cy="277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nozizeptiv</a:t>
              </a:r>
            </a:p>
          </p:txBody>
        </p:sp>
        <p:cxnSp>
          <p:nvCxnSpPr>
            <p:cNvPr id="3118" name="Form 195"/>
            <p:cNvCxnSpPr>
              <a:cxnSpLocks noChangeShapeType="1"/>
              <a:stCxn id="13" idx="3"/>
              <a:endCxn id="14" idx="1"/>
            </p:cNvCxnSpPr>
            <p:nvPr/>
          </p:nvCxnSpPr>
          <p:spPr bwMode="auto">
            <a:xfrm flipV="1">
              <a:off x="2928938" y="905658"/>
              <a:ext cx="1071562" cy="1380342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1" name="Gruppieren 116"/>
          <p:cNvGrpSpPr>
            <a:grpSpLocks/>
          </p:cNvGrpSpPr>
          <p:nvPr/>
        </p:nvGrpSpPr>
        <p:grpSpPr bwMode="auto">
          <a:xfrm>
            <a:off x="4000500" y="2357438"/>
            <a:ext cx="2143125" cy="1101725"/>
            <a:chOff x="4000500" y="2357431"/>
            <a:chExt cx="2143125" cy="1101727"/>
          </a:xfrm>
        </p:grpSpPr>
        <p:sp>
          <p:nvSpPr>
            <p:cNvPr id="16" name="Flussdiagramm: Verzweigung 15"/>
            <p:cNvSpPr/>
            <p:nvPr/>
          </p:nvSpPr>
          <p:spPr bwMode="auto">
            <a:xfrm>
              <a:off x="4000500" y="2857494"/>
              <a:ext cx="2143125" cy="601664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0" dirty="0">
                  <a:latin typeface="Arial" pitchFamily="34" charset="0"/>
                  <a:cs typeface="Arial" pitchFamily="34" charset="0"/>
                </a:rPr>
                <a:t>Passt Biss morgens?</a:t>
              </a:r>
            </a:p>
          </p:txBody>
        </p:sp>
        <p:cxnSp>
          <p:nvCxnSpPr>
            <p:cNvPr id="36" name="Gerade Verbindung mit Pfeil 35"/>
            <p:cNvCxnSpPr/>
            <p:nvPr/>
          </p:nvCxnSpPr>
          <p:spPr bwMode="auto">
            <a:xfrm rot="5400000">
              <a:off x="4824413" y="2605081"/>
              <a:ext cx="496888" cy="1587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5" name="Textfeld 233"/>
            <p:cNvSpPr txBox="1">
              <a:spLocks noChangeArrowheads="1"/>
            </p:cNvSpPr>
            <p:nvPr/>
          </p:nvSpPr>
          <p:spPr bwMode="auto">
            <a:xfrm>
              <a:off x="5143500" y="2571744"/>
              <a:ext cx="295274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ja</a:t>
              </a:r>
            </a:p>
          </p:txBody>
        </p:sp>
      </p:grpSp>
      <p:grpSp>
        <p:nvGrpSpPr>
          <p:cNvPr id="3082" name="Gruppieren 118"/>
          <p:cNvGrpSpPr>
            <a:grpSpLocks/>
          </p:cNvGrpSpPr>
          <p:nvPr/>
        </p:nvGrpSpPr>
        <p:grpSpPr bwMode="auto">
          <a:xfrm>
            <a:off x="4000500" y="3357563"/>
            <a:ext cx="2143125" cy="1214437"/>
            <a:chOff x="4000496" y="3357563"/>
            <a:chExt cx="2143140" cy="1214439"/>
          </a:xfrm>
        </p:grpSpPr>
        <p:sp>
          <p:nvSpPr>
            <p:cNvPr id="21" name="Flussdiagramm: Verzweigung 20"/>
            <p:cNvSpPr/>
            <p:nvPr/>
          </p:nvSpPr>
          <p:spPr bwMode="auto">
            <a:xfrm>
              <a:off x="4000496" y="3786189"/>
              <a:ext cx="2143140" cy="785813"/>
            </a:xfrm>
            <a:prstGeom prst="flowChartDecision">
              <a:avLst/>
            </a:prstGeom>
            <a:solidFill>
              <a:srgbClr val="4379AF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200" b="0" dirty="0" err="1">
                  <a:latin typeface="Arial" pitchFamily="34" charset="0"/>
                  <a:cs typeface="Arial" pitchFamily="34" charset="0"/>
                </a:rPr>
                <a:t>ausgeprägteForm-störungen</a:t>
              </a:r>
              <a:r>
                <a:rPr lang="de-DE" sz="1200" b="0" dirty="0">
                  <a:latin typeface="Arial" pitchFamily="34" charset="0"/>
                  <a:cs typeface="Arial" pitchFamily="34" charset="0"/>
                </a:rPr>
                <a:t>?</a:t>
              </a:r>
            </a:p>
          </p:txBody>
        </p:sp>
        <p:cxnSp>
          <p:nvCxnSpPr>
            <p:cNvPr id="37" name="Gerade Verbindung mit Pfeil 36"/>
            <p:cNvCxnSpPr/>
            <p:nvPr/>
          </p:nvCxnSpPr>
          <p:spPr bwMode="auto">
            <a:xfrm rot="5400000">
              <a:off x="4857753" y="3570288"/>
              <a:ext cx="428626" cy="3175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2" name="Textfeld 238"/>
            <p:cNvSpPr txBox="1">
              <a:spLocks noChangeArrowheads="1"/>
            </p:cNvSpPr>
            <p:nvPr/>
          </p:nvSpPr>
          <p:spPr bwMode="auto">
            <a:xfrm>
              <a:off x="5143504" y="3437755"/>
              <a:ext cx="457179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</p:grpSp>
      <p:grpSp>
        <p:nvGrpSpPr>
          <p:cNvPr id="3083" name="Gruppieren 120"/>
          <p:cNvGrpSpPr>
            <a:grpSpLocks/>
          </p:cNvGrpSpPr>
          <p:nvPr/>
        </p:nvGrpSpPr>
        <p:grpSpPr bwMode="auto">
          <a:xfrm>
            <a:off x="4071938" y="4573588"/>
            <a:ext cx="2424112" cy="1141412"/>
            <a:chOff x="4071934" y="4572796"/>
            <a:chExt cx="2424569" cy="1142235"/>
          </a:xfrm>
        </p:grpSpPr>
        <p:sp>
          <p:nvSpPr>
            <p:cNvPr id="3107" name="Textfeld 232"/>
            <p:cNvSpPr txBox="1">
              <a:spLocks noChangeArrowheads="1"/>
            </p:cNvSpPr>
            <p:nvPr/>
          </p:nvSpPr>
          <p:spPr bwMode="auto">
            <a:xfrm>
              <a:off x="5143504" y="4723637"/>
              <a:ext cx="135299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ja, dann sofort KfO</a:t>
              </a:r>
            </a:p>
          </p:txBody>
        </p:sp>
        <p:sp>
          <p:nvSpPr>
            <p:cNvPr id="19" name="Flussdiagramm: Prozess 18"/>
            <p:cNvSpPr/>
            <p:nvPr/>
          </p:nvSpPr>
          <p:spPr bwMode="auto">
            <a:xfrm>
              <a:off x="4071934" y="5143119"/>
              <a:ext cx="2000627" cy="571912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KfO</a:t>
              </a: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 mit Damon-System</a:t>
              </a:r>
            </a:p>
          </p:txBody>
        </p:sp>
        <p:cxnSp>
          <p:nvCxnSpPr>
            <p:cNvPr id="81" name="Gerade Verbindung mit Pfeil 80"/>
            <p:cNvCxnSpPr>
              <a:stCxn id="21" idx="2"/>
              <a:endCxn id="19" idx="0"/>
            </p:cNvCxnSpPr>
            <p:nvPr/>
          </p:nvCxnSpPr>
          <p:spPr bwMode="auto">
            <a:xfrm rot="5400000">
              <a:off x="4785497" y="4857958"/>
              <a:ext cx="571912" cy="1588"/>
            </a:xfrm>
            <a:prstGeom prst="straightConnector1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4" name="Gruppieren 123"/>
          <p:cNvGrpSpPr>
            <a:grpSpLocks/>
          </p:cNvGrpSpPr>
          <p:nvPr/>
        </p:nvGrpSpPr>
        <p:grpSpPr bwMode="auto">
          <a:xfrm>
            <a:off x="6215063" y="4572000"/>
            <a:ext cx="2143125" cy="2000250"/>
            <a:chOff x="6215075" y="4572002"/>
            <a:chExt cx="2143141" cy="2000270"/>
          </a:xfrm>
        </p:grpSpPr>
        <p:sp>
          <p:nvSpPr>
            <p:cNvPr id="22" name="Flussdiagramm: Prozess 21"/>
            <p:cNvSpPr/>
            <p:nvPr/>
          </p:nvSpPr>
          <p:spPr bwMode="auto">
            <a:xfrm>
              <a:off x="6215075" y="5143508"/>
              <a:ext cx="1857389" cy="1214450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Stabilisierung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geklebte Kauflächen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Schiene</a:t>
              </a:r>
            </a:p>
          </p:txBody>
        </p:sp>
        <p:cxnSp>
          <p:nvCxnSpPr>
            <p:cNvPr id="3104" name="Gewinkelte Verbindung 253"/>
            <p:cNvCxnSpPr>
              <a:cxnSpLocks noChangeShapeType="1"/>
              <a:stCxn id="18" idx="2"/>
            </p:cNvCxnSpPr>
            <p:nvPr/>
          </p:nvCxnSpPr>
          <p:spPr bwMode="auto">
            <a:xfrm rot="16200000" flipH="1">
              <a:off x="7822425" y="4321965"/>
              <a:ext cx="285754" cy="785827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5" name="Gewinkelte Verbindung 253"/>
            <p:cNvCxnSpPr>
              <a:cxnSpLocks noChangeShapeType="1"/>
            </p:cNvCxnSpPr>
            <p:nvPr/>
          </p:nvCxnSpPr>
          <p:spPr bwMode="auto">
            <a:xfrm rot="5400000">
              <a:off x="7500960" y="5715016"/>
              <a:ext cx="1714510" cy="2"/>
            </a:xfrm>
            <a:prstGeom prst="bentConnector3">
              <a:avLst>
                <a:gd name="adj1" fmla="val 50000"/>
              </a:avLst>
            </a:prstGeom>
            <a:noFill/>
            <a:ln w="38100" algn="ctr">
              <a:solidFill>
                <a:srgbClr val="4379A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06" name="Form 195"/>
            <p:cNvCxnSpPr>
              <a:cxnSpLocks noChangeShapeType="1"/>
              <a:endCxn id="22" idx="2"/>
            </p:cNvCxnSpPr>
            <p:nvPr/>
          </p:nvCxnSpPr>
          <p:spPr bwMode="auto">
            <a:xfrm rot="10800000">
              <a:off x="7143770" y="6357958"/>
              <a:ext cx="1214445" cy="214314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5" name="Gruppieren 124"/>
          <p:cNvGrpSpPr>
            <a:grpSpLocks/>
          </p:cNvGrpSpPr>
          <p:nvPr/>
        </p:nvGrpSpPr>
        <p:grpSpPr bwMode="auto">
          <a:xfrm>
            <a:off x="4071938" y="5857875"/>
            <a:ext cx="3071812" cy="714375"/>
            <a:chOff x="4071934" y="5857893"/>
            <a:chExt cx="3071834" cy="714380"/>
          </a:xfrm>
        </p:grpSpPr>
        <p:sp>
          <p:nvSpPr>
            <p:cNvPr id="24" name="Flussdiagramm: Prozess 23"/>
            <p:cNvSpPr/>
            <p:nvPr/>
          </p:nvSpPr>
          <p:spPr bwMode="auto">
            <a:xfrm>
              <a:off x="4071934" y="5857893"/>
              <a:ext cx="2000264" cy="50006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Elasto-KfO</a:t>
              </a:r>
              <a:endParaRPr lang="de-DE" sz="16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02" name="Form 195"/>
            <p:cNvCxnSpPr>
              <a:cxnSpLocks noChangeShapeType="1"/>
              <a:endCxn id="24" idx="2"/>
            </p:cNvCxnSpPr>
            <p:nvPr/>
          </p:nvCxnSpPr>
          <p:spPr bwMode="auto">
            <a:xfrm rot="10800000">
              <a:off x="5072066" y="6357960"/>
              <a:ext cx="2071702" cy="214313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6" name="Gruppieren 125"/>
          <p:cNvGrpSpPr>
            <a:grpSpLocks/>
          </p:cNvGrpSpPr>
          <p:nvPr/>
        </p:nvGrpSpPr>
        <p:grpSpPr bwMode="auto">
          <a:xfrm>
            <a:off x="857250" y="5143500"/>
            <a:ext cx="4214813" cy="1428750"/>
            <a:chOff x="857224" y="5143512"/>
            <a:chExt cx="4214842" cy="1428760"/>
          </a:xfrm>
        </p:grpSpPr>
        <p:sp>
          <p:nvSpPr>
            <p:cNvPr id="23" name="Flussdiagramm: Prozess 22"/>
            <p:cNvSpPr/>
            <p:nvPr/>
          </p:nvSpPr>
          <p:spPr bwMode="auto">
            <a:xfrm>
              <a:off x="857224" y="5143512"/>
              <a:ext cx="3071834" cy="1214447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Einschleifen und/oder restaurative,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(</a:t>
              </a:r>
              <a:r>
                <a:rPr lang="de-DE" sz="1600" b="0" dirty="0" err="1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implantat</a:t>
              </a: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-) prothetische Maßnahmen</a:t>
              </a:r>
            </a:p>
          </p:txBody>
        </p:sp>
        <p:cxnSp>
          <p:nvCxnSpPr>
            <p:cNvPr id="3100" name="Form 195"/>
            <p:cNvCxnSpPr>
              <a:cxnSpLocks noChangeShapeType="1"/>
              <a:endCxn id="23" idx="2"/>
            </p:cNvCxnSpPr>
            <p:nvPr/>
          </p:nvCxnSpPr>
          <p:spPr bwMode="auto">
            <a:xfrm rot="10800000">
              <a:off x="2393136" y="6357958"/>
              <a:ext cx="2678930" cy="214314"/>
            </a:xfrm>
            <a:prstGeom prst="bentConnector2">
              <a:avLst/>
            </a:prstGeom>
            <a:noFill/>
            <a:ln w="38100" algn="ctr">
              <a:solidFill>
                <a:srgbClr val="4379AF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087" name="Gruppieren 141"/>
          <p:cNvGrpSpPr>
            <a:grpSpLocks/>
          </p:cNvGrpSpPr>
          <p:nvPr/>
        </p:nvGrpSpPr>
        <p:grpSpPr bwMode="auto">
          <a:xfrm>
            <a:off x="6061075" y="3714750"/>
            <a:ext cx="2439988" cy="857250"/>
            <a:chOff x="6060883" y="3714752"/>
            <a:chExt cx="2440192" cy="857250"/>
          </a:xfrm>
        </p:grpSpPr>
        <p:sp>
          <p:nvSpPr>
            <p:cNvPr id="18" name="Flussdiagramm: Prozess 17"/>
            <p:cNvSpPr/>
            <p:nvPr/>
          </p:nvSpPr>
          <p:spPr bwMode="auto">
            <a:xfrm>
              <a:off x="6643545" y="3714752"/>
              <a:ext cx="1857530" cy="857250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Instrumentelle Form- und Funktionsanalyse</a:t>
              </a:r>
            </a:p>
          </p:txBody>
        </p:sp>
        <p:sp>
          <p:nvSpPr>
            <p:cNvPr id="3097" name="Textfeld 238"/>
            <p:cNvSpPr txBox="1">
              <a:spLocks noChangeArrowheads="1"/>
            </p:cNvSpPr>
            <p:nvPr/>
          </p:nvSpPr>
          <p:spPr bwMode="auto">
            <a:xfrm>
              <a:off x="6070293" y="3866383"/>
              <a:ext cx="45721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  <p:cxnSp>
          <p:nvCxnSpPr>
            <p:cNvPr id="135" name="Gerade Verbindung 134"/>
            <p:cNvCxnSpPr/>
            <p:nvPr/>
          </p:nvCxnSpPr>
          <p:spPr>
            <a:xfrm>
              <a:off x="6060883" y="4173540"/>
              <a:ext cx="571548" cy="0"/>
            </a:xfrm>
            <a:prstGeom prst="line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8" name="Gruppieren 137"/>
          <p:cNvGrpSpPr>
            <a:grpSpLocks/>
          </p:cNvGrpSpPr>
          <p:nvPr/>
        </p:nvGrpSpPr>
        <p:grpSpPr bwMode="auto">
          <a:xfrm>
            <a:off x="6072188" y="1928813"/>
            <a:ext cx="2428875" cy="642937"/>
            <a:chOff x="6072198" y="1928802"/>
            <a:chExt cx="2428892" cy="642937"/>
          </a:xfrm>
        </p:grpSpPr>
        <p:sp>
          <p:nvSpPr>
            <p:cNvPr id="42" name="Flussdiagramm: Alternativer Prozess 41"/>
            <p:cNvSpPr/>
            <p:nvPr/>
          </p:nvSpPr>
          <p:spPr bwMode="auto">
            <a:xfrm>
              <a:off x="6643702" y="1928802"/>
              <a:ext cx="1857388" cy="642937"/>
            </a:xfrm>
            <a:prstGeom prst="flowChartAlternateProcess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Andere Therapien</a:t>
              </a:r>
            </a:p>
          </p:txBody>
        </p:sp>
        <p:sp>
          <p:nvSpPr>
            <p:cNvPr id="3094" name="Textfeld 49"/>
            <p:cNvSpPr txBox="1">
              <a:spLocks noChangeArrowheads="1"/>
            </p:cNvSpPr>
            <p:nvPr/>
          </p:nvSpPr>
          <p:spPr bwMode="auto">
            <a:xfrm>
              <a:off x="6072198" y="1928802"/>
              <a:ext cx="46679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chemeClr val="tx1"/>
                  </a:solidFill>
                  <a:latin typeface="Calibri" panose="020F0502020204030204" pitchFamily="34" charset="0"/>
                </a:rPr>
                <a:t>nein</a:t>
              </a:r>
            </a:p>
          </p:txBody>
        </p:sp>
        <p:cxnSp>
          <p:nvCxnSpPr>
            <p:cNvPr id="136" name="Gerade Verbindung 135"/>
            <p:cNvCxnSpPr/>
            <p:nvPr/>
          </p:nvCxnSpPr>
          <p:spPr>
            <a:xfrm>
              <a:off x="6145224" y="2252652"/>
              <a:ext cx="500065" cy="0"/>
            </a:xfrm>
            <a:prstGeom prst="line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89" name="Gruppieren 140"/>
          <p:cNvGrpSpPr>
            <a:grpSpLocks/>
          </p:cNvGrpSpPr>
          <p:nvPr/>
        </p:nvGrpSpPr>
        <p:grpSpPr bwMode="auto">
          <a:xfrm>
            <a:off x="6072188" y="2786063"/>
            <a:ext cx="2428875" cy="714375"/>
            <a:chOff x="6072198" y="2786058"/>
            <a:chExt cx="2428893" cy="714375"/>
          </a:xfrm>
        </p:grpSpPr>
        <p:sp>
          <p:nvSpPr>
            <p:cNvPr id="17" name="Flussdiagramm: Prozess 16"/>
            <p:cNvSpPr/>
            <p:nvPr/>
          </p:nvSpPr>
          <p:spPr bwMode="auto">
            <a:xfrm>
              <a:off x="6643702" y="2786058"/>
              <a:ext cx="1857389" cy="714375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Weiter mit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sz="1600" b="0" dirty="0">
                  <a:solidFill>
                    <a:srgbClr val="4379AF"/>
                  </a:solidFill>
                  <a:latin typeface="Arial" pitchFamily="34" charset="0"/>
                  <a:cs typeface="Arial" pitchFamily="34" charset="0"/>
                </a:rPr>
                <a:t>Jig-Schiene</a:t>
              </a:r>
            </a:p>
          </p:txBody>
        </p:sp>
        <p:sp>
          <p:nvSpPr>
            <p:cNvPr id="3091" name="Textfeld 233"/>
            <p:cNvSpPr txBox="1">
              <a:spLocks noChangeArrowheads="1"/>
            </p:cNvSpPr>
            <p:nvPr/>
          </p:nvSpPr>
          <p:spPr bwMode="auto">
            <a:xfrm>
              <a:off x="6187922" y="2866251"/>
              <a:ext cx="2952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b="0">
                  <a:solidFill>
                    <a:srgbClr val="4379AF"/>
                  </a:solidFill>
                  <a:latin typeface="Calibri" panose="020F0502020204030204" pitchFamily="34" charset="0"/>
                </a:rPr>
                <a:t>ja</a:t>
              </a:r>
            </a:p>
          </p:txBody>
        </p:sp>
        <p:cxnSp>
          <p:nvCxnSpPr>
            <p:cNvPr id="140" name="Gerade Verbindung 139"/>
            <p:cNvCxnSpPr/>
            <p:nvPr/>
          </p:nvCxnSpPr>
          <p:spPr>
            <a:xfrm>
              <a:off x="6072198" y="3157533"/>
              <a:ext cx="571504" cy="0"/>
            </a:xfrm>
            <a:prstGeom prst="line">
              <a:avLst/>
            </a:prstGeom>
            <a:ln w="38100">
              <a:solidFill>
                <a:srgbClr val="4379A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Flussdiagramm: Prozess 60"/>
          <p:cNvSpPr/>
          <p:nvPr/>
        </p:nvSpPr>
        <p:spPr bwMode="auto">
          <a:xfrm>
            <a:off x="796193" y="1259682"/>
            <a:ext cx="2143125" cy="382588"/>
          </a:xfrm>
          <a:prstGeom prst="flowChartProcess">
            <a:avLst/>
          </a:prstGeom>
          <a:solidFill>
            <a:srgbClr val="FFFF00"/>
          </a:solidFill>
          <a:ln>
            <a:solidFill>
              <a:srgbClr val="4379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0" dirty="0">
                <a:solidFill>
                  <a:srgbClr val="4379AF"/>
                </a:solidFill>
                <a:latin typeface="Arial" pitchFamily="34" charset="0"/>
                <a:cs typeface="Arial" pitchFamily="34" charset="0"/>
              </a:rPr>
              <a:t>Erste Sitzung</a:t>
            </a:r>
          </a:p>
        </p:txBody>
      </p:sp>
      <p:cxnSp>
        <p:nvCxnSpPr>
          <p:cNvPr id="62" name="Gerade Verbindung mit Pfeil 61"/>
          <p:cNvCxnSpPr>
            <a:endCxn id="61" idx="0"/>
          </p:cNvCxnSpPr>
          <p:nvPr/>
        </p:nvCxnSpPr>
        <p:spPr bwMode="auto">
          <a:xfrm rot="5400000">
            <a:off x="1738374" y="1128713"/>
            <a:ext cx="260350" cy="1588"/>
          </a:xfrm>
          <a:prstGeom prst="straightConnector1">
            <a:avLst/>
          </a:prstGeom>
          <a:ln w="38100">
            <a:solidFill>
              <a:srgbClr val="4379A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95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39750" y="-26988"/>
            <a:ext cx="8604250" cy="70788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 dirty="0">
                <a:solidFill>
                  <a:schemeClr val="bg1"/>
                </a:solidFill>
              </a:rPr>
              <a:t>Die Erste Sitzung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539750" y="764704"/>
            <a:ext cx="8064698" cy="489664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Patient meldet sich an und bekommt den Anamnesebogen zugeschickt.</a:t>
            </a:r>
            <a:br>
              <a:rPr lang="de-DE" sz="16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Er schickt </a:t>
            </a:r>
            <a:r>
              <a:rPr lang="de-DE" sz="1600" b="0" dirty="0" err="1">
                <a:solidFill>
                  <a:srgbClr val="4379AF"/>
                </a:solidFill>
                <a:latin typeface="Arial" charset="0"/>
              </a:rPr>
              <a:t>ihnvor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 der Ersten Sitzung zurück.</a:t>
            </a:r>
          </a:p>
          <a:p>
            <a:pPr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Erstellen einer vorläufigen Problemliste vor der Ersten Sitzung.</a:t>
            </a:r>
          </a:p>
          <a:p>
            <a:pPr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sz="1600" dirty="0">
                <a:solidFill>
                  <a:srgbClr val="4379AF"/>
                </a:solidFill>
                <a:latin typeface="Arial" charset="0"/>
              </a:rPr>
              <a:t>Die Erste Sitzung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Anamnese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Zahnärztliche Grunduntersuchung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Bruxismus-Check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Watterollen- und Provokationstests („Patientenkino“)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Lokale Problemliste, später: interdisziplinär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Differenzialdiagnostik Schmerz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>
                <a:solidFill>
                  <a:srgbClr val="4379AF"/>
                </a:solidFill>
                <a:latin typeface="Arial" charset="0"/>
              </a:rPr>
              <a:t>Lokaler Behandlungsplan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, später: interdisziplinär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Beratung und Aufklärung des Patienten (Befunde und Zusammenhänge,</a:t>
            </a:r>
            <a:br>
              <a:rPr lang="de-DE" sz="16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vertiefende interdisziplinäre Untersuchungen und Behandlungen,</a:t>
            </a:r>
            <a:br>
              <a:rPr lang="de-DE" sz="16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1600" b="0" dirty="0" err="1">
                <a:solidFill>
                  <a:srgbClr val="4379AF"/>
                </a:solidFill>
                <a:latin typeface="Arial" charset="0"/>
              </a:rPr>
              <a:t>Jig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-Schiene und Kostenvoranschlag)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Abdrücke und Gesichtsbogen für </a:t>
            </a:r>
            <a:r>
              <a:rPr lang="de-DE" sz="1600" b="0" dirty="0" err="1">
                <a:solidFill>
                  <a:srgbClr val="4379AF"/>
                </a:solidFill>
                <a:latin typeface="Arial" charset="0"/>
              </a:rPr>
              <a:t>Jig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-Schiene</a:t>
            </a:r>
            <a:endParaRPr lang="de-DE" sz="1600" dirty="0">
              <a:solidFill>
                <a:srgbClr val="4379AF"/>
              </a:solidFill>
              <a:latin typeface="Arial" charset="0"/>
            </a:endParaRP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0" y="5842337"/>
            <a:ext cx="9144000" cy="101566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chemeClr val="bg1"/>
                </a:solidFill>
              </a:rPr>
              <a:t>… Eingliederung der </a:t>
            </a:r>
            <a:r>
              <a:rPr lang="de-DE" altLang="de-DE" sz="2000" dirty="0" err="1">
                <a:solidFill>
                  <a:schemeClr val="bg1"/>
                </a:solidFill>
              </a:rPr>
              <a:t>Jig</a:t>
            </a:r>
            <a:r>
              <a:rPr lang="de-DE" altLang="de-DE" sz="2000" dirty="0">
                <a:solidFill>
                  <a:schemeClr val="bg1"/>
                </a:solidFill>
              </a:rPr>
              <a:t>-Schiene, Entspannungstraining, interdisziplinäre Untersuchungen und Behandlungen, Wiedervorstellung in 6-8 Wochen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0" y="-28575"/>
            <a:ext cx="9144000" cy="748053"/>
            <a:chOff x="0" y="-26989"/>
            <a:chExt cx="9144000" cy="748053"/>
          </a:xfrm>
        </p:grpSpPr>
        <p:pic>
          <p:nvPicPr>
            <p:cNvPr id="7" name="Picture 2" descr="LOGO ppt Hintergrund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6989"/>
              <a:ext cx="755575" cy="748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Gerader Verbinder 7"/>
            <p:cNvCxnSpPr/>
            <p:nvPr/>
          </p:nvCxnSpPr>
          <p:spPr bwMode="auto">
            <a:xfrm>
              <a:off x="0" y="678063"/>
              <a:ext cx="914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4379A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7"/>
          <p:cNvSpPr txBox="1">
            <a:spLocks noChangeArrowheads="1"/>
          </p:cNvSpPr>
          <p:nvPr/>
        </p:nvSpPr>
        <p:spPr bwMode="auto">
          <a:xfrm>
            <a:off x="0" y="-26988"/>
            <a:ext cx="9144000" cy="64135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3600">
                <a:solidFill>
                  <a:srgbClr val="FFFFFF"/>
                </a:solidFill>
              </a:rPr>
              <a:t>Kostenvoranschlag Erste Sitzung</a:t>
            </a:r>
          </a:p>
        </p:txBody>
      </p:sp>
      <p:pic>
        <p:nvPicPr>
          <p:cNvPr id="3" name="Grafik 2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18516"/>
            <a:ext cx="4080889" cy="58324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836612"/>
            <a:ext cx="4032448" cy="58143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755650" y="2133600"/>
            <a:ext cx="777716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  <a:cs typeface="Arial" panose="020B0604020202020204" pitchFamily="34" charset="0"/>
              </a:rPr>
              <a:t>Risikoanamnesebogen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rgbClr val="4379AF"/>
                </a:solidFill>
                <a:cs typeface="Arial" panose="020B0604020202020204" pitchFamily="34" charset="0"/>
              </a:rPr>
              <a:t>Anamnesebogen Muskel- und Gelenkschmerzen</a:t>
            </a:r>
          </a:p>
          <a:p>
            <a:pPr eaLnBrk="1" hangingPunct="1"/>
            <a:endParaRPr lang="de-DE" altLang="de-DE" sz="2400" b="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/>
            <a:endParaRPr lang="de-DE" altLang="de-DE" sz="2400" b="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/>
            <a:endParaRPr lang="de-DE" altLang="de-DE" sz="2400" b="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/>
            <a:endParaRPr lang="de-DE" altLang="de-DE" sz="2400" b="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endParaRPr lang="de-DE" altLang="de-DE" sz="2400" b="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/>
            <a:endParaRPr lang="de-DE" altLang="de-DE" sz="2400" b="0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endParaRPr lang="de-DE" altLang="de-DE" sz="2400" b="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  <a:cs typeface="Arial" panose="020B0604020202020204" pitchFamily="34" charset="0"/>
              </a:rPr>
              <a:t>Schmerzanamnese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  <a:cs typeface="Arial" panose="020B0604020202020204" pitchFamily="34" charset="0"/>
              </a:rPr>
              <a:t>Systemische Anamnese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  <a:cs typeface="Arial" panose="020B0604020202020204" pitchFamily="34" charset="0"/>
              </a:rPr>
              <a:t>Störfaktorenanamnese</a:t>
            </a:r>
          </a:p>
        </p:txBody>
      </p:sp>
      <p:sp>
        <p:nvSpPr>
          <p:cNvPr id="413702" name="AutoShape 6"/>
          <p:cNvSpPr>
            <a:spLocks noChangeArrowheads="1"/>
          </p:cNvSpPr>
          <p:nvPr/>
        </p:nvSpPr>
        <p:spPr bwMode="auto">
          <a:xfrm>
            <a:off x="323850" y="909638"/>
            <a:ext cx="5327650" cy="1009650"/>
          </a:xfrm>
          <a:prstGeom prst="wedgeRoundRectCallout">
            <a:avLst>
              <a:gd name="adj1" fmla="val -29528"/>
              <a:gd name="adj2" fmla="val 71227"/>
              <a:gd name="adj3" fmla="val 16667"/>
            </a:avLst>
          </a:prstGeom>
          <a:solidFill>
            <a:schemeClr val="bg1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de-DE" sz="1600" b="0" dirty="0">
                <a:solidFill>
                  <a:srgbClr val="4379AF"/>
                </a:solidFill>
              </a:rPr>
              <a:t>Diese Fragebogen werden dem Schmerzpatienten nach der Terminvereinbarung zugeschickt. Er schickt sie ausgefüllt vor der „Ersten Sitzung“ zurück.</a:t>
            </a:r>
          </a:p>
        </p:txBody>
      </p:sp>
      <p:sp>
        <p:nvSpPr>
          <p:cNvPr id="413704" name="AutoShape 8"/>
          <p:cNvSpPr>
            <a:spLocks noChangeArrowheads="1"/>
          </p:cNvSpPr>
          <p:nvPr/>
        </p:nvSpPr>
        <p:spPr bwMode="auto">
          <a:xfrm>
            <a:off x="5113338" y="5734050"/>
            <a:ext cx="3459162" cy="909638"/>
          </a:xfrm>
          <a:prstGeom prst="wedgeRoundRectCallout">
            <a:avLst>
              <a:gd name="adj1" fmla="val -68912"/>
              <a:gd name="adj2" fmla="val -26963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de-DE" altLang="de-DE" sz="1600" b="0" dirty="0">
                <a:solidFill>
                  <a:schemeClr val="tx1"/>
                </a:solidFill>
              </a:rPr>
              <a:t>Werden am Patienten anhand des Anamnesebogens „Muskel- und Gelenkschmerzen“ durchgeführt!</a:t>
            </a:r>
          </a:p>
        </p:txBody>
      </p:sp>
      <p:sp>
        <p:nvSpPr>
          <p:cNvPr id="6150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>
                <a:solidFill>
                  <a:schemeClr val="bg1"/>
                </a:solidFill>
              </a:rPr>
              <a:t>Anamnese</a:t>
            </a:r>
          </a:p>
        </p:txBody>
      </p:sp>
      <p:sp>
        <p:nvSpPr>
          <p:cNvPr id="6151" name="Text Box 10"/>
          <p:cNvSpPr txBox="1">
            <a:spLocks noChangeArrowheads="1"/>
          </p:cNvSpPr>
          <p:nvPr/>
        </p:nvSpPr>
        <p:spPr bwMode="auto">
          <a:xfrm>
            <a:off x="1042988" y="2914650"/>
            <a:ext cx="7777162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GCS – Graduierung chronischer Schmerzen (englisch: GCPS – </a:t>
            </a:r>
            <a:r>
              <a:rPr lang="de-DE" altLang="de-DE" sz="2000" b="0" dirty="0" err="1">
                <a:solidFill>
                  <a:srgbClr val="4379AF"/>
                </a:solidFill>
                <a:cs typeface="Arial" panose="020B0604020202020204" pitchFamily="34" charset="0"/>
              </a:rPr>
              <a:t>Graded</a:t>
            </a: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 </a:t>
            </a:r>
            <a:r>
              <a:rPr lang="de-DE" altLang="de-DE" sz="2000" b="0" dirty="0" err="1">
                <a:solidFill>
                  <a:srgbClr val="4379AF"/>
                </a:solidFill>
                <a:cs typeface="Arial" panose="020B0604020202020204" pitchFamily="34" charset="0"/>
              </a:rPr>
              <a:t>Chronic</a:t>
            </a: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 </a:t>
            </a:r>
            <a:r>
              <a:rPr lang="de-DE" altLang="de-DE" sz="2000" b="0" dirty="0" err="1">
                <a:solidFill>
                  <a:srgbClr val="4379AF"/>
                </a:solidFill>
                <a:cs typeface="Arial" panose="020B0604020202020204" pitchFamily="34" charset="0"/>
              </a:rPr>
              <a:t>Pain</a:t>
            </a: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 </a:t>
            </a:r>
            <a:r>
              <a:rPr lang="de-DE" altLang="de-DE" sz="2000" b="0" dirty="0" err="1">
                <a:solidFill>
                  <a:srgbClr val="4379AF"/>
                </a:solidFill>
                <a:cs typeface="Arial" panose="020B0604020202020204" pitchFamily="34" charset="0"/>
              </a:rPr>
              <a:t>Scale</a:t>
            </a: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Ganzkörperschmerzzeichnung</a:t>
            </a:r>
          </a:p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Schmerzskalen 0-10</a:t>
            </a:r>
          </a:p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Angaben zur Schmerzqualität</a:t>
            </a:r>
          </a:p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Fragen nach psychoemotionaler Belastung</a:t>
            </a:r>
          </a:p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Fragen nach systemischen Beschwerden</a:t>
            </a:r>
          </a:p>
          <a:p>
            <a:pPr eaLnBrk="1" hangingPunct="1">
              <a:buFontTx/>
              <a:buChar char="•"/>
            </a:pPr>
            <a:r>
              <a:rPr lang="de-DE" altLang="de-DE" sz="2000" b="0" dirty="0">
                <a:solidFill>
                  <a:srgbClr val="4379AF"/>
                </a:solidFill>
                <a:cs typeface="Arial" panose="020B0604020202020204" pitchFamily="34" charset="0"/>
              </a:rPr>
              <a:t>mit SFA – Störfaktorenanamnesebogen 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0" y="-28575"/>
            <a:ext cx="9144000" cy="748053"/>
            <a:chOff x="0" y="-26989"/>
            <a:chExt cx="9144000" cy="748053"/>
          </a:xfrm>
        </p:grpSpPr>
        <p:pic>
          <p:nvPicPr>
            <p:cNvPr id="12" name="Picture 2" descr="LOGO ppt Hintergrund 1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6989"/>
              <a:ext cx="755575" cy="748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Gerader Verbinder 12"/>
            <p:cNvCxnSpPr/>
            <p:nvPr/>
          </p:nvCxnSpPr>
          <p:spPr bwMode="auto">
            <a:xfrm>
              <a:off x="0" y="678063"/>
              <a:ext cx="914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4379A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3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2" grpId="0" animBg="1"/>
      <p:bldP spid="41370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468313" y="1412875"/>
            <a:ext cx="86756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endParaRPr lang="de-DE" altLang="de-DE" sz="2000"/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785813" y="1149712"/>
            <a:ext cx="76073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rgbClr val="4379AF"/>
                </a:solidFill>
              </a:rPr>
              <a:t>Erhebung von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Noxen (= belastende Lebensbedingungen)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Befunden (lokale und systemische Form- und Funktionsstörungen)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altLang="de-DE" sz="2000" b="0" dirty="0">
                <a:solidFill>
                  <a:srgbClr val="4379AF"/>
                </a:solidFill>
              </a:rPr>
              <a:t>Symptome (lokale und systemische) </a:t>
            </a:r>
          </a:p>
        </p:txBody>
      </p:sp>
      <p:pic>
        <p:nvPicPr>
          <p:cNvPr id="7173" name="Picture 10" descr="LOGO ppt Hintergrund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800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1066800" y="188913"/>
            <a:ext cx="8077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400">
                <a:solidFill>
                  <a:srgbClr val="4379AF"/>
                </a:solidFill>
              </a:rPr>
              <a:t>Worauf arbeiten wir hin? Die Problemliste</a:t>
            </a:r>
          </a:p>
        </p:txBody>
      </p:sp>
      <p:sp>
        <p:nvSpPr>
          <p:cNvPr id="7175" name="Line 12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25400">
            <a:solidFill>
              <a:srgbClr val="4379A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" name="Gruppieren 10"/>
          <p:cNvGrpSpPr>
            <a:grpSpLocks/>
          </p:cNvGrpSpPr>
          <p:nvPr/>
        </p:nvGrpSpPr>
        <p:grpSpPr bwMode="auto">
          <a:xfrm>
            <a:off x="3429000" y="3000375"/>
            <a:ext cx="2286000" cy="3503613"/>
            <a:chOff x="2143108" y="3143248"/>
            <a:chExt cx="2286016" cy="3502911"/>
          </a:xfrm>
        </p:grpSpPr>
        <p:graphicFrame>
          <p:nvGraphicFramePr>
            <p:cNvPr id="7177" name="Object 2"/>
            <p:cNvGraphicFramePr>
              <a:graphicFrameLocks noChangeAspect="1"/>
            </p:cNvGraphicFramePr>
            <p:nvPr/>
          </p:nvGraphicFramePr>
          <p:xfrm>
            <a:off x="2143108" y="3143248"/>
            <a:ext cx="2286016" cy="3502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Acrobat Document" r:id="rId4" imgW="5668166" imgH="8019048" progId="AcroExch.Document.7">
                    <p:embed/>
                  </p:oleObj>
                </mc:Choice>
                <mc:Fallback>
                  <p:oleObj name="Acrobat Document" r:id="rId4" imgW="5668166" imgH="8019048" progId="AcroExch.Document.7">
                    <p:embed/>
                    <p:pic>
                      <p:nvPicPr>
                        <p:cNvPr id="717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3108" y="3143248"/>
                          <a:ext cx="2286016" cy="3502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Rechteck 9"/>
            <p:cNvSpPr/>
            <p:nvPr/>
          </p:nvSpPr>
          <p:spPr>
            <a:xfrm flipH="1">
              <a:off x="2143108" y="3143248"/>
              <a:ext cx="2286016" cy="3499737"/>
            </a:xfrm>
            <a:prstGeom prst="rect">
              <a:avLst/>
            </a:prstGeom>
            <a:noFill/>
            <a:ln>
              <a:solidFill>
                <a:srgbClr val="4379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7"/>
          <p:cNvSpPr txBox="1">
            <a:spLocks noChangeArrowheads="1"/>
          </p:cNvSpPr>
          <p:nvPr/>
        </p:nvSpPr>
        <p:spPr bwMode="auto">
          <a:xfrm>
            <a:off x="0" y="-26988"/>
            <a:ext cx="9144000" cy="64135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3600">
                <a:solidFill>
                  <a:srgbClr val="FFFFFF"/>
                </a:solidFill>
              </a:rPr>
              <a:t>Problemliste</a:t>
            </a:r>
          </a:p>
        </p:txBody>
      </p:sp>
      <p:pic>
        <p:nvPicPr>
          <p:cNvPr id="8195" name="Picture 5" descr="Z:\Ablage Dr. Wühr\Scans\Problemlist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836613"/>
            <a:ext cx="4105275" cy="551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 descr="Z:\Ablage Dr. Wühr\Scans\Problemlist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6613"/>
            <a:ext cx="3889375" cy="546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8"/>
          <p:cNvSpPr txBox="1">
            <a:spLocks noChangeArrowheads="1"/>
          </p:cNvSpPr>
          <p:nvPr/>
        </p:nvSpPr>
        <p:spPr bwMode="auto">
          <a:xfrm>
            <a:off x="0" y="-26988"/>
            <a:ext cx="9144000" cy="701676"/>
          </a:xfrm>
          <a:prstGeom prst="rect">
            <a:avLst/>
          </a:prstGeom>
          <a:solidFill>
            <a:srgbClr val="4379AF"/>
          </a:solidFill>
          <a:ln w="9525">
            <a:solidFill>
              <a:srgbClr val="4379A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>
                <a:solidFill>
                  <a:schemeClr val="bg1"/>
                </a:solidFill>
              </a:rPr>
              <a:t>Hauptbeschwerden und GCS</a:t>
            </a:r>
          </a:p>
        </p:txBody>
      </p:sp>
      <p:sp>
        <p:nvSpPr>
          <p:cNvPr id="10245" name="Text Box 21"/>
          <p:cNvSpPr txBox="1">
            <a:spLocks noChangeArrowheads="1"/>
          </p:cNvSpPr>
          <p:nvPr/>
        </p:nvSpPr>
        <p:spPr bwMode="auto">
          <a:xfrm>
            <a:off x="4572000" y="6140450"/>
            <a:ext cx="432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 b="0" dirty="0">
                <a:solidFill>
                  <a:srgbClr val="4379AF"/>
                </a:solidFill>
                <a:cs typeface="Arial" panose="020B0604020202020204" pitchFamily="34" charset="0"/>
              </a:rPr>
              <a:t>Seite 1 des Anamnesebogens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4644008" y="1071563"/>
            <a:ext cx="424916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rgbClr val="4379AF"/>
                </a:solidFill>
              </a:rPr>
              <a:t>Wird dem Patienten bei der Terminvergabe zugeschickt mit der Bitte, den Bogen schon vor der ersten Sitzung zurückzuschicken!</a:t>
            </a:r>
          </a:p>
          <a:p>
            <a:endParaRPr lang="de-DE" altLang="de-DE" sz="2000" b="0" dirty="0">
              <a:solidFill>
                <a:srgbClr val="4379AF"/>
              </a:solidFill>
            </a:endParaRPr>
          </a:p>
          <a:p>
            <a:r>
              <a:rPr lang="de-DE" altLang="de-DE" sz="2000" b="0" dirty="0">
                <a:solidFill>
                  <a:srgbClr val="4379AF"/>
                </a:solidFill>
              </a:rPr>
              <a:t>&gt;&gt;&gt; Übertragung auf die Problemliste, bevor der Patient zur ersten Sitzung kommt!</a:t>
            </a:r>
          </a:p>
        </p:txBody>
      </p:sp>
      <p:pic>
        <p:nvPicPr>
          <p:cNvPr id="2" name="Grafik 1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836612"/>
            <a:ext cx="4104134" cy="5811649"/>
          </a:xfrm>
          <a:prstGeom prst="rect">
            <a:avLst/>
          </a:prstGeom>
          <a:ln>
            <a:solidFill>
              <a:srgbClr val="4379AF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68313" y="1196975"/>
          <a:ext cx="4687887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7884555" imgH="9081782" progId="Word.Document.8">
                  <p:embed/>
                </p:oleObj>
              </mc:Choice>
              <mc:Fallback>
                <p:oleObj name="Dokument" r:id="rId2" imgW="7884555" imgH="9081782" progId="Word.Document.8">
                  <p:embed/>
                  <p:pic>
                    <p:nvPicPr>
                      <p:cNvPr id="1126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196975"/>
                        <a:ext cx="4687887" cy="540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4572000" y="1485900"/>
            <a:ext cx="792163" cy="288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graphicFrame>
        <p:nvGraphicFramePr>
          <p:cNvPr id="11268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4859338" y="1341438"/>
          <a:ext cx="3751262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4" imgW="5758925" imgH="6318702" progId="Word.Document.8">
                  <p:embed/>
                </p:oleObj>
              </mc:Choice>
              <mc:Fallback>
                <p:oleObj name="Dokument" r:id="rId4" imgW="5758925" imgH="6318702" progId="Word.Document.8">
                  <p:embed/>
                  <p:pic>
                    <p:nvPicPr>
                      <p:cNvPr id="1126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341438"/>
                        <a:ext cx="3751262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0" y="-26988"/>
            <a:ext cx="9144000" cy="89535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GCS – Graduierung chronischer Schmerzen</a:t>
            </a:r>
          </a:p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GCPS – Graded Chronic Pain Scale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Grp="1" noChangeAspect="1"/>
          </p:cNvGraphicFramePr>
          <p:nvPr>
            <p:ph/>
          </p:nvPr>
        </p:nvGraphicFramePr>
        <p:xfrm>
          <a:off x="1985963" y="922338"/>
          <a:ext cx="7158037" cy="614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2" imgW="8503241" imgH="7305954" progId="Word.Document.8">
                  <p:embed/>
                </p:oleObj>
              </mc:Choice>
              <mc:Fallback>
                <p:oleObj name="Dokument" r:id="rId2" imgW="8503241" imgH="7305954" progId="Word.Document.8">
                  <p:embed/>
                  <p:pic>
                    <p:nvPicPr>
                      <p:cNvPr id="122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922338"/>
                        <a:ext cx="7158037" cy="614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8748713" y="1052513"/>
            <a:ext cx="936625" cy="288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0" y="-26988"/>
            <a:ext cx="9144000" cy="89535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GCS – Graduierung chronischer Schmerzen</a:t>
            </a:r>
          </a:p>
          <a:p>
            <a:pPr algn="ctr">
              <a:spcBef>
                <a:spcPct val="20000"/>
              </a:spcBef>
            </a:pPr>
            <a:r>
              <a:rPr lang="de-DE" altLang="de-DE" sz="2400">
                <a:solidFill>
                  <a:srgbClr val="FFFFFF"/>
                </a:solidFill>
              </a:rPr>
              <a:t>GCPS – Graded Chronic Pain Scale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4"/>
          <p:cNvSpPr txBox="1">
            <a:spLocks noChangeArrowheads="1"/>
          </p:cNvSpPr>
          <p:nvPr/>
        </p:nvSpPr>
        <p:spPr bwMode="auto">
          <a:xfrm>
            <a:off x="0" y="-26988"/>
            <a:ext cx="9144000" cy="822326"/>
          </a:xfrm>
          <a:prstGeom prst="rect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400">
                <a:solidFill>
                  <a:schemeClr val="bg1"/>
                </a:solidFill>
              </a:rPr>
              <a:t>Ganzkörperschmerzzeichnung</a:t>
            </a:r>
          </a:p>
          <a:p>
            <a:pPr algn="ctr"/>
            <a:r>
              <a:rPr lang="de-DE" altLang="de-DE" sz="2400">
                <a:solidFill>
                  <a:schemeClr val="bg1"/>
                </a:solidFill>
              </a:rPr>
              <a:t>Beurteilung der Schmerzintensität</a:t>
            </a:r>
          </a:p>
        </p:txBody>
      </p:sp>
      <p:sp>
        <p:nvSpPr>
          <p:cNvPr id="13319" name="Text Box 19"/>
          <p:cNvSpPr txBox="1">
            <a:spLocks noChangeArrowheads="1"/>
          </p:cNvSpPr>
          <p:nvPr/>
        </p:nvSpPr>
        <p:spPr bwMode="auto">
          <a:xfrm>
            <a:off x="1547813" y="6308725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400" b="0" dirty="0">
                <a:solidFill>
                  <a:srgbClr val="4379AF"/>
                </a:solidFill>
                <a:cs typeface="Arial" panose="020B0604020202020204" pitchFamily="34" charset="0"/>
              </a:rPr>
              <a:t>Seite 2 und 3 des Anamnesebogens</a:t>
            </a:r>
          </a:p>
        </p:txBody>
      </p:sp>
      <p:pic>
        <p:nvPicPr>
          <p:cNvPr id="2" name="Grafik 1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981074"/>
            <a:ext cx="3671764" cy="5201667"/>
          </a:xfrm>
          <a:prstGeom prst="rect">
            <a:avLst/>
          </a:prstGeom>
          <a:ln>
            <a:solidFill>
              <a:srgbClr val="4379AF"/>
            </a:solidFill>
          </a:ln>
        </p:spPr>
      </p:pic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01049"/>
            <a:ext cx="3672408" cy="5181692"/>
          </a:xfrm>
          <a:prstGeom prst="rect">
            <a:avLst/>
          </a:prstGeom>
          <a:ln>
            <a:solidFill>
              <a:srgbClr val="4379AF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2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400">
                <a:solidFill>
                  <a:schemeClr val="bg1"/>
                </a:solidFill>
              </a:rPr>
              <a:t>Schmerzqualität</a:t>
            </a:r>
          </a:p>
        </p:txBody>
      </p:sp>
      <p:sp>
        <p:nvSpPr>
          <p:cNvPr id="14341" name="Text Box 21"/>
          <p:cNvSpPr txBox="1">
            <a:spLocks noChangeArrowheads="1"/>
          </p:cNvSpPr>
          <p:nvPr/>
        </p:nvSpPr>
        <p:spPr bwMode="auto">
          <a:xfrm>
            <a:off x="4572000" y="6122270"/>
            <a:ext cx="432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 b="0" dirty="0">
                <a:solidFill>
                  <a:srgbClr val="4379AF"/>
                </a:solidFill>
                <a:cs typeface="Arial" panose="020B0604020202020204" pitchFamily="34" charset="0"/>
              </a:rPr>
              <a:t>Seite 4 des Anamnesebogens</a:t>
            </a:r>
          </a:p>
        </p:txBody>
      </p:sp>
      <p:pic>
        <p:nvPicPr>
          <p:cNvPr id="3" name="Grafik 2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765174"/>
            <a:ext cx="4104134" cy="5790847"/>
          </a:xfrm>
          <a:prstGeom prst="rect">
            <a:avLst/>
          </a:prstGeom>
          <a:ln>
            <a:solidFill>
              <a:srgbClr val="4379AF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1187451"/>
          </a:xfrm>
          <a:prstGeom prst="rect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400">
                <a:solidFill>
                  <a:schemeClr val="bg1"/>
                </a:solidFill>
              </a:rPr>
              <a:t>Stütz- und Bewegungsapparat</a:t>
            </a:r>
          </a:p>
          <a:p>
            <a:pPr algn="ctr"/>
            <a:r>
              <a:rPr lang="de-DE" altLang="de-DE" sz="2400">
                <a:solidFill>
                  <a:schemeClr val="bg1"/>
                </a:solidFill>
              </a:rPr>
              <a:t>Psychoemotionale Belastungen</a:t>
            </a:r>
          </a:p>
          <a:p>
            <a:pPr algn="ctr"/>
            <a:r>
              <a:rPr lang="de-DE" altLang="de-DE" sz="2400">
                <a:solidFill>
                  <a:schemeClr val="bg1"/>
                </a:solidFill>
              </a:rPr>
              <a:t>Systemische Beschwerden</a:t>
            </a:r>
          </a:p>
        </p:txBody>
      </p:sp>
      <p:sp>
        <p:nvSpPr>
          <p:cNvPr id="15367" name="Text Box 12"/>
          <p:cNvSpPr txBox="1">
            <a:spLocks noChangeArrowheads="1"/>
          </p:cNvSpPr>
          <p:nvPr/>
        </p:nvSpPr>
        <p:spPr bwMode="auto">
          <a:xfrm>
            <a:off x="1547813" y="6237288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400" b="0" dirty="0">
                <a:solidFill>
                  <a:srgbClr val="4379AF"/>
                </a:solidFill>
                <a:cs typeface="Arial" panose="020B0604020202020204" pitchFamily="34" charset="0"/>
              </a:rPr>
              <a:t>Seite 5 und 6 des Anamnesebogens</a:t>
            </a:r>
          </a:p>
        </p:txBody>
      </p:sp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1371894"/>
            <a:ext cx="3385567" cy="4789094"/>
          </a:xfrm>
          <a:prstGeom prst="rect">
            <a:avLst/>
          </a:prstGeom>
          <a:ln>
            <a:solidFill>
              <a:srgbClr val="4379AF"/>
            </a:solidFill>
          </a:ln>
        </p:spPr>
      </p:pic>
      <p:pic>
        <p:nvPicPr>
          <p:cNvPr id="5" name="Grafik 4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71894"/>
            <a:ext cx="3392066" cy="4789094"/>
          </a:xfrm>
          <a:prstGeom prst="rect">
            <a:avLst/>
          </a:prstGeom>
          <a:ln>
            <a:solidFill>
              <a:srgbClr val="4379AF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457201"/>
          </a:xfrm>
          <a:prstGeom prst="rect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400">
                <a:solidFill>
                  <a:srgbClr val="FFFFFF"/>
                </a:solidFill>
              </a:rPr>
              <a:t>SFA – Störfaktoren-Anamnesebogen</a:t>
            </a:r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1547813" y="6021388"/>
            <a:ext cx="6048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74638" indent="-274638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400" b="0" dirty="0">
                <a:solidFill>
                  <a:srgbClr val="4379AF"/>
                </a:solidFill>
                <a:cs typeface="Arial" panose="020B0604020202020204" pitchFamily="34" charset="0"/>
              </a:rPr>
              <a:t>Seite 7 und 8 des Anamnesebogens</a:t>
            </a:r>
          </a:p>
        </p:txBody>
      </p:sp>
      <p:pic>
        <p:nvPicPr>
          <p:cNvPr id="3" name="Grafik 2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768073"/>
            <a:ext cx="3671887" cy="5180957"/>
          </a:xfrm>
          <a:prstGeom prst="rect">
            <a:avLst/>
          </a:prstGeom>
          <a:ln>
            <a:solidFill>
              <a:srgbClr val="4379AF"/>
            </a:solidFill>
          </a:ln>
        </p:spPr>
      </p:pic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568" y="768072"/>
            <a:ext cx="3623848" cy="5180958"/>
          </a:xfrm>
          <a:prstGeom prst="rect">
            <a:avLst/>
          </a:prstGeom>
          <a:ln>
            <a:solidFill>
              <a:srgbClr val="4379AF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354013" y="836613"/>
            <a:ext cx="8610600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 b="0" dirty="0">
                <a:solidFill>
                  <a:schemeClr val="tx1"/>
                </a:solidFill>
              </a:rPr>
              <a:t>Allgemeine Fragen nach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Anliegen, Motiven, Erwartungen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bisherigen Zahnbehandlungen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bisheriger Frequenz von zahnärztlichen Untersuchungen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nach Mundhygieneverhalten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nach individueller Wertigkeit von Zahnerhalt, Funktion und Ästhetik</a:t>
            </a:r>
          </a:p>
          <a:p>
            <a:pPr eaLnBrk="1" hangingPunct="1"/>
            <a:endParaRPr lang="de-DE" altLang="de-DE" sz="800" b="0" dirty="0">
              <a:solidFill>
                <a:schemeClr val="tx1"/>
              </a:solidFill>
            </a:endParaRPr>
          </a:p>
          <a:p>
            <a:pPr eaLnBrk="1" hangingPunct="1"/>
            <a:r>
              <a:rPr lang="de-DE" altLang="de-DE" sz="2400" b="0" dirty="0">
                <a:solidFill>
                  <a:schemeClr val="tx1"/>
                </a:solidFill>
              </a:rPr>
              <a:t>Zahnärztliche Fragen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Beschwerden und Schmerzen im Kraniomandibulären System (Zähne, Zahnfleisch, Mundschleimhaut, Muskeln, Gelenke, Gesicht, Kopf)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Knirschen und Pressen mit den Zähnen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Gelenkgeräusche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Habits der Zunge, Wangen, Lippen</a:t>
            </a:r>
          </a:p>
          <a:p>
            <a:pPr eaLnBrk="1" hangingPunct="1">
              <a:buFontTx/>
              <a:buChar char="•"/>
            </a:pPr>
            <a:r>
              <a:rPr lang="de-DE" altLang="de-DE" sz="2400" b="0" dirty="0">
                <a:solidFill>
                  <a:schemeClr val="tx1"/>
                </a:solidFill>
              </a:rPr>
              <a:t>Hörstörungen, Gleichgewichtsstörungen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64135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3600">
                <a:solidFill>
                  <a:srgbClr val="FFFFFF"/>
                </a:solidFill>
              </a:rPr>
              <a:t>Schmerzanamnese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304800" y="838200"/>
            <a:ext cx="86106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8925" indent="-288925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76250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seit wann? Was ist damals passiert?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wo? (siehe Schmerztopografie)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wann?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wie stark? Visuelle Analogskala (VAS)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wie?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wodurch?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wodurch gelindert?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wodurch verschlimmert?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bisherige Behandlungen und deren Effekte?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64135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3600">
                <a:solidFill>
                  <a:srgbClr val="FFFFFF"/>
                </a:solidFill>
              </a:rPr>
              <a:t>Haupt- und Nebenbeschwerden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027"/>
          <p:cNvSpPr txBox="1">
            <a:spLocks noChangeArrowheads="1"/>
          </p:cNvSpPr>
          <p:nvPr/>
        </p:nvSpPr>
        <p:spPr bwMode="auto">
          <a:xfrm>
            <a:off x="323850" y="1149350"/>
            <a:ext cx="83820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2400">
                <a:solidFill>
                  <a:srgbClr val="4379AF"/>
                </a:solidFill>
              </a:rPr>
              <a:t>Schmerztopografie</a:t>
            </a:r>
          </a:p>
          <a:p>
            <a:pPr eaLnBrk="1" hangingPunct="1"/>
            <a:r>
              <a:rPr lang="de-DE" altLang="de-DE" sz="2400" b="0">
                <a:solidFill>
                  <a:srgbClr val="4379AF"/>
                </a:solidFill>
              </a:rPr>
              <a:t>Identifizierung des betroffenen Muskel anhand des topografischen Schmerzmusters und der topografischen Darstellungen der Myofaszialen Schmerzsyndrome in den Büchern von Travell und Simons</a:t>
            </a:r>
          </a:p>
        </p:txBody>
      </p:sp>
      <p:sp>
        <p:nvSpPr>
          <p:cNvPr id="19459" name="Text Box 1028"/>
          <p:cNvSpPr txBox="1">
            <a:spLocks noChangeArrowheads="1"/>
          </p:cNvSpPr>
          <p:nvPr/>
        </p:nvSpPr>
        <p:spPr bwMode="auto">
          <a:xfrm>
            <a:off x="0" y="-26988"/>
            <a:ext cx="9144000" cy="8842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Myofasziale Schmerzsyndrome</a:t>
            </a:r>
            <a:br>
              <a:rPr lang="de-DE" altLang="de-DE">
                <a:solidFill>
                  <a:srgbClr val="FFFFFF"/>
                </a:solidFill>
              </a:rPr>
            </a:br>
            <a:r>
              <a:rPr lang="de-DE" altLang="de-DE" sz="2000">
                <a:solidFill>
                  <a:srgbClr val="FFFFFF"/>
                </a:solidFill>
              </a:rPr>
              <a:t>nach Travell und Simons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Schmerzzuordnung_S1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08050"/>
            <a:ext cx="4911725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5334000" y="5638800"/>
            <a:ext cx="3630613" cy="1169988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8842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Myofasziale Schmerzsyndrome</a:t>
            </a:r>
            <a:br>
              <a:rPr lang="de-DE" altLang="de-DE">
                <a:solidFill>
                  <a:srgbClr val="FFFFFF"/>
                </a:solidFill>
              </a:rPr>
            </a:br>
            <a:r>
              <a:rPr lang="de-DE" altLang="de-DE" sz="2000">
                <a:solidFill>
                  <a:srgbClr val="FFFFFF"/>
                </a:solidFill>
              </a:rPr>
              <a:t>Kopfschmerztopografie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228600" y="981075"/>
            <a:ext cx="4267200" cy="5175250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>
                <a:solidFill>
                  <a:srgbClr val="4379AF"/>
                </a:solidFill>
              </a:rPr>
              <a:t>Scheitelschmerz</a:t>
            </a:r>
          </a:p>
          <a:p>
            <a:pPr eaLnBrk="1" hangingPunct="1"/>
            <a:endParaRPr lang="de-DE" altLang="de-DE" sz="400" b="0">
              <a:solidFill>
                <a:srgbClr val="4379AF"/>
              </a:solidFill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</a:rPr>
              <a:t>M.sternocleidomastoideus (sternal</a:t>
            </a:r>
            <a:r>
              <a:rPr lang="de-DE" altLang="de-DE" sz="1400" b="0">
                <a:solidFill>
                  <a:srgbClr val="4379AF"/>
                </a:solidFill>
              </a:rPr>
              <a:t>) Kap 7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M.splenius capitis Kap 15</a:t>
            </a:r>
          </a:p>
          <a:p>
            <a:pPr eaLnBrk="1" hangingPunct="1"/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</a:rPr>
              <a:t>Hinterkopfschmerz</a:t>
            </a:r>
          </a:p>
          <a:p>
            <a:pPr eaLnBrk="1" hangingPunct="1"/>
            <a:endParaRPr lang="de-DE" altLang="de-DE" sz="400">
              <a:solidFill>
                <a:srgbClr val="4379AF"/>
              </a:solidFill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M.trapezius (TrP</a:t>
            </a:r>
            <a:r>
              <a:rPr lang="de-DE" altLang="de-DE" sz="1400" baseline="-30000">
                <a:solidFill>
                  <a:srgbClr val="4379AF"/>
                </a:solidFill>
                <a:cs typeface="Times New Roman" panose="02020603050405020304" pitchFamily="18" charset="0"/>
              </a:rPr>
              <a:t>1</a:t>
            </a:r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6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(sternal)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(klavikulär)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M.semispinalis capitis Kap 16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M.semispinalis cervicis	 Kap 16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M.splenius cervicis Kap 15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Subokzipitale Muskelgruppe Kap 17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M.occipitalis Kap 14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M.digastricus Kap 12</a:t>
            </a:r>
          </a:p>
          <a:p>
            <a:pPr eaLnBrk="1" hangingPunct="1"/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M.temporalis (TrP</a:t>
            </a:r>
            <a:r>
              <a:rPr lang="fr-FR" altLang="de-DE" sz="1400" b="0" baseline="-30000">
                <a:solidFill>
                  <a:srgbClr val="4379AF"/>
                </a:solidFill>
                <a:cs typeface="Times New Roman" panose="02020603050405020304" pitchFamily="18" charset="0"/>
              </a:rPr>
              <a:t>4</a:t>
            </a:r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) Kap 9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</a:rPr>
              <a:t>Schläfenkopfschmerz</a:t>
            </a:r>
          </a:p>
          <a:p>
            <a:pPr eaLnBrk="1" hangingPunct="1"/>
            <a:endParaRPr lang="de-DE" altLang="de-DE" sz="400">
              <a:solidFill>
                <a:srgbClr val="4379AF"/>
              </a:solidFill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M.trapezius (TrP</a:t>
            </a:r>
            <a:r>
              <a:rPr lang="de-DE" altLang="de-DE" sz="1400" baseline="-30000">
                <a:solidFill>
                  <a:srgbClr val="4379AF"/>
                </a:solidFill>
                <a:cs typeface="Times New Roman" panose="02020603050405020304" pitchFamily="18" charset="0"/>
              </a:rPr>
              <a:t>1</a:t>
            </a:r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6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(sternal)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</a:p>
          <a:p>
            <a:pPr eaLnBrk="1" hangingPunct="1"/>
            <a:r>
              <a:rPr lang="fr-FR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M.temporalis (TrP</a:t>
            </a:r>
            <a:r>
              <a:rPr lang="fr-FR" altLang="de-DE" sz="1400" baseline="-30000">
                <a:solidFill>
                  <a:srgbClr val="4379AF"/>
                </a:solidFill>
                <a:cs typeface="Times New Roman" panose="02020603050405020304" pitchFamily="18" charset="0"/>
              </a:rPr>
              <a:t>1,2,3</a:t>
            </a:r>
            <a:r>
              <a:rPr lang="fr-FR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)</a:t>
            </a:r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	 Kap 9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de-DE" sz="1400" b="0">
                <a:solidFill>
                  <a:srgbClr val="4379AF"/>
                </a:solidFill>
              </a:rPr>
              <a:t>M.splenius cervicis Kap 15</a:t>
            </a:r>
            <a:endParaRPr lang="de-DE" altLang="de-DE" sz="1400" b="0">
              <a:solidFill>
                <a:srgbClr val="4379AF"/>
              </a:solidFill>
            </a:endParaRPr>
          </a:p>
          <a:p>
            <a:pPr eaLnBrk="1" hangingPunct="1"/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Subokzipitale Muskelgruppe Kap 17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it-IT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M.semispinalis capitis</a:t>
            </a:r>
            <a:r>
              <a:rPr lang="it-IT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Kap </a:t>
            </a:r>
            <a:r>
              <a:rPr lang="it-IT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16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648200" y="984250"/>
            <a:ext cx="4267200" cy="4749800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1400">
                <a:solidFill>
                  <a:srgbClr val="4379AF"/>
                </a:solidFill>
              </a:rPr>
              <a:t>Stirnkopfschmerz</a:t>
            </a:r>
          </a:p>
          <a:p>
            <a:pPr eaLnBrk="1" hangingPunct="1"/>
            <a:endParaRPr lang="de-DE" altLang="de-DE" sz="400">
              <a:solidFill>
                <a:srgbClr val="4379AF"/>
              </a:solidFill>
            </a:endParaRPr>
          </a:p>
          <a:p>
            <a:pPr eaLnBrk="1" hangingPunct="1"/>
            <a:r>
              <a:rPr lang="it-IT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(klavikulär)</a:t>
            </a:r>
            <a:r>
              <a:rPr lang="it-IT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(sternal)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M.semispinalis capitis Kap 16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M.frontalis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	 Kap 14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M.zygomaticus major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13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 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</a:rPr>
              <a:t>Ohr- und Kiefergelenkschmerz</a:t>
            </a:r>
          </a:p>
          <a:p>
            <a:pPr eaLnBrk="1" hangingPunct="1"/>
            <a:endParaRPr lang="de-DE" altLang="de-DE" sz="400">
              <a:solidFill>
                <a:srgbClr val="4379AF"/>
              </a:solidFill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M.pterygoideus lateralis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11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M.masseter (tief)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8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(klavikulär)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M.pterygoideus medialis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10</a:t>
            </a:r>
          </a:p>
          <a:p>
            <a:pPr eaLnBrk="1" hangingPunct="1"/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</a:rPr>
              <a:t>Augen- und Augenbrauenschmerz</a:t>
            </a:r>
          </a:p>
          <a:p>
            <a:pPr eaLnBrk="1" hangingPunct="1"/>
            <a:endParaRPr lang="de-DE" altLang="de-DE" sz="400">
              <a:solidFill>
                <a:srgbClr val="4379AF"/>
              </a:solidFill>
            </a:endParaRP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M.sternocleidomastoideus (sternal)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7</a:t>
            </a:r>
          </a:p>
          <a:p>
            <a:pPr eaLnBrk="1" hangingPunct="1"/>
            <a:r>
              <a:rPr lang="fr-FR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M.temporalis (TrP</a:t>
            </a:r>
            <a:r>
              <a:rPr lang="fr-FR" altLang="de-DE" sz="1400" baseline="-30000">
                <a:solidFill>
                  <a:srgbClr val="4379AF"/>
                </a:solidFill>
                <a:cs typeface="Times New Roman" panose="02020603050405020304" pitchFamily="18" charset="0"/>
              </a:rPr>
              <a:t>1</a:t>
            </a:r>
            <a:r>
              <a:rPr lang="fr-FR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)</a:t>
            </a:r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9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M.splenius </a:t>
            </a:r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cervicis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15</a:t>
            </a:r>
          </a:p>
          <a:p>
            <a:pPr eaLnBrk="1" hangingPunct="1"/>
            <a:r>
              <a:rPr lang="de-DE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M.masseter (oberflächlich)</a:t>
            </a:r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8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Subokzipitale Muskelgruppe Kap 17</a:t>
            </a:r>
          </a:p>
          <a:p>
            <a:pPr eaLnBrk="1" hangingPunct="1"/>
            <a:r>
              <a:rPr lang="fr-FR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M.occipitalis</a:t>
            </a:r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14</a:t>
            </a:r>
            <a:endParaRPr lang="de-DE" altLang="de-DE" sz="1400" b="0">
              <a:solidFill>
                <a:srgbClr val="4379AF"/>
              </a:solidFill>
              <a:cs typeface="Times New Roman" panose="02020603050405020304" pitchFamily="18" charset="0"/>
            </a:endParaRPr>
          </a:p>
          <a:p>
            <a:pPr eaLnBrk="1" hangingPunct="1"/>
            <a:r>
              <a:rPr lang="fr-FR" altLang="de-DE" sz="1400">
                <a:solidFill>
                  <a:srgbClr val="4379AF"/>
                </a:solidFill>
                <a:cs typeface="Times New Roman" panose="02020603050405020304" pitchFamily="18" charset="0"/>
              </a:rPr>
              <a:t>M.orbicularis oculi</a:t>
            </a:r>
            <a:r>
              <a:rPr lang="fr-FR" altLang="de-DE" sz="1400" b="0">
                <a:solidFill>
                  <a:srgbClr val="4379AF"/>
                </a:solidFill>
                <a:cs typeface="Times New Roman" panose="02020603050405020304" pitchFamily="18" charset="0"/>
              </a:rPr>
              <a:t> Kap 13</a:t>
            </a:r>
            <a:r>
              <a:rPr lang="de-DE" altLang="de-DE" sz="1400" b="0">
                <a:solidFill>
                  <a:srgbClr val="4379AF"/>
                </a:solidFill>
              </a:rPr>
              <a:t> </a:t>
            </a: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0" y="-26988"/>
            <a:ext cx="9144000" cy="8842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Myofasziale Schmerzsyndrome</a:t>
            </a:r>
            <a:br>
              <a:rPr lang="de-DE" altLang="de-DE">
                <a:solidFill>
                  <a:srgbClr val="FFFFFF"/>
                </a:solidFill>
              </a:rPr>
            </a:br>
            <a:r>
              <a:rPr lang="de-DE" altLang="de-DE" sz="2000">
                <a:solidFill>
                  <a:srgbClr val="FFFFFF"/>
                </a:solidFill>
              </a:rPr>
              <a:t>Kopfschmerztopografie - Schmerzzuordnung</a:t>
            </a: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4648200" y="5859463"/>
            <a:ext cx="4316413" cy="954087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 Handbuch der Muskel-Triggerpunkte. Obere Extremität, Kopf und Thorax. 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Tafeln Triggerpunkte Trav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914400"/>
            <a:ext cx="6448425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0" y="-26988"/>
            <a:ext cx="9144000" cy="8921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Triggerpunkttafeln von Janet Travell</a:t>
            </a:r>
            <a:br>
              <a:rPr lang="de-DE" altLang="de-DE">
                <a:solidFill>
                  <a:srgbClr val="FFFFFF"/>
                </a:solidFill>
              </a:rPr>
            </a:br>
            <a:r>
              <a:rPr lang="de-DE" altLang="de-DE" sz="2000">
                <a:solidFill>
                  <a:srgbClr val="FFFFFF"/>
                </a:solidFill>
              </a:rPr>
              <a:t>ISBN </a:t>
            </a:r>
            <a:r>
              <a:rPr lang="de-DE" altLang="de-DE" sz="2000">
                <a:solidFill>
                  <a:schemeClr val="bg1"/>
                </a:solidFill>
              </a:rPr>
              <a:t>978-3-437-21936-8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_masseter_S2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4932363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masseter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34000" y="5516563"/>
            <a:ext cx="3630613" cy="1169987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_temporalis_S2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33425"/>
            <a:ext cx="4745037" cy="550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temporalis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334000" y="5516563"/>
            <a:ext cx="3630613" cy="1169987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_pterygoideus_lateralis_S2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6613"/>
            <a:ext cx="85344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pterygoideus lateralis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334000" y="5445125"/>
            <a:ext cx="3630613" cy="1169988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M_pterygoideus_medialis_S2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3863"/>
            <a:ext cx="5827713" cy="574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pterygoideus medialis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334000" y="5445125"/>
            <a:ext cx="3630613" cy="1169988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_sternocleidomastoideus_S2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5175"/>
            <a:ext cx="86106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sternocleidomastoideus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334000" y="5445125"/>
            <a:ext cx="3630613" cy="1169988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_trapezius_S2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3863"/>
            <a:ext cx="8382000" cy="581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trapezius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76600" y="6002338"/>
            <a:ext cx="5688013" cy="739775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 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 Elsevier/Urban und Fischer, München 2001 ISBN: 978-3-437-41402-2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_digastricus_S3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0" y="692150"/>
            <a:ext cx="5426075" cy="55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digastricus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5334000" y="5445125"/>
            <a:ext cx="3630613" cy="1169988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ubokzipitale_Muskeln_S3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58813"/>
            <a:ext cx="8686800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Subokzipitale Muskulatur</a:t>
            </a:r>
            <a:endParaRPr lang="de-DE" altLang="de-DE" sz="2000">
              <a:solidFill>
                <a:srgbClr val="FFFFFF"/>
              </a:solidFill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5334000" y="5516563"/>
            <a:ext cx="3630613" cy="1169987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aus: Travell JG und Simons DG: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Handbuch der Muskel-Triggerpunkte.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Obere Extremität, Kopf und Thorax.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Elsevier/Urban und Fischer, München 2001</a:t>
            </a:r>
          </a:p>
          <a:p>
            <a:pPr eaLnBrk="1" hangingPunct="1"/>
            <a:r>
              <a:rPr lang="de-DE" altLang="de-DE" sz="14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_semispinalis_S3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692150"/>
            <a:ext cx="47498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4038600" y="6315075"/>
            <a:ext cx="5029200" cy="466725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200" b="0">
                <a:solidFill>
                  <a:srgbClr val="4379AF"/>
                </a:solidFill>
              </a:rPr>
              <a:t>aus: Travell JG und Simons DG: Handbuch der Muskel-Triggerpunkte. Obere Extremität, Kopf und Thorax. Urban und Fischer, München 2001</a:t>
            </a: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M. semispinalis</a:t>
            </a:r>
            <a:endParaRPr lang="de-DE" altLang="de-DE"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autmuskeln_1_S3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3886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 descr="Hautmuskeln_2_S3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4450"/>
            <a:ext cx="4779963" cy="6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5943600" y="152400"/>
            <a:ext cx="14478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1800" b="0">
                <a:solidFill>
                  <a:srgbClr val="FF0000"/>
                </a:solidFill>
              </a:rPr>
              <a:t>M. frontalis</a:t>
            </a:r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5562600" y="3352800"/>
            <a:ext cx="21336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1800" b="0">
                <a:solidFill>
                  <a:srgbClr val="FF0000"/>
                </a:solidFill>
              </a:rPr>
              <a:t>M. occipitofrontalis</a:t>
            </a:r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838200" y="228600"/>
            <a:ext cx="23622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1800" b="0">
                <a:solidFill>
                  <a:srgbClr val="FF0000"/>
                </a:solidFill>
              </a:rPr>
              <a:t>M. orbicularis oculi</a:t>
            </a:r>
          </a:p>
        </p:txBody>
      </p:sp>
      <p:sp>
        <p:nvSpPr>
          <p:cNvPr id="32775" name="Text Box 8"/>
          <p:cNvSpPr txBox="1">
            <a:spLocks noChangeArrowheads="1"/>
          </p:cNvSpPr>
          <p:nvPr/>
        </p:nvSpPr>
        <p:spPr bwMode="auto">
          <a:xfrm>
            <a:off x="838200" y="2133600"/>
            <a:ext cx="25908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1800" b="0">
                <a:solidFill>
                  <a:srgbClr val="FF0000"/>
                </a:solidFill>
              </a:rPr>
              <a:t>M. zygomaticus major</a:t>
            </a:r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1371600" y="3962400"/>
            <a:ext cx="152400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1800" b="0">
                <a:solidFill>
                  <a:srgbClr val="FF0000"/>
                </a:solidFill>
              </a:rPr>
              <a:t>Platysma</a:t>
            </a:r>
          </a:p>
        </p:txBody>
      </p:sp>
      <p:sp>
        <p:nvSpPr>
          <p:cNvPr id="32777" name="Text Box 4"/>
          <p:cNvSpPr txBox="1">
            <a:spLocks noChangeArrowheads="1"/>
          </p:cNvSpPr>
          <p:nvPr/>
        </p:nvSpPr>
        <p:spPr bwMode="auto">
          <a:xfrm>
            <a:off x="3924300" y="6213475"/>
            <a:ext cx="5111750" cy="600075"/>
          </a:xfrm>
          <a:prstGeom prst="rect">
            <a:avLst/>
          </a:prstGeom>
          <a:noFill/>
          <a:ln w="9525">
            <a:solidFill>
              <a:srgbClr val="4379A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100" b="0">
                <a:solidFill>
                  <a:srgbClr val="4379AF"/>
                </a:solidFill>
              </a:rPr>
              <a:t>aus: Travell JG und Simons DG: Handbuch der Muskel-Triggerpunkte.</a:t>
            </a:r>
          </a:p>
          <a:p>
            <a:pPr eaLnBrk="1" hangingPunct="1"/>
            <a:r>
              <a:rPr lang="de-DE" altLang="de-DE" sz="1100" b="0">
                <a:solidFill>
                  <a:srgbClr val="4379AF"/>
                </a:solidFill>
              </a:rPr>
              <a:t>Obere Extremität, Kopf und Thorax. Elsevier/Urban und Fischer, München 2001</a:t>
            </a:r>
          </a:p>
          <a:p>
            <a:pPr eaLnBrk="1" hangingPunct="1"/>
            <a:r>
              <a:rPr lang="de-DE" altLang="de-DE" sz="1100" b="0">
                <a:solidFill>
                  <a:srgbClr val="4379AF"/>
                </a:solidFill>
              </a:rPr>
              <a:t>ISBN: 978-3-437-41402-2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438150" y="971550"/>
            <a:ext cx="838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>
                <a:solidFill>
                  <a:srgbClr val="4379AF"/>
                </a:solidFill>
              </a:rPr>
              <a:t>Schmerztopografie</a:t>
            </a:r>
          </a:p>
          <a:p>
            <a:pPr eaLnBrk="1" hangingPunct="1"/>
            <a:r>
              <a:rPr lang="de-DE" altLang="de-DE" sz="1800" b="0">
                <a:solidFill>
                  <a:srgbClr val="4379AF"/>
                </a:solidFill>
              </a:rPr>
              <a:t>Identifizierung des betroffenen Muskel anhand des topografischen Schmerzmusters und der topografischen Darstellungen der Myofaszialen Schmerzsyndrome in den Büchern von Travell und Simons</a:t>
            </a:r>
          </a:p>
        </p:txBody>
      </p:sp>
      <p:sp>
        <p:nvSpPr>
          <p:cNvPr id="538628" name="Text Box 4"/>
          <p:cNvSpPr txBox="1">
            <a:spLocks noChangeArrowheads="1"/>
          </p:cNvSpPr>
          <p:nvPr/>
        </p:nvSpPr>
        <p:spPr bwMode="auto">
          <a:xfrm>
            <a:off x="438150" y="2343150"/>
            <a:ext cx="838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>
                <a:solidFill>
                  <a:srgbClr val="4379AF"/>
                </a:solidFill>
              </a:rPr>
              <a:t>Triggerpunktpalpation</a:t>
            </a:r>
          </a:p>
          <a:p>
            <a:pPr eaLnBrk="1" hangingPunct="1"/>
            <a:r>
              <a:rPr lang="de-DE" altLang="de-DE" sz="1800" b="0">
                <a:solidFill>
                  <a:srgbClr val="4379AF"/>
                </a:solidFill>
              </a:rPr>
              <a:t>Lokalisation von Triggerpunkten des betroffenen Muskels durch Palpation</a:t>
            </a:r>
          </a:p>
        </p:txBody>
      </p:sp>
      <p:sp>
        <p:nvSpPr>
          <p:cNvPr id="538629" name="Text Box 5"/>
          <p:cNvSpPr txBox="1">
            <a:spLocks noChangeArrowheads="1"/>
          </p:cNvSpPr>
          <p:nvPr/>
        </p:nvSpPr>
        <p:spPr bwMode="auto">
          <a:xfrm>
            <a:off x="438150" y="3181350"/>
            <a:ext cx="8382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>
                <a:solidFill>
                  <a:srgbClr val="4379AF"/>
                </a:solidFill>
              </a:rPr>
              <a:t>Triggerpunkttest durch Schmerzprovokation</a:t>
            </a:r>
          </a:p>
          <a:p>
            <a:pPr eaLnBrk="1" hangingPunct="1"/>
            <a:r>
              <a:rPr lang="de-DE" altLang="de-DE" sz="1800" b="0">
                <a:solidFill>
                  <a:srgbClr val="4379AF"/>
                </a:solidFill>
              </a:rPr>
              <a:t>Provokation der Triggerpunkte durch manuellen Druck: Der Schmerz muss sich durch den Druck verstärken (= Fülle-Schmerz) oder er muss durch den Druck gelindert werden (= Leere-Schmerz). Dann ist die Diagnose Myofasziales Schmerzsyndrom bestätigt.</a:t>
            </a:r>
          </a:p>
        </p:txBody>
      </p:sp>
      <p:sp>
        <p:nvSpPr>
          <p:cNvPr id="33798" name="Text Box 8"/>
          <p:cNvSpPr txBox="1">
            <a:spLocks noChangeArrowheads="1"/>
          </p:cNvSpPr>
          <p:nvPr/>
        </p:nvSpPr>
        <p:spPr bwMode="auto">
          <a:xfrm>
            <a:off x="0" y="-26988"/>
            <a:ext cx="9144000" cy="8842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Myofasziale Schmerzsyndrome</a:t>
            </a:r>
            <a:br>
              <a:rPr lang="de-DE" altLang="de-DE">
                <a:solidFill>
                  <a:srgbClr val="FFFFFF"/>
                </a:solidFill>
              </a:rPr>
            </a:br>
            <a:r>
              <a:rPr lang="de-DE" altLang="de-DE" sz="2000">
                <a:solidFill>
                  <a:srgbClr val="FFFFFF"/>
                </a:solidFill>
              </a:rPr>
              <a:t>nach Travell und Simons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3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8" grpId="0"/>
      <p:bldP spid="53862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ICT0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8486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438150" y="971550"/>
            <a:ext cx="8382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>
                <a:solidFill>
                  <a:srgbClr val="4379AF"/>
                </a:solidFill>
              </a:rPr>
              <a:t>Schmerztopografie</a:t>
            </a:r>
          </a:p>
          <a:p>
            <a:pPr eaLnBrk="1" hangingPunct="1"/>
            <a:r>
              <a:rPr lang="de-DE" altLang="de-DE" sz="1800" b="0">
                <a:solidFill>
                  <a:srgbClr val="4379AF"/>
                </a:solidFill>
              </a:rPr>
              <a:t>Identifizierung des betroffenen Muskel anhand des topografischen Schmerzmusters und der topografischen Darstellungen der Myofaszialen Schmerzsyndrome in den Büchern von Travell und Simons</a:t>
            </a:r>
          </a:p>
        </p:txBody>
      </p:sp>
      <p:sp>
        <p:nvSpPr>
          <p:cNvPr id="538628" name="Text Box 4"/>
          <p:cNvSpPr txBox="1">
            <a:spLocks noChangeArrowheads="1"/>
          </p:cNvSpPr>
          <p:nvPr/>
        </p:nvSpPr>
        <p:spPr bwMode="auto">
          <a:xfrm>
            <a:off x="438150" y="2343150"/>
            <a:ext cx="838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>
                <a:solidFill>
                  <a:srgbClr val="4379AF"/>
                </a:solidFill>
              </a:rPr>
              <a:t>Triggerpunktpalpation</a:t>
            </a:r>
          </a:p>
          <a:p>
            <a:pPr eaLnBrk="1" hangingPunct="1"/>
            <a:r>
              <a:rPr lang="de-DE" altLang="de-DE" sz="1800" b="0">
                <a:solidFill>
                  <a:srgbClr val="4379AF"/>
                </a:solidFill>
              </a:rPr>
              <a:t>Lokalisation von Triggerpunkten des betroffenen Muskels durch Palpation</a:t>
            </a:r>
          </a:p>
        </p:txBody>
      </p:sp>
      <p:sp>
        <p:nvSpPr>
          <p:cNvPr id="538629" name="Text Box 5"/>
          <p:cNvSpPr txBox="1">
            <a:spLocks noChangeArrowheads="1"/>
          </p:cNvSpPr>
          <p:nvPr/>
        </p:nvSpPr>
        <p:spPr bwMode="auto">
          <a:xfrm>
            <a:off x="438150" y="3181350"/>
            <a:ext cx="83820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>
                <a:solidFill>
                  <a:srgbClr val="4379AF"/>
                </a:solidFill>
              </a:rPr>
              <a:t>Triggerpunkttest durch Schmerzprovokation</a:t>
            </a:r>
          </a:p>
          <a:p>
            <a:pPr eaLnBrk="1" hangingPunct="1"/>
            <a:r>
              <a:rPr lang="de-DE" altLang="de-DE" sz="1800" b="0">
                <a:solidFill>
                  <a:srgbClr val="4379AF"/>
                </a:solidFill>
              </a:rPr>
              <a:t>Provokation der Triggerpunkte durch manuellen Druck: Der Schmerz muss sich durch den Druck verstärken (= Fülle-Schmerz) oder er muss durch den Druck gelindert werden (= Leere-Schmerz). Dann ist die Diagnose Myofasziales Schmerzsyndrom bestätigt.</a:t>
            </a:r>
          </a:p>
        </p:txBody>
      </p:sp>
      <p:sp>
        <p:nvSpPr>
          <p:cNvPr id="538630" name="Text Box 6"/>
          <p:cNvSpPr txBox="1">
            <a:spLocks noChangeArrowheads="1"/>
          </p:cNvSpPr>
          <p:nvPr/>
        </p:nvSpPr>
        <p:spPr bwMode="auto">
          <a:xfrm>
            <a:off x="438150" y="4857750"/>
            <a:ext cx="651011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800" dirty="0">
                <a:solidFill>
                  <a:srgbClr val="4379AF"/>
                </a:solidFill>
              </a:rPr>
              <a:t>Suche nach zugrundeliegenden Belastungen (Noxen)</a:t>
            </a:r>
          </a:p>
          <a:p>
            <a:pPr eaLnBrk="1" hangingPunct="1">
              <a:buFontTx/>
              <a:buChar char="•"/>
            </a:pPr>
            <a:r>
              <a:rPr lang="de-DE" altLang="de-DE" sz="1800" b="0" dirty="0">
                <a:solidFill>
                  <a:srgbClr val="4379AF"/>
                </a:solidFill>
              </a:rPr>
              <a:t> mechanisch</a:t>
            </a:r>
          </a:p>
          <a:p>
            <a:pPr eaLnBrk="1" hangingPunct="1">
              <a:buFontTx/>
              <a:buChar char="•"/>
            </a:pPr>
            <a:r>
              <a:rPr lang="de-DE" altLang="de-DE" sz="1800" b="0" dirty="0">
                <a:solidFill>
                  <a:srgbClr val="4379AF"/>
                </a:solidFill>
              </a:rPr>
              <a:t> chemisch</a:t>
            </a:r>
          </a:p>
          <a:p>
            <a:pPr eaLnBrk="1" hangingPunct="1">
              <a:buFontTx/>
              <a:buChar char="•"/>
            </a:pPr>
            <a:r>
              <a:rPr lang="de-DE" altLang="de-DE" sz="1800" b="0" dirty="0">
                <a:solidFill>
                  <a:srgbClr val="4379AF"/>
                </a:solidFill>
              </a:rPr>
              <a:t> psychisch</a:t>
            </a:r>
          </a:p>
          <a:p>
            <a:pPr eaLnBrk="1" hangingPunct="1">
              <a:buFontTx/>
              <a:buChar char="•"/>
            </a:pPr>
            <a:r>
              <a:rPr lang="de-DE" altLang="de-DE" sz="1800" b="0" dirty="0">
                <a:solidFill>
                  <a:srgbClr val="4379AF"/>
                </a:solidFill>
              </a:rPr>
              <a:t> physikalisch</a:t>
            </a:r>
          </a:p>
        </p:txBody>
      </p:sp>
      <p:sp>
        <p:nvSpPr>
          <p:cNvPr id="33798" name="Text Box 8"/>
          <p:cNvSpPr txBox="1">
            <a:spLocks noChangeArrowheads="1"/>
          </p:cNvSpPr>
          <p:nvPr/>
        </p:nvSpPr>
        <p:spPr bwMode="auto">
          <a:xfrm>
            <a:off x="0" y="-26988"/>
            <a:ext cx="9144000" cy="8842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rgbClr val="FFFFFF"/>
                </a:solidFill>
              </a:rPr>
              <a:t>Myofasziale Schmerzsyndrome</a:t>
            </a:r>
            <a:br>
              <a:rPr lang="de-DE" altLang="de-DE">
                <a:solidFill>
                  <a:srgbClr val="FFFFFF"/>
                </a:solidFill>
              </a:rPr>
            </a:br>
            <a:r>
              <a:rPr lang="de-DE" altLang="de-DE" sz="2000">
                <a:solidFill>
                  <a:srgbClr val="FFFFFF"/>
                </a:solidFill>
              </a:rPr>
              <a:t>nach Travell und Simons</a:t>
            </a:r>
          </a:p>
        </p:txBody>
      </p:sp>
    </p:spTree>
    <p:extLst>
      <p:ext uri="{BB962C8B-B14F-4D97-AF65-F5344CB8AC3E}">
        <p14:creationId xmlns:p14="http://schemas.microsoft.com/office/powerpoint/2010/main" val="334932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3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800">
                <a:solidFill>
                  <a:schemeClr val="bg1"/>
                </a:solidFill>
              </a:rPr>
              <a:t>Systemische Anamnese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95288" y="765175"/>
            <a:ext cx="83058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6850" indent="-1968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Erkrankungen im Stütz- und Bewegungsapparat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Hauterkrankungen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Erkrankungen im Respirationstrakt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Herz-Kreislauf-Erkrankungen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Magen-Darm-Erkrankungen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Stoffwechselerkrankungen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Urogenital-Erkrankungen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neurologische 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psychische 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immunologische Erkrankungen</a:t>
            </a:r>
          </a:p>
          <a:p>
            <a:pPr eaLnBrk="1" hangingPunct="1">
              <a:buFontTx/>
              <a:buChar char="•"/>
            </a:pPr>
            <a:r>
              <a:rPr lang="de-DE" altLang="de-DE" sz="2800" b="0" dirty="0">
                <a:solidFill>
                  <a:schemeClr val="tx1"/>
                </a:solidFill>
                <a:cs typeface="Times New Roman" panose="02020603050405020304" pitchFamily="18" charset="0"/>
              </a:rPr>
              <a:t>hormonelle Erkrankungen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15290" y="6475381"/>
            <a:ext cx="914400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000" dirty="0">
                <a:solidFill>
                  <a:schemeClr val="bg1"/>
                </a:solidFill>
              </a:rPr>
              <a:t>Die Ergebnisse werden auch in der Problemliste dokumentiert.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txBody>
          <a:bodyPr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800" dirty="0">
                <a:solidFill>
                  <a:schemeClr val="bg1"/>
                </a:solidFill>
              </a:rPr>
              <a:t>Behandlungsplan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-17840" y="6150114"/>
            <a:ext cx="9161840" cy="707886"/>
          </a:xfrm>
          <a:prstGeom prst="rect">
            <a:avLst/>
          </a:prstGeom>
          <a:solidFill>
            <a:srgbClr val="4379AF"/>
          </a:solidFill>
          <a:ln>
            <a:solidFill>
              <a:srgbClr val="4379AF"/>
            </a:solidFill>
          </a:ln>
        </p:spPr>
        <p:txBody>
          <a:bodyPr wrap="square">
            <a:spAutoFit/>
          </a:bodyPr>
          <a:lstStyle>
            <a:lvl1pPr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88925" algn="l"/>
              </a:tabLs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000" dirty="0">
                <a:solidFill>
                  <a:schemeClr val="bg1"/>
                </a:solidFill>
              </a:rPr>
              <a:t>Aus der Problemliste ergibt sich durch Hierarchisierung der Probleme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ein Behandlungsplan.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B014544-BAB1-4F15-8F09-31B4A7821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8" y="629514"/>
            <a:ext cx="7636444" cy="5383211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22FB3B1-8114-469F-AA51-564D7317FBFF}"/>
              </a:ext>
            </a:extLst>
          </p:cNvPr>
          <p:cNvCxnSpPr/>
          <p:nvPr/>
        </p:nvCxnSpPr>
        <p:spPr bwMode="auto">
          <a:xfrm>
            <a:off x="2022537" y="1297943"/>
            <a:ext cx="648072" cy="0"/>
          </a:xfrm>
          <a:prstGeom prst="line">
            <a:avLst/>
          </a:prstGeom>
          <a:solidFill>
            <a:schemeClr val="bg1"/>
          </a:solidFill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53168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447800" y="593725"/>
            <a:ext cx="7696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>
                <a:solidFill>
                  <a:schemeClr val="tx1"/>
                </a:solidFill>
                <a:cs typeface="Times New Roman" panose="02020603050405020304" pitchFamily="18" charset="0"/>
              </a:rPr>
              <a:t>Aus welchen Teilen besteht unsere Anamnese bei Schmerzpatienten?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447800" y="871538"/>
            <a:ext cx="769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>
                <a:solidFill>
                  <a:schemeClr val="tx1"/>
                </a:solidFill>
                <a:cs typeface="Times New Roman" panose="02020603050405020304" pitchFamily="18" charset="0"/>
              </a:rPr>
              <a:t>Wie sind myofasziale Triggerpunkt definiert?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447800" y="908050"/>
            <a:ext cx="769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>
                <a:solidFill>
                  <a:schemeClr val="tx1"/>
                </a:solidFill>
                <a:cs typeface="Times New Roman" panose="02020603050405020304" pitchFamily="18" charset="0"/>
              </a:rPr>
              <a:t>Wie findet man myofasziale Triggerpunkte?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447800" y="871538"/>
            <a:ext cx="7696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Welche vier Kategorien beinhaltet die Störfaktoren-Anamnese?</a:t>
            </a: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70788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 dirty="0">
                <a:solidFill>
                  <a:schemeClr val="bg1"/>
                </a:solidFill>
              </a:rPr>
              <a:t>Bruxismus-Check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55574" y="836613"/>
            <a:ext cx="8136905" cy="2088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Kraniofaziale</a:t>
            </a: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 Morphologie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Beweglichkeit der Kiefergelenke und Gelenkgeräusche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Druckempfindlichkeit der Muskulatur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Zahneindrücke in Zunge und Wangen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Zahnstatus und Formstörungen des Zahnbogens und der Zähne</a:t>
            </a:r>
            <a:endParaRPr lang="de-DE" sz="2000" dirty="0">
              <a:solidFill>
                <a:srgbClr val="4379AF"/>
              </a:solidFill>
              <a:latin typeface="Arial" charset="0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0" y="-28575"/>
            <a:ext cx="9144000" cy="748053"/>
            <a:chOff x="0" y="-26989"/>
            <a:chExt cx="9144000" cy="748053"/>
          </a:xfrm>
        </p:grpSpPr>
        <p:pic>
          <p:nvPicPr>
            <p:cNvPr id="7" name="Picture 2" descr="LOGO ppt Hintergrund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6989"/>
              <a:ext cx="755575" cy="748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Gerader Verbinder 7"/>
            <p:cNvCxnSpPr/>
            <p:nvPr/>
          </p:nvCxnSpPr>
          <p:spPr bwMode="auto">
            <a:xfrm>
              <a:off x="0" y="678063"/>
              <a:ext cx="914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4379A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903893"/>
            <a:ext cx="9144000" cy="954107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 dirty="0">
                <a:solidFill>
                  <a:schemeClr val="bg1"/>
                </a:solidFill>
              </a:rPr>
              <a:t>Ziele: Hinweise auf Bruxismus und übermäßige Krafteinleitung finden</a:t>
            </a:r>
          </a:p>
        </p:txBody>
      </p:sp>
    </p:spTree>
    <p:extLst>
      <p:ext uri="{BB962C8B-B14F-4D97-AF65-F5344CB8AC3E}">
        <p14:creationId xmlns:p14="http://schemas.microsoft.com/office/powerpoint/2010/main" val="361688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26" descr="Bild Extensionsschäd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673100"/>
            <a:ext cx="21748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1027" descr="Bild Flexionsschäd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73100"/>
            <a:ext cx="21431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1029" descr="Foto 199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" r="50571"/>
          <a:stretch>
            <a:fillRect/>
          </a:stretch>
        </p:blipFill>
        <p:spPr bwMode="auto">
          <a:xfrm>
            <a:off x="5867400" y="673100"/>
            <a:ext cx="20050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Line 1030"/>
          <p:cNvSpPr>
            <a:spLocks noChangeShapeType="1"/>
          </p:cNvSpPr>
          <p:nvPr/>
        </p:nvSpPr>
        <p:spPr bwMode="auto">
          <a:xfrm>
            <a:off x="6926263" y="1101725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294" name="Line 1031"/>
          <p:cNvSpPr>
            <a:spLocks noChangeShapeType="1"/>
          </p:cNvSpPr>
          <p:nvPr/>
        </p:nvSpPr>
        <p:spPr bwMode="auto">
          <a:xfrm>
            <a:off x="6146800" y="1906588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295" name="Picture 1032" descr="Brueckl Carina 20"/>
          <p:cNvPicPr>
            <a:picLocks noChangeAspect="1" noChangeArrowheads="1"/>
          </p:cNvPicPr>
          <p:nvPr/>
        </p:nvPicPr>
        <p:blipFill>
          <a:blip r:embed="rId6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r="5556" b="6250"/>
          <a:stretch>
            <a:fillRect/>
          </a:stretch>
        </p:blipFill>
        <p:spPr bwMode="auto">
          <a:xfrm>
            <a:off x="457200" y="3770313"/>
            <a:ext cx="202247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Line 1033"/>
          <p:cNvSpPr>
            <a:spLocks noChangeShapeType="1"/>
          </p:cNvSpPr>
          <p:nvPr/>
        </p:nvSpPr>
        <p:spPr bwMode="auto">
          <a:xfrm>
            <a:off x="1530350" y="428625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297" name="Line 1034"/>
          <p:cNvSpPr>
            <a:spLocks noChangeShapeType="1"/>
          </p:cNvSpPr>
          <p:nvPr/>
        </p:nvSpPr>
        <p:spPr bwMode="auto">
          <a:xfrm>
            <a:off x="750888" y="5091113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298" name="Picture 3" descr="npo0001ed"/>
          <p:cNvPicPr>
            <a:picLocks noChangeAspect="1" noChangeArrowheads="1"/>
          </p:cNvPicPr>
          <p:nvPr/>
        </p:nvPicPr>
        <p:blipFill>
          <a:blip r:embed="rId7">
            <a:lum bright="1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46513"/>
            <a:ext cx="2416175" cy="28956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9" name="Picture 1036" descr="040817 Jagusch Enfa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748088"/>
            <a:ext cx="30480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0" name="Text Box 1037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dirty="0" err="1">
                <a:solidFill>
                  <a:schemeClr val="bg1"/>
                </a:solidFill>
              </a:rPr>
              <a:t>Kraniofaziale</a:t>
            </a:r>
            <a:r>
              <a:rPr lang="de-DE" altLang="de-DE" dirty="0">
                <a:solidFill>
                  <a:schemeClr val="bg1"/>
                </a:solidFill>
              </a:rPr>
              <a:t> Morphologie</a:t>
            </a:r>
          </a:p>
        </p:txBody>
      </p:sp>
    </p:spTree>
    <p:extLst>
      <p:ext uri="{BB962C8B-B14F-4D97-AF65-F5344CB8AC3E}">
        <p14:creationId xmlns:p14="http://schemas.microsoft.com/office/powerpoint/2010/main" val="29047944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11105"/>
          <a:stretch>
            <a:fillRect/>
          </a:stretch>
        </p:blipFill>
        <p:spPr bwMode="auto">
          <a:xfrm>
            <a:off x="1619672" y="692696"/>
            <a:ext cx="6552728" cy="460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46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3600" dirty="0" err="1">
                <a:solidFill>
                  <a:schemeClr val="bg1"/>
                </a:solidFill>
                <a:latin typeface="Arial" panose="020B0604020202020204" pitchFamily="34" charset="0"/>
              </a:rPr>
              <a:t>Dysgnathe</a:t>
            </a:r>
            <a:r>
              <a:rPr lang="de-DE" altLang="de-DE" sz="3600" dirty="0">
                <a:solidFill>
                  <a:schemeClr val="bg1"/>
                </a:solidFill>
                <a:latin typeface="Arial" panose="020B0604020202020204" pitchFamily="34" charset="0"/>
              </a:rPr>
              <a:t>  Krafteinleitung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5473005"/>
            <a:ext cx="9144000" cy="1384995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800" dirty="0">
                <a:solidFill>
                  <a:schemeClr val="bg1"/>
                </a:solidFill>
                <a:latin typeface="Arial" panose="020B0604020202020204" pitchFamily="34" charset="0"/>
              </a:rPr>
              <a:t>Die hohen Kräfte beim Bruxismus wirken sich besonders belastend aus, wenn Formstörungen des Kausystems vorliegen.</a:t>
            </a:r>
          </a:p>
        </p:txBody>
      </p:sp>
    </p:spTree>
    <p:extLst>
      <p:ext uri="{BB962C8B-B14F-4D97-AF65-F5344CB8AC3E}">
        <p14:creationId xmlns:p14="http://schemas.microsoft.com/office/powerpoint/2010/main" val="194654090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L 1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Line 3"/>
          <p:cNvSpPr>
            <a:spLocks noChangeShapeType="1"/>
          </p:cNvSpPr>
          <p:nvPr/>
        </p:nvSpPr>
        <p:spPr bwMode="auto">
          <a:xfrm flipH="1" flipV="1">
            <a:off x="1143000" y="3124200"/>
            <a:ext cx="457200" cy="533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3124200" y="3124200"/>
            <a:ext cx="533400" cy="533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09600" y="5867400"/>
            <a:ext cx="3429000" cy="8223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400">
                <a:solidFill>
                  <a:schemeClr val="bg1"/>
                </a:solidFill>
              </a:rPr>
              <a:t>orthognathe</a:t>
            </a:r>
          </a:p>
          <a:p>
            <a:r>
              <a:rPr lang="de-DE" altLang="de-DE" sz="2400">
                <a:solidFill>
                  <a:schemeClr val="bg1"/>
                </a:solidFill>
              </a:rPr>
              <a:t>Krafteinleitungsebene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572000" y="0"/>
            <a:ext cx="4572000" cy="6858000"/>
            <a:chOff x="2880" y="0"/>
            <a:chExt cx="2880" cy="4320"/>
          </a:xfrm>
        </p:grpSpPr>
        <p:pic>
          <p:nvPicPr>
            <p:cNvPr id="7175" name="Picture 7" descr="KL 18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0"/>
              <a:ext cx="288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V="1">
              <a:off x="4848" y="1968"/>
              <a:ext cx="240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 flipH="1" flipV="1">
              <a:off x="3408" y="1968"/>
              <a:ext cx="432" cy="3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7178" name="Text Box 10"/>
            <p:cNvSpPr txBox="1">
              <a:spLocks noChangeArrowheads="1"/>
            </p:cNvSpPr>
            <p:nvPr/>
          </p:nvSpPr>
          <p:spPr bwMode="auto">
            <a:xfrm>
              <a:off x="3216" y="3696"/>
              <a:ext cx="2160" cy="5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2400">
                  <a:solidFill>
                    <a:schemeClr val="bg1"/>
                  </a:solidFill>
                </a:rPr>
                <a:t>dysgnathe</a:t>
              </a:r>
            </a:p>
            <a:p>
              <a:r>
                <a:rPr lang="de-DE" altLang="de-DE" sz="2400">
                  <a:solidFill>
                    <a:schemeClr val="bg1"/>
                  </a:solidFill>
                </a:rPr>
                <a:t>Krafteinleitungsebene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02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KL 1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0"/>
            <a:ext cx="4778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5992813" y="3733800"/>
            <a:ext cx="304800" cy="6096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069013" y="3733800"/>
            <a:ext cx="381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400">
                <a:solidFill>
                  <a:schemeClr val="tx1"/>
                </a:solidFill>
              </a:rPr>
              <a:t>H</a:t>
            </a:r>
          </a:p>
        </p:txBody>
      </p:sp>
      <p:pic>
        <p:nvPicPr>
          <p:cNvPr id="8197" name="Picture 5" descr="050916 Methling A 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4525"/>
            <a:ext cx="3960812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071113 Biller A 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73463"/>
            <a:ext cx="3960812" cy="264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6718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0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723900"/>
            <a:ext cx="3592513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PICT00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8" y="3644900"/>
            <a:ext cx="4100512" cy="307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PICT0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735013"/>
            <a:ext cx="3578225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chemeClr val="bg1"/>
                </a:solidFill>
              </a:rPr>
              <a:t>Krafteinleitungsebene</a:t>
            </a:r>
          </a:p>
        </p:txBody>
      </p:sp>
    </p:spTree>
    <p:extLst>
      <p:ext uri="{BB962C8B-B14F-4D97-AF65-F5344CB8AC3E}">
        <p14:creationId xmlns:p14="http://schemas.microsoft.com/office/powerpoint/2010/main" val="36519600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PICT00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316835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dirty="0">
                <a:solidFill>
                  <a:schemeClr val="bg1"/>
                </a:solidFill>
              </a:rPr>
              <a:t>Kiefergelenke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563888" y="836613"/>
            <a:ext cx="5328591" cy="144025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Größe der Mundöffnung (Einschränkung)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Form der Mundöffnung (Seitabweichung,</a:t>
            </a:r>
            <a:br>
              <a:rPr lang="de-DE" sz="20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s-förmig)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Gelenkgeräusche </a:t>
            </a:r>
            <a:endParaRPr lang="de-DE" sz="2000" dirty="0">
              <a:solidFill>
                <a:srgbClr val="4379A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954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PICT00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836712"/>
            <a:ext cx="316835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0" y="-26988"/>
            <a:ext cx="9144000" cy="57943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>
                <a:solidFill>
                  <a:schemeClr val="bg1"/>
                </a:solidFill>
              </a:rPr>
              <a:t>Muskelpalpation</a:t>
            </a: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3563888" y="836613"/>
            <a:ext cx="5328591" cy="144025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Mm. </a:t>
            </a: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Masseteres</a:t>
            </a:r>
            <a:endParaRPr lang="de-DE" sz="2000" b="0" dirty="0">
              <a:solidFill>
                <a:srgbClr val="4379AF"/>
              </a:solidFill>
              <a:latin typeface="Arial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Subokzipitalmuskulatur</a:t>
            </a:r>
            <a:endParaRPr lang="de-DE" sz="2000" b="0" dirty="0">
              <a:solidFill>
                <a:srgbClr val="4379AF"/>
              </a:solidFill>
              <a:latin typeface="Arial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Mm. </a:t>
            </a: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Sternocleidomastoidei</a:t>
            </a:r>
            <a:endParaRPr lang="de-DE" sz="2000" b="0" dirty="0">
              <a:solidFill>
                <a:srgbClr val="4379AF"/>
              </a:solidFill>
              <a:latin typeface="Arial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Mm. </a:t>
            </a: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trapezii</a:t>
            </a:r>
            <a:endParaRPr lang="de-DE" sz="2000" dirty="0">
              <a:solidFill>
                <a:srgbClr val="4379A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703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 descr="IMG_01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4176464" cy="278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4"/>
          <p:cNvSpPr txBox="1">
            <a:spLocks noChangeArrowheads="1"/>
          </p:cNvSpPr>
          <p:nvPr/>
        </p:nvSpPr>
        <p:spPr bwMode="auto">
          <a:xfrm>
            <a:off x="0" y="-26988"/>
            <a:ext cx="9144000" cy="107721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dirty="0">
                <a:solidFill>
                  <a:schemeClr val="bg1"/>
                </a:solidFill>
              </a:rPr>
              <a:t>Zahnimpressionen in der Zunge und in der Wange</a:t>
            </a:r>
          </a:p>
        </p:txBody>
      </p:sp>
      <p:pic>
        <p:nvPicPr>
          <p:cNvPr id="4" name="Picture 7" descr="Wangendyskines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" t="53285" b="1869"/>
          <a:stretch>
            <a:fillRect/>
          </a:stretch>
        </p:blipFill>
        <p:spPr bwMode="auto">
          <a:xfrm>
            <a:off x="4572000" y="1268760"/>
            <a:ext cx="4399505" cy="278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76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 descr="040825 Kollmer B 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9215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4" descr="PICT01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150"/>
            <a:ext cx="3962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5" descr="Schlifffacetten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40150"/>
            <a:ext cx="3200400" cy="287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26" name="Picture 6" descr="Schlifffacetten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40150"/>
            <a:ext cx="3200400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7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800" dirty="0">
                <a:solidFill>
                  <a:schemeClr val="bg1"/>
                </a:solidFill>
              </a:rPr>
              <a:t>Schliff-Facetten</a:t>
            </a:r>
          </a:p>
        </p:txBody>
      </p:sp>
    </p:spTree>
    <p:extLst>
      <p:ext uri="{BB962C8B-B14F-4D97-AF65-F5344CB8AC3E}">
        <p14:creationId xmlns:p14="http://schemas.microsoft.com/office/powerpoint/2010/main" val="347053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9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7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800" dirty="0">
                <a:solidFill>
                  <a:schemeClr val="bg1"/>
                </a:solidFill>
              </a:rPr>
              <a:t>Formstörungen des Zahnbogens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51520" y="764704"/>
            <a:ext cx="8640959" cy="2088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Tiefbiss/</a:t>
            </a: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Deckbiss</a:t>
            </a:r>
            <a:endParaRPr lang="de-DE" sz="2000" b="0" dirty="0">
              <a:solidFill>
                <a:srgbClr val="4379AF"/>
              </a:solidFill>
              <a:latin typeface="Arial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Frontaler und transversaler Kreuzbiss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Offener Biss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Distalokklusion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Gekippte Molaren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Transversale Unterentwicklung der Zahnbögen</a:t>
            </a:r>
            <a:endParaRPr lang="de-DE" sz="2000" dirty="0">
              <a:solidFill>
                <a:srgbClr val="4379A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912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10" name="Text Box 7"/>
          <p:cNvSpPr txBox="1">
            <a:spLocks noChangeArrowheads="1"/>
          </p:cNvSpPr>
          <p:nvPr/>
        </p:nvSpPr>
        <p:spPr bwMode="auto">
          <a:xfrm>
            <a:off x="0" y="-26988"/>
            <a:ext cx="9144000" cy="51911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de-DE" altLang="de-DE" sz="2800" dirty="0">
                <a:solidFill>
                  <a:schemeClr val="bg1"/>
                </a:solidFill>
              </a:rPr>
              <a:t>Beispiele: Formstörungen des Zahnbogens</a:t>
            </a:r>
          </a:p>
        </p:txBody>
      </p:sp>
      <p:pic>
        <p:nvPicPr>
          <p:cNvPr id="4" name="Picture 8" descr="040513 Tan C 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14884"/>
            <a:ext cx="2808312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040813 Jagusch C 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3076141"/>
            <a:ext cx="2736303" cy="2106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040617 Mühlbauer S 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814884"/>
            <a:ext cx="2825552" cy="211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PICT00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280831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uppieren 9"/>
          <p:cNvGrpSpPr/>
          <p:nvPr/>
        </p:nvGrpSpPr>
        <p:grpSpPr>
          <a:xfrm>
            <a:off x="3203848" y="830350"/>
            <a:ext cx="2736303" cy="2088232"/>
            <a:chOff x="3203848" y="3068960"/>
            <a:chExt cx="2736303" cy="2088232"/>
          </a:xfrm>
        </p:grpSpPr>
        <p:pic>
          <p:nvPicPr>
            <p:cNvPr id="9" name="Picture 5" descr="040706 Blaß A 10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3068960"/>
              <a:ext cx="2736303" cy="2088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Gerader Verbinder 2"/>
            <p:cNvCxnSpPr/>
            <p:nvPr/>
          </p:nvCxnSpPr>
          <p:spPr bwMode="auto">
            <a:xfrm>
              <a:off x="4624958" y="3727698"/>
              <a:ext cx="0" cy="432048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Gerader Verbinder 10"/>
            <p:cNvCxnSpPr/>
            <p:nvPr/>
          </p:nvCxnSpPr>
          <p:spPr bwMode="auto">
            <a:xfrm>
              <a:off x="4542408" y="4394448"/>
              <a:ext cx="0" cy="432048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3" name="Picture 4" descr="040813 Jagusch C 0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5" y="3068960"/>
            <a:ext cx="2825555" cy="211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7625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447800" y="868650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Welche Befunde erheben wir beim Bruxismus-Check?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41783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463662" y="867162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Welche Antworten liefert der Bruxismus-Check?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898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683570" y="-26988"/>
            <a:ext cx="8460430" cy="677108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3800" dirty="0">
                <a:solidFill>
                  <a:schemeClr val="bg1"/>
                </a:solidFill>
              </a:rPr>
              <a:t>Watterollen- und Provokationstests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0" y="-28575"/>
            <a:ext cx="9144000" cy="676763"/>
            <a:chOff x="0" y="-26989"/>
            <a:chExt cx="9144000" cy="676763"/>
          </a:xfrm>
        </p:grpSpPr>
        <p:pic>
          <p:nvPicPr>
            <p:cNvPr id="7" name="Picture 2" descr="LOGO ppt Hintergrund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26989"/>
              <a:ext cx="683568" cy="676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Gerader Verbinder 7"/>
            <p:cNvCxnSpPr/>
            <p:nvPr/>
          </p:nvCxnSpPr>
          <p:spPr bwMode="auto">
            <a:xfrm>
              <a:off x="0" y="649774"/>
              <a:ext cx="914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4379A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6334780"/>
            <a:ext cx="9144000" cy="523220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800" dirty="0">
                <a:solidFill>
                  <a:schemeClr val="bg1"/>
                </a:solidFill>
              </a:rPr>
              <a:t>Außerdem: „Patientenkino“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755575" y="739397"/>
            <a:ext cx="8136905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>
              <a:defRPr/>
            </a:pPr>
            <a:endParaRPr lang="de-DE" sz="200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Die Watterollen- und Provokationstests geben Antworten auf folgende Fragen: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Ist die </a:t>
            </a:r>
            <a:r>
              <a:rPr lang="de-DE" sz="2000" b="0" dirty="0" err="1">
                <a:solidFill>
                  <a:srgbClr val="4379AF"/>
                </a:solidFill>
                <a:latin typeface="Arial" charset="0"/>
              </a:rPr>
              <a:t>Jig</a:t>
            </a: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-Schiene indiziert?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Braucht der Patient zusätzlich zur Jig-Schiene eine Stabilisierungsschiene?</a:t>
            </a:r>
          </a:p>
          <a:p>
            <a:pPr marL="182563" indent="-182563">
              <a:buFont typeface="Arial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Besteht ein Zusammenhang zwischen Kausystem und anderen Teilen des Stütz- und Bewegungssystems?</a:t>
            </a:r>
          </a:p>
        </p:txBody>
      </p:sp>
    </p:spTree>
    <p:extLst>
      <p:ext uri="{BB962C8B-B14F-4D97-AF65-F5344CB8AC3E}">
        <p14:creationId xmlns:p14="http://schemas.microsoft.com/office/powerpoint/2010/main" val="139032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0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000125"/>
            <a:ext cx="40767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PICT00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913" y="1011238"/>
            <a:ext cx="4081462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1043"/>
          <p:cNvSpPr txBox="1">
            <a:spLocks noChangeArrowheads="1"/>
          </p:cNvSpPr>
          <p:nvPr/>
        </p:nvSpPr>
        <p:spPr bwMode="auto">
          <a:xfrm>
            <a:off x="0" y="-26988"/>
            <a:ext cx="9144000" cy="58420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>
                <a:solidFill>
                  <a:schemeClr val="bg1"/>
                </a:solidFill>
              </a:rPr>
              <a:t>Test: Kopfrotation</a:t>
            </a:r>
            <a:endParaRPr lang="de-DE" altLang="de-DE"/>
          </a:p>
        </p:txBody>
      </p:sp>
      <p:sp>
        <p:nvSpPr>
          <p:cNvPr id="7" name="Text Box 1028"/>
          <p:cNvSpPr txBox="1">
            <a:spLocks noChangeArrowheads="1"/>
          </p:cNvSpPr>
          <p:nvPr/>
        </p:nvSpPr>
        <p:spPr bwMode="auto">
          <a:xfrm>
            <a:off x="357188" y="4643438"/>
            <a:ext cx="70008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de-DE" sz="2000" dirty="0">
                <a:solidFill>
                  <a:srgbClr val="4379AF"/>
                </a:solidFill>
                <a:latin typeface="Arial" charset="0"/>
              </a:rPr>
              <a:t>Der Test hat drei mögliche Ergebnisse:</a:t>
            </a:r>
          </a:p>
          <a:p>
            <a:pPr marL="627063" indent="-271463">
              <a:buFont typeface="Arial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Die Kopfrotation ist </a:t>
            </a:r>
            <a:r>
              <a:rPr lang="de-DE" sz="2000" dirty="0">
                <a:solidFill>
                  <a:srgbClr val="4379AF"/>
                </a:solidFill>
                <a:latin typeface="Arial" charset="0"/>
              </a:rPr>
              <a:t>einseitig</a:t>
            </a: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 eingeschränkt.</a:t>
            </a:r>
          </a:p>
          <a:p>
            <a:pPr marL="627063" indent="-271463">
              <a:buFont typeface="Arial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Die Kopfrotation ist </a:t>
            </a:r>
            <a:r>
              <a:rPr lang="de-DE" sz="2000" dirty="0">
                <a:solidFill>
                  <a:srgbClr val="4379AF"/>
                </a:solidFill>
                <a:latin typeface="Arial" charset="0"/>
              </a:rPr>
              <a:t>beidseitig</a:t>
            </a: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 eingeschränkt.</a:t>
            </a:r>
          </a:p>
          <a:p>
            <a:pPr marL="627063" indent="-271463">
              <a:buFont typeface="Arial" pitchFamily="34" charset="0"/>
              <a:buChar char="•"/>
              <a:defRPr/>
            </a:pP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Die Kopfrotation ist </a:t>
            </a:r>
            <a:r>
              <a:rPr lang="de-DE" sz="2000" dirty="0">
                <a:solidFill>
                  <a:srgbClr val="4379AF"/>
                </a:solidFill>
                <a:latin typeface="Arial" charset="0"/>
              </a:rPr>
              <a:t>nicht</a:t>
            </a:r>
            <a:r>
              <a:rPr lang="de-DE" sz="2000" b="0" dirty="0">
                <a:solidFill>
                  <a:srgbClr val="4379AF"/>
                </a:solidFill>
                <a:latin typeface="Arial" charset="0"/>
              </a:rPr>
              <a:t> eingeschränkt.</a:t>
            </a:r>
          </a:p>
        </p:txBody>
      </p:sp>
    </p:spTree>
    <p:extLst>
      <p:ext uri="{BB962C8B-B14F-4D97-AF65-F5344CB8AC3E}">
        <p14:creationId xmlns:p14="http://schemas.microsoft.com/office/powerpoint/2010/main" val="67641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043"/>
          <p:cNvSpPr txBox="1">
            <a:spLocks noChangeArrowheads="1"/>
          </p:cNvSpPr>
          <p:nvPr/>
        </p:nvSpPr>
        <p:spPr bwMode="auto">
          <a:xfrm>
            <a:off x="0" y="-26988"/>
            <a:ext cx="9144000" cy="58420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>
                <a:solidFill>
                  <a:schemeClr val="bg1"/>
                </a:solidFill>
              </a:rPr>
              <a:t>Test: Kopfrotation</a:t>
            </a:r>
            <a:endParaRPr lang="de-DE" altLang="de-DE"/>
          </a:p>
        </p:txBody>
      </p:sp>
      <p:sp>
        <p:nvSpPr>
          <p:cNvPr id="14" name="Text Box 1043"/>
          <p:cNvSpPr txBox="1">
            <a:spLocks noChangeArrowheads="1"/>
          </p:cNvSpPr>
          <p:nvPr/>
        </p:nvSpPr>
        <p:spPr bwMode="auto">
          <a:xfrm>
            <a:off x="0" y="6180138"/>
            <a:ext cx="9144000" cy="677862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900">
                <a:solidFill>
                  <a:schemeClr val="bg1"/>
                </a:solidFill>
              </a:rPr>
              <a:t>Bei jedem dieser vier Tests lassen wir den Patienten die Kopfrotation wiederholen und beobachten, ob sich der Ausgangsbefund verändert hat.</a:t>
            </a:r>
            <a:endParaRPr lang="de-DE" altLang="de-DE" sz="1900"/>
          </a:p>
        </p:txBody>
      </p:sp>
      <p:grpSp>
        <p:nvGrpSpPr>
          <p:cNvPr id="2" name="Gruppieren 21"/>
          <p:cNvGrpSpPr>
            <a:grpSpLocks/>
          </p:cNvGrpSpPr>
          <p:nvPr/>
        </p:nvGrpSpPr>
        <p:grpSpPr bwMode="auto">
          <a:xfrm>
            <a:off x="428625" y="981075"/>
            <a:ext cx="3786188" cy="2101850"/>
            <a:chOff x="428596" y="1292354"/>
            <a:chExt cx="3786214" cy="2101703"/>
          </a:xfrm>
        </p:grpSpPr>
        <p:sp>
          <p:nvSpPr>
            <p:cNvPr id="6162" name="Text Box 1028"/>
            <p:cNvSpPr txBox="1">
              <a:spLocks noChangeArrowheads="1"/>
            </p:cNvSpPr>
            <p:nvPr/>
          </p:nvSpPr>
          <p:spPr bwMode="auto">
            <a:xfrm>
              <a:off x="428596" y="1292354"/>
              <a:ext cx="37862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800">
                  <a:solidFill>
                    <a:srgbClr val="33CC33"/>
                  </a:solidFill>
                </a:rPr>
                <a:t>1. Re-Test: Watterolle als Jig</a:t>
              </a:r>
              <a:endParaRPr lang="de-DE" altLang="de-DE" sz="1800" b="0">
                <a:solidFill>
                  <a:srgbClr val="33CC33"/>
                </a:solidFill>
              </a:endParaRPr>
            </a:p>
          </p:txBody>
        </p:sp>
        <p:pic>
          <p:nvPicPr>
            <p:cNvPr id="6163" name="Picture 10" descr="Y:\Ablage Wühr\Dentalfotos\IMG_6364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86" r="16994"/>
            <a:stretch>
              <a:fillRect/>
            </a:stretch>
          </p:blipFill>
          <p:spPr bwMode="auto">
            <a:xfrm>
              <a:off x="1000100" y="1714488"/>
              <a:ext cx="1643057" cy="1679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pieren 22"/>
          <p:cNvGrpSpPr>
            <a:grpSpLocks/>
          </p:cNvGrpSpPr>
          <p:nvPr/>
        </p:nvGrpSpPr>
        <p:grpSpPr bwMode="auto">
          <a:xfrm>
            <a:off x="4714875" y="981075"/>
            <a:ext cx="4214813" cy="2316163"/>
            <a:chOff x="4714876" y="1292354"/>
            <a:chExt cx="4214842" cy="2316017"/>
          </a:xfrm>
        </p:grpSpPr>
        <p:sp>
          <p:nvSpPr>
            <p:cNvPr id="6160" name="Text Box 1028"/>
            <p:cNvSpPr txBox="1">
              <a:spLocks noChangeArrowheads="1"/>
            </p:cNvSpPr>
            <p:nvPr/>
          </p:nvSpPr>
          <p:spPr bwMode="auto">
            <a:xfrm>
              <a:off x="4714876" y="1292354"/>
              <a:ext cx="421484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800">
                  <a:solidFill>
                    <a:srgbClr val="FF0000"/>
                  </a:solidFill>
                </a:rPr>
                <a:t>3. Re-Test: fester Biss auf HIK </a:t>
              </a:r>
              <a:br>
                <a:rPr lang="de-DE" altLang="de-DE" sz="1800">
                  <a:solidFill>
                    <a:srgbClr val="FF0000"/>
                  </a:solidFill>
                </a:rPr>
              </a:br>
              <a:r>
                <a:rPr lang="de-DE" altLang="de-DE" sz="1800">
                  <a:solidFill>
                    <a:srgbClr val="FF0000"/>
                  </a:solidFill>
                </a:rPr>
                <a:t>als Provokation</a:t>
              </a:r>
              <a:endParaRPr lang="de-DE" altLang="de-DE" sz="1800" b="0">
                <a:solidFill>
                  <a:srgbClr val="FF0000"/>
                </a:solidFill>
              </a:endParaRPr>
            </a:p>
          </p:txBody>
        </p:sp>
        <p:pic>
          <p:nvPicPr>
            <p:cNvPr id="6161" name="Picture 12" descr="Y:\Ablage Wühr\Dentalfotos\IMG_6366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18" r="19763"/>
            <a:stretch>
              <a:fillRect/>
            </a:stretch>
          </p:blipFill>
          <p:spPr bwMode="auto">
            <a:xfrm>
              <a:off x="5286380" y="1928802"/>
              <a:ext cx="1643057" cy="1679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ieren 23"/>
          <p:cNvGrpSpPr>
            <a:grpSpLocks/>
          </p:cNvGrpSpPr>
          <p:nvPr/>
        </p:nvGrpSpPr>
        <p:grpSpPr bwMode="auto">
          <a:xfrm>
            <a:off x="4714875" y="3332163"/>
            <a:ext cx="4214813" cy="2322512"/>
            <a:chOff x="4714876" y="3643314"/>
            <a:chExt cx="4214842" cy="2322512"/>
          </a:xfrm>
        </p:grpSpPr>
        <p:sp>
          <p:nvSpPr>
            <p:cNvPr id="6158" name="Text Box 1028"/>
            <p:cNvSpPr txBox="1">
              <a:spLocks noChangeArrowheads="1"/>
            </p:cNvSpPr>
            <p:nvPr/>
          </p:nvSpPr>
          <p:spPr bwMode="auto">
            <a:xfrm>
              <a:off x="4714876" y="3643314"/>
              <a:ext cx="421484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800">
                  <a:solidFill>
                    <a:srgbClr val="FF0000"/>
                  </a:solidFill>
                </a:rPr>
                <a:t>4. Re-Test: weite Mundöffnung als Provokation</a:t>
              </a:r>
              <a:endParaRPr lang="de-DE" altLang="de-DE" sz="1800" b="0">
                <a:solidFill>
                  <a:srgbClr val="FF0000"/>
                </a:solidFill>
              </a:endParaRPr>
            </a:p>
          </p:txBody>
        </p:sp>
        <p:pic>
          <p:nvPicPr>
            <p:cNvPr id="6159" name="Picture 13" descr="Y:\Ablage Wühr\Dentalfotos\IMG_636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58" r="22922"/>
            <a:stretch>
              <a:fillRect/>
            </a:stretch>
          </p:blipFill>
          <p:spPr bwMode="auto">
            <a:xfrm>
              <a:off x="5286380" y="4286256"/>
              <a:ext cx="1643058" cy="1679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uppieren 18"/>
          <p:cNvGrpSpPr>
            <a:grpSpLocks/>
          </p:cNvGrpSpPr>
          <p:nvPr/>
        </p:nvGrpSpPr>
        <p:grpSpPr bwMode="auto">
          <a:xfrm>
            <a:off x="428625" y="3338513"/>
            <a:ext cx="3786188" cy="2351087"/>
            <a:chOff x="428625" y="3649663"/>
            <a:chExt cx="3786188" cy="2351105"/>
          </a:xfrm>
        </p:grpSpPr>
        <p:sp>
          <p:nvSpPr>
            <p:cNvPr id="6156" name="Text Box 1028"/>
            <p:cNvSpPr txBox="1">
              <a:spLocks noChangeArrowheads="1"/>
            </p:cNvSpPr>
            <p:nvPr/>
          </p:nvSpPr>
          <p:spPr bwMode="auto">
            <a:xfrm>
              <a:off x="428625" y="3649663"/>
              <a:ext cx="3786188" cy="646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00FF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800">
                  <a:solidFill>
                    <a:srgbClr val="33CC33"/>
                  </a:solidFill>
                </a:rPr>
                <a:t>2. Re-Test: zwei nasse Watterollen als „Biss“</a:t>
              </a:r>
              <a:endParaRPr lang="de-DE" altLang="de-DE" sz="1800" b="0">
                <a:solidFill>
                  <a:srgbClr val="33CC33"/>
                </a:solidFill>
              </a:endParaRPr>
            </a:p>
          </p:txBody>
        </p:sp>
        <p:pic>
          <p:nvPicPr>
            <p:cNvPr id="6157" name="Picture 18" descr="Y:\Ablage Wühr\Patientendokumentationen\Dentalfotos\IMG_6513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r="19444"/>
            <a:stretch>
              <a:fillRect/>
            </a:stretch>
          </p:blipFill>
          <p:spPr bwMode="auto">
            <a:xfrm>
              <a:off x="1000100" y="4286256"/>
              <a:ext cx="1643074" cy="171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Gerade Verbindung mit Pfeil 18"/>
          <p:cNvCxnSpPr>
            <a:cxnSpLocks noChangeShapeType="1"/>
          </p:cNvCxnSpPr>
          <p:nvPr/>
        </p:nvCxnSpPr>
        <p:spPr bwMode="auto">
          <a:xfrm rot="5400000" flipH="1" flipV="1">
            <a:off x="2412206" y="2204244"/>
            <a:ext cx="1584325" cy="1588"/>
          </a:xfrm>
          <a:prstGeom prst="straightConnector1">
            <a:avLst/>
          </a:prstGeom>
          <a:noFill/>
          <a:ln w="63500" algn="ctr">
            <a:solidFill>
              <a:srgbClr val="33CC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Gerade Verbindung mit Pfeil 20"/>
          <p:cNvCxnSpPr>
            <a:cxnSpLocks noChangeShapeType="1"/>
          </p:cNvCxnSpPr>
          <p:nvPr/>
        </p:nvCxnSpPr>
        <p:spPr bwMode="auto">
          <a:xfrm rot="5400000" flipH="1" flipV="1">
            <a:off x="2412206" y="4868069"/>
            <a:ext cx="1584325" cy="1588"/>
          </a:xfrm>
          <a:prstGeom prst="straightConnector1">
            <a:avLst/>
          </a:prstGeom>
          <a:noFill/>
          <a:ln w="63500" algn="ctr">
            <a:solidFill>
              <a:srgbClr val="33CC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Gerade Verbindung mit Pfeil 21"/>
          <p:cNvCxnSpPr>
            <a:cxnSpLocks noChangeShapeType="1"/>
          </p:cNvCxnSpPr>
          <p:nvPr/>
        </p:nvCxnSpPr>
        <p:spPr bwMode="auto">
          <a:xfrm rot="5400000" flipH="1" flipV="1">
            <a:off x="6733381" y="4868069"/>
            <a:ext cx="1584325" cy="1588"/>
          </a:xfrm>
          <a:prstGeom prst="straightConnector1">
            <a:avLst/>
          </a:prstGeom>
          <a:noFill/>
          <a:ln w="63500" algn="ctr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Gerade Verbindung mit Pfeil 22"/>
          <p:cNvCxnSpPr>
            <a:cxnSpLocks noChangeShapeType="1"/>
          </p:cNvCxnSpPr>
          <p:nvPr/>
        </p:nvCxnSpPr>
        <p:spPr bwMode="auto">
          <a:xfrm rot="5400000" flipH="1" flipV="1">
            <a:off x="6733381" y="2420144"/>
            <a:ext cx="1584325" cy="1588"/>
          </a:xfrm>
          <a:prstGeom prst="straightConnector1">
            <a:avLst/>
          </a:prstGeom>
          <a:noFill/>
          <a:ln w="63500" algn="ctr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6004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043"/>
          <p:cNvSpPr txBox="1">
            <a:spLocks noChangeArrowheads="1"/>
          </p:cNvSpPr>
          <p:nvPr/>
        </p:nvSpPr>
        <p:spPr bwMode="auto">
          <a:xfrm>
            <a:off x="0" y="-26988"/>
            <a:ext cx="9144000" cy="132397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>
                <a:solidFill>
                  <a:schemeClr val="bg1"/>
                </a:solidFill>
              </a:rPr>
              <a:t>Stabilisierungsschienen und Glasionomerzement-Aufbisstische</a:t>
            </a:r>
            <a:endParaRPr lang="de-DE" altLang="de-DE" sz="4000"/>
          </a:p>
        </p:txBody>
      </p:sp>
      <p:pic>
        <p:nvPicPr>
          <p:cNvPr id="7171" name="Picture 6" descr="PICT0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1643063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7" descr="PICT0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285750" y="1643063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8" descr="PICT00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643063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 descr="Y:\Ablage Wühr\Patientendokumentationen\090708 Meyl Carsten\100323 Meyl C 2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3786188"/>
            <a:ext cx="42862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142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043"/>
          <p:cNvSpPr txBox="1">
            <a:spLocks noChangeArrowheads="1"/>
          </p:cNvSpPr>
          <p:nvPr/>
        </p:nvSpPr>
        <p:spPr bwMode="auto">
          <a:xfrm>
            <a:off x="0" y="-26988"/>
            <a:ext cx="9144000" cy="584201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>
                <a:solidFill>
                  <a:schemeClr val="bg1"/>
                </a:solidFill>
              </a:rPr>
              <a:t>Test: Kopfrotation</a:t>
            </a:r>
            <a:endParaRPr lang="de-DE" altLang="de-DE"/>
          </a:p>
        </p:txBody>
      </p:sp>
      <p:sp>
        <p:nvSpPr>
          <p:cNvPr id="8195" name="Text Box 1028"/>
          <p:cNvSpPr txBox="1">
            <a:spLocks noChangeArrowheads="1"/>
          </p:cNvSpPr>
          <p:nvPr/>
        </p:nvSpPr>
        <p:spPr bwMode="auto">
          <a:xfrm>
            <a:off x="428625" y="1695450"/>
            <a:ext cx="3786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33CC33"/>
                </a:solidFill>
              </a:rPr>
              <a:t>2. Re-Test: zwei nasse Watterollen als „Biss“</a:t>
            </a:r>
            <a:endParaRPr lang="de-DE" altLang="de-DE" sz="1800" b="0">
              <a:solidFill>
                <a:srgbClr val="33CC33"/>
              </a:solidFill>
            </a:endParaRPr>
          </a:p>
        </p:txBody>
      </p:sp>
      <p:sp>
        <p:nvSpPr>
          <p:cNvPr id="8196" name="Text Box 1043"/>
          <p:cNvSpPr txBox="1">
            <a:spLocks noChangeArrowheads="1"/>
          </p:cNvSpPr>
          <p:nvPr/>
        </p:nvSpPr>
        <p:spPr bwMode="auto">
          <a:xfrm>
            <a:off x="0" y="5842337"/>
            <a:ext cx="9144000" cy="101566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chemeClr val="bg1"/>
                </a:solidFill>
              </a:rPr>
              <a:t>Wichtig: Der Patient spürt den Unterschied und nimmt den Zusammenhang zwischen Kausystem und Halswirbelsäule wahr („Patientenkino“).</a:t>
            </a:r>
            <a:endParaRPr lang="de-DE" altLang="de-DE" sz="2000" dirty="0"/>
          </a:p>
        </p:txBody>
      </p:sp>
      <p:sp>
        <p:nvSpPr>
          <p:cNvPr id="8197" name="Text Box 1028"/>
          <p:cNvSpPr txBox="1">
            <a:spLocks noChangeArrowheads="1"/>
          </p:cNvSpPr>
          <p:nvPr/>
        </p:nvSpPr>
        <p:spPr bwMode="auto">
          <a:xfrm>
            <a:off x="428625" y="1052513"/>
            <a:ext cx="3786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33CC33"/>
                </a:solidFill>
              </a:rPr>
              <a:t>1. Re-Test: Watterolle als Jig</a:t>
            </a:r>
            <a:endParaRPr lang="de-DE" altLang="de-DE" sz="1800" b="0">
              <a:solidFill>
                <a:srgbClr val="33CC33"/>
              </a:solidFill>
            </a:endParaRPr>
          </a:p>
        </p:txBody>
      </p:sp>
      <p:sp>
        <p:nvSpPr>
          <p:cNvPr id="8198" name="Text Box 1028"/>
          <p:cNvSpPr txBox="1">
            <a:spLocks noChangeArrowheads="1"/>
          </p:cNvSpPr>
          <p:nvPr/>
        </p:nvSpPr>
        <p:spPr bwMode="auto">
          <a:xfrm>
            <a:off x="4714875" y="1052513"/>
            <a:ext cx="4214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FF0000"/>
                </a:solidFill>
              </a:rPr>
              <a:t>3. Re-Test: fester Biss auf HIK </a:t>
            </a:r>
            <a:br>
              <a:rPr lang="de-DE" altLang="de-DE" sz="1800">
                <a:solidFill>
                  <a:srgbClr val="FF0000"/>
                </a:solidFill>
              </a:rPr>
            </a:br>
            <a:r>
              <a:rPr lang="de-DE" altLang="de-DE" sz="1800">
                <a:solidFill>
                  <a:srgbClr val="FF0000"/>
                </a:solidFill>
              </a:rPr>
              <a:t>als Provokation</a:t>
            </a:r>
            <a:endParaRPr lang="de-DE" altLang="de-DE" sz="1800" b="0">
              <a:solidFill>
                <a:srgbClr val="FF0000"/>
              </a:solidFill>
            </a:endParaRPr>
          </a:p>
        </p:txBody>
      </p:sp>
      <p:sp>
        <p:nvSpPr>
          <p:cNvPr id="8199" name="Text Box 1028"/>
          <p:cNvSpPr txBox="1">
            <a:spLocks noChangeArrowheads="1"/>
          </p:cNvSpPr>
          <p:nvPr/>
        </p:nvSpPr>
        <p:spPr bwMode="auto">
          <a:xfrm>
            <a:off x="4714875" y="1689100"/>
            <a:ext cx="42148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800">
                <a:solidFill>
                  <a:srgbClr val="FF0000"/>
                </a:solidFill>
              </a:rPr>
              <a:t>4. Re-Test: weite Mundöffnung als Provokation</a:t>
            </a:r>
            <a:endParaRPr lang="de-DE" altLang="de-DE" sz="1800" b="0">
              <a:solidFill>
                <a:srgbClr val="FF0000"/>
              </a:solidFill>
            </a:endParaRPr>
          </a:p>
        </p:txBody>
      </p:sp>
      <p:sp>
        <p:nvSpPr>
          <p:cNvPr id="20" name="Text Box 1043"/>
          <p:cNvSpPr txBox="1">
            <a:spLocks noChangeArrowheads="1"/>
          </p:cNvSpPr>
          <p:nvPr/>
        </p:nvSpPr>
        <p:spPr bwMode="auto">
          <a:xfrm>
            <a:off x="0" y="2852738"/>
            <a:ext cx="9144000" cy="2554287"/>
          </a:xfrm>
          <a:prstGeom prst="rect">
            <a:avLst/>
          </a:prstGeom>
          <a:solidFill>
            <a:srgbClr val="4379A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>
              <a:defRPr/>
            </a:pPr>
            <a:r>
              <a:rPr lang="de-DE" sz="2000" dirty="0">
                <a:solidFill>
                  <a:schemeClr val="bg1"/>
                </a:solidFill>
                <a:latin typeface="Arial" charset="0"/>
              </a:rPr>
              <a:t>Ergebnisse</a:t>
            </a:r>
          </a:p>
          <a:p>
            <a:pPr marL="804863" indent="-273050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chemeClr val="bg1"/>
                </a:solidFill>
                <a:latin typeface="Arial" charset="0"/>
              </a:rPr>
              <a:t>Wenn einer der Tests positiv ist, dann ist der Zusammenhang zwischen Kausystem und Halswirbelsäule verifiziert: Der Zahnarzt/Kieferorthopäde ist zuständig.</a:t>
            </a:r>
          </a:p>
          <a:p>
            <a:pPr marL="804863" indent="-273050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chemeClr val="bg1"/>
                </a:solidFill>
                <a:latin typeface="Arial" charset="0"/>
              </a:rPr>
              <a:t>Die Jig-Schiene ist gesetzt, das heißt: sie wird auf jeden Fall hergestellt und eingegliedert.</a:t>
            </a:r>
          </a:p>
          <a:p>
            <a:pPr marL="804863" indent="-273050">
              <a:buFont typeface="Arial" pitchFamily="34" charset="0"/>
              <a:buChar char="•"/>
              <a:defRPr/>
            </a:pPr>
            <a:r>
              <a:rPr lang="de-DE" sz="2000" dirty="0">
                <a:solidFill>
                  <a:schemeClr val="bg1"/>
                </a:solidFill>
                <a:latin typeface="Arial" charset="0"/>
              </a:rPr>
              <a:t>Wenn  Re-Test 2 und 3 positiv sind, braucht der Patient zusätzlich zur Jig-Schiene eine Stabilisierungsschiene.</a:t>
            </a:r>
          </a:p>
        </p:txBody>
      </p:sp>
      <p:cxnSp>
        <p:nvCxnSpPr>
          <p:cNvPr id="8201" name="Gerade Verbindung mit Pfeil 10"/>
          <p:cNvCxnSpPr>
            <a:cxnSpLocks noChangeShapeType="1"/>
          </p:cNvCxnSpPr>
          <p:nvPr/>
        </p:nvCxnSpPr>
        <p:spPr bwMode="auto">
          <a:xfrm rot="5400000" flipH="1" flipV="1">
            <a:off x="3132931" y="1627982"/>
            <a:ext cx="1584325" cy="1588"/>
          </a:xfrm>
          <a:prstGeom prst="straightConnector1">
            <a:avLst/>
          </a:prstGeom>
          <a:noFill/>
          <a:ln w="63500" algn="ctr">
            <a:solidFill>
              <a:srgbClr val="33CC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02" name="Gerade Verbindung mit Pfeil 11"/>
          <p:cNvCxnSpPr>
            <a:cxnSpLocks noChangeShapeType="1"/>
          </p:cNvCxnSpPr>
          <p:nvPr/>
        </p:nvCxnSpPr>
        <p:spPr bwMode="auto">
          <a:xfrm rot="5400000" flipH="1" flipV="1">
            <a:off x="7882731" y="1627982"/>
            <a:ext cx="1584325" cy="1588"/>
          </a:xfrm>
          <a:prstGeom prst="straightConnector1">
            <a:avLst/>
          </a:prstGeom>
          <a:noFill/>
          <a:ln w="63500" algn="ctr">
            <a:solidFill>
              <a:srgbClr val="FF00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5548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39750" y="-26988"/>
            <a:ext cx="8604250" cy="707886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4000" dirty="0">
                <a:solidFill>
                  <a:schemeClr val="bg1"/>
                </a:solidFill>
              </a:rPr>
              <a:t>Die Erste Sitzung</a:t>
            </a: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539750" y="764704"/>
            <a:ext cx="8064698" cy="489664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Patient meldet sich an und bekommt den Anamnesebogen zugeschickt.</a:t>
            </a:r>
            <a:br>
              <a:rPr lang="de-DE" sz="16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Er schickt </a:t>
            </a:r>
            <a:r>
              <a:rPr lang="de-DE" sz="1600" b="0" dirty="0" err="1">
                <a:solidFill>
                  <a:srgbClr val="4379AF"/>
                </a:solidFill>
                <a:latin typeface="Arial" charset="0"/>
              </a:rPr>
              <a:t>ihnvor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 der Ersten Sitzung zurück.</a:t>
            </a:r>
          </a:p>
          <a:p>
            <a:pPr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Erstellen einer vorläufigen Problemliste vor der Ersten Sitzung.</a:t>
            </a:r>
          </a:p>
          <a:p>
            <a:pPr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>
              <a:defRPr/>
            </a:pPr>
            <a:r>
              <a:rPr lang="de-DE" sz="1600" dirty="0">
                <a:solidFill>
                  <a:srgbClr val="4379AF"/>
                </a:solidFill>
                <a:latin typeface="Arial" charset="0"/>
              </a:rPr>
              <a:t>Die Erste Sitzung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Anamnese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Zahnärztliche Grunduntersuchung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Bruxismus-Check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Watterollen- und Provokationstests („Patientenkino“)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Lokale Problemliste, später: interdisziplinär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Differenzialdiagnostik Schmerz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Lokaler Behandlungsplan, später: interdisziplinär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Beratung und Aufklärung des Patienten (Befunde und Zusammenhänge,</a:t>
            </a:r>
            <a:br>
              <a:rPr lang="de-DE" sz="16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vertiefende interdisziplinäre Untersuchungen und Behandlungen,</a:t>
            </a:r>
            <a:br>
              <a:rPr lang="de-DE" sz="1600" b="0" dirty="0">
                <a:solidFill>
                  <a:srgbClr val="4379AF"/>
                </a:solidFill>
                <a:latin typeface="Arial" charset="0"/>
              </a:rPr>
            </a:br>
            <a:r>
              <a:rPr lang="de-DE" sz="1600" b="0" dirty="0" err="1">
                <a:solidFill>
                  <a:srgbClr val="4379AF"/>
                </a:solidFill>
                <a:latin typeface="Arial" charset="0"/>
              </a:rPr>
              <a:t>Jig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-Schiene und Kostenvoranschlag)</a:t>
            </a:r>
          </a:p>
          <a:p>
            <a:pPr marL="268288" indent="-268288">
              <a:buFont typeface="Arial" pitchFamily="34" charset="0"/>
              <a:buChar char="•"/>
              <a:defRPr/>
            </a:pPr>
            <a:endParaRPr lang="de-DE" sz="1600" b="0" dirty="0">
              <a:solidFill>
                <a:srgbClr val="4379AF"/>
              </a:solidFill>
              <a:latin typeface="Arial" charset="0"/>
            </a:endParaRPr>
          </a:p>
          <a:p>
            <a:pPr marL="268288" indent="-268288">
              <a:buFont typeface="Arial" pitchFamily="34" charset="0"/>
              <a:buChar char="•"/>
              <a:defRPr/>
            </a:pP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Abdrücke und Gesichtsbogen für </a:t>
            </a:r>
            <a:r>
              <a:rPr lang="de-DE" sz="1600" b="0" dirty="0" err="1">
                <a:solidFill>
                  <a:srgbClr val="4379AF"/>
                </a:solidFill>
                <a:latin typeface="Arial" charset="0"/>
              </a:rPr>
              <a:t>Jig</a:t>
            </a:r>
            <a:r>
              <a:rPr lang="de-DE" sz="1600" b="0" dirty="0">
                <a:solidFill>
                  <a:srgbClr val="4379AF"/>
                </a:solidFill>
                <a:latin typeface="Arial" charset="0"/>
              </a:rPr>
              <a:t>-Schiene</a:t>
            </a:r>
            <a:endParaRPr lang="de-DE" sz="1600" dirty="0">
              <a:solidFill>
                <a:srgbClr val="4379AF"/>
              </a:solidFill>
              <a:latin typeface="Arial" charset="0"/>
            </a:endParaRPr>
          </a:p>
        </p:txBody>
      </p:sp>
      <p:sp>
        <p:nvSpPr>
          <p:cNvPr id="10245" name="Text Box 3"/>
          <p:cNvSpPr txBox="1">
            <a:spLocks noChangeArrowheads="1"/>
          </p:cNvSpPr>
          <p:nvPr/>
        </p:nvSpPr>
        <p:spPr bwMode="auto">
          <a:xfrm>
            <a:off x="0" y="5842337"/>
            <a:ext cx="9144000" cy="1015663"/>
          </a:xfrm>
          <a:prstGeom prst="rect">
            <a:avLst/>
          </a:prstGeom>
          <a:solidFill>
            <a:srgbClr val="4379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52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2000" dirty="0">
                <a:solidFill>
                  <a:schemeClr val="bg1"/>
                </a:solidFill>
              </a:rPr>
              <a:t>… Eingliederung der </a:t>
            </a:r>
            <a:r>
              <a:rPr lang="de-DE" altLang="de-DE" sz="2000" dirty="0" err="1">
                <a:solidFill>
                  <a:schemeClr val="bg1"/>
                </a:solidFill>
              </a:rPr>
              <a:t>Jig</a:t>
            </a:r>
            <a:r>
              <a:rPr lang="de-DE" altLang="de-DE" sz="2000" dirty="0">
                <a:solidFill>
                  <a:schemeClr val="bg1"/>
                </a:solidFill>
              </a:rPr>
              <a:t>-Schiene, Entspannungstraining, interdisziplinäre Untersuchungen und Behandlungen, Wiedervorstellung in 6-8 Wochen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0" y="-28575"/>
            <a:ext cx="9144000" cy="748053"/>
            <a:chOff x="0" y="-26989"/>
            <a:chExt cx="9144000" cy="748053"/>
          </a:xfrm>
        </p:grpSpPr>
        <p:pic>
          <p:nvPicPr>
            <p:cNvPr id="7" name="Picture 2" descr="LOGO ppt Hintergrund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6989"/>
              <a:ext cx="755575" cy="748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Gerader Verbinder 7"/>
            <p:cNvCxnSpPr/>
            <p:nvPr/>
          </p:nvCxnSpPr>
          <p:spPr bwMode="auto">
            <a:xfrm>
              <a:off x="0" y="678063"/>
              <a:ext cx="9144000" cy="0"/>
            </a:xfrm>
            <a:prstGeom prst="line">
              <a:avLst/>
            </a:prstGeom>
            <a:solidFill>
              <a:schemeClr val="bg1"/>
            </a:solidFill>
            <a:ln w="9525" cap="flat" cmpd="sng" algn="ctr">
              <a:solidFill>
                <a:srgbClr val="4379A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582712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447800" y="868650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Welche Watterollen- und Provokationstests können wir einsetzen?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181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OGO ppt Hintergrund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7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463662" y="867162"/>
            <a:ext cx="7696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FF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b="0" dirty="0">
                <a:solidFill>
                  <a:schemeClr val="tx1"/>
                </a:solidFill>
                <a:cs typeface="Times New Roman" panose="02020603050405020304" pitchFamily="18" charset="0"/>
              </a:rPr>
              <a:t>Welche Antworten liefern die Watterollen- und Provokationstests?</a:t>
            </a:r>
          </a:p>
        </p:txBody>
      </p:sp>
      <p:sp>
        <p:nvSpPr>
          <p:cNvPr id="14340" name="Line 4"/>
          <p:cNvSpPr>
            <a:spLocks noChangeShapeType="1"/>
          </p:cNvSpPr>
          <p:nvPr/>
        </p:nvSpPr>
        <p:spPr bwMode="auto">
          <a:xfrm>
            <a:off x="0" y="1447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2075" tIns="46038" rIns="92075" bIns="46038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012142"/>
      </p:ext>
    </p:extLst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0000"/>
      </a:hlink>
      <a:folHlink>
        <a:srgbClr val="B2B2B2"/>
      </a:folHlink>
    </a:clrScheme>
    <a:fontScheme name="Leere Prä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C:\MSOffice\Vorlagen\Leere Präsentation.pot</Template>
  <TotalTime>0</TotalTime>
  <Words>2218</Words>
  <Application>Microsoft Office PowerPoint</Application>
  <PresentationFormat>Bildschirmpräsentation (4:3)</PresentationFormat>
  <Paragraphs>395</Paragraphs>
  <Slides>61</Slides>
  <Notes>14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61</vt:i4>
      </vt:variant>
    </vt:vector>
  </HeadingPairs>
  <TitlesOfParts>
    <vt:vector size="67" baseType="lpstr">
      <vt:lpstr>Arial</vt:lpstr>
      <vt:lpstr>Calibri</vt:lpstr>
      <vt:lpstr>Times New Roman</vt:lpstr>
      <vt:lpstr>Leere Präsentation</vt:lpstr>
      <vt:lpstr>Acrobat Document</vt:lpstr>
      <vt:lpstr>Dokument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Dr. Erich Wühr</dc:creator>
  <cp:lastModifiedBy>Erich Wühr | Verlag Systemische Medizin AG</cp:lastModifiedBy>
  <cp:revision>576</cp:revision>
  <cp:lastPrinted>2019-10-24T12:43:18Z</cp:lastPrinted>
  <dcterms:created xsi:type="dcterms:W3CDTF">1995-06-17T23:31:02Z</dcterms:created>
  <dcterms:modified xsi:type="dcterms:W3CDTF">2022-07-23T11:49:58Z</dcterms:modified>
</cp:coreProperties>
</file>