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7102475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C6DEF9-7A49-424B-BECA-ED4CA6979820}" v="2" dt="2022-07-23T10:48:04.8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574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h Wühr" userId="00d5bc14-2047-46ac-8d7a-6dcdfab1eaaa" providerId="ADAL" clId="{3F12160A-4942-488A-9849-F03D7D4A217D}"/>
    <pc:docChg chg="custSel modSld">
      <pc:chgData name="Erich Wühr" userId="00d5bc14-2047-46ac-8d7a-6dcdfab1eaaa" providerId="ADAL" clId="{3F12160A-4942-488A-9849-F03D7D4A217D}" dt="2021-07-09T07:25:50.168" v="1" actId="478"/>
      <pc:docMkLst>
        <pc:docMk/>
      </pc:docMkLst>
      <pc:sldChg chg="delSp modSp mod delAnim">
        <pc:chgData name="Erich Wühr" userId="00d5bc14-2047-46ac-8d7a-6dcdfab1eaaa" providerId="ADAL" clId="{3F12160A-4942-488A-9849-F03D7D4A217D}" dt="2021-07-09T07:25:50.168" v="1" actId="478"/>
        <pc:sldMkLst>
          <pc:docMk/>
          <pc:sldMk cId="0" sldId="257"/>
        </pc:sldMkLst>
        <pc:spChg chg="del mod">
          <ac:chgData name="Erich Wühr" userId="00d5bc14-2047-46ac-8d7a-6dcdfab1eaaa" providerId="ADAL" clId="{3F12160A-4942-488A-9849-F03D7D4A217D}" dt="2021-07-09T07:25:50.168" v="1" actId="478"/>
          <ac:spMkLst>
            <pc:docMk/>
            <pc:sldMk cId="0" sldId="257"/>
            <ac:spMk id="58" creationId="{00000000-0000-0000-0000-000000000000}"/>
          </ac:spMkLst>
        </pc:spChg>
      </pc:sldChg>
    </pc:docChg>
  </pc:docChgLst>
  <pc:docChgLst>
    <pc:chgData name="Erich Wühr | Verlag Systemische Medizin AG" userId="00d5bc14-2047-46ac-8d7a-6dcdfab1eaaa" providerId="ADAL" clId="{25C6DEF9-7A49-424B-BECA-ED4CA6979820}"/>
    <pc:docChg chg="modSld">
      <pc:chgData name="Erich Wühr | Verlag Systemische Medizin AG" userId="00d5bc14-2047-46ac-8d7a-6dcdfab1eaaa" providerId="ADAL" clId="{25C6DEF9-7A49-424B-BECA-ED4CA6979820}" dt="2022-07-23T10:47:45.741" v="0"/>
      <pc:docMkLst>
        <pc:docMk/>
      </pc:docMkLst>
      <pc:sldChg chg="addSp modSp">
        <pc:chgData name="Erich Wühr | Verlag Systemische Medizin AG" userId="00d5bc14-2047-46ac-8d7a-6dcdfab1eaaa" providerId="ADAL" clId="{25C6DEF9-7A49-424B-BECA-ED4CA6979820}" dt="2022-07-23T10:47:45.741" v="0"/>
        <pc:sldMkLst>
          <pc:docMk/>
          <pc:sldMk cId="0" sldId="257"/>
        </pc:sldMkLst>
        <pc:spChg chg="add mod">
          <ac:chgData name="Erich Wühr | Verlag Systemische Medizin AG" userId="00d5bc14-2047-46ac-8d7a-6dcdfab1eaaa" providerId="ADAL" clId="{25C6DEF9-7A49-424B-BECA-ED4CA6979820}" dt="2022-07-23T10:47:45.741" v="0"/>
          <ac:spMkLst>
            <pc:docMk/>
            <pc:sldMk cId="0" sldId="257"/>
            <ac:spMk id="60" creationId="{56DB66DB-ADFB-0AAA-2807-4325BFA3A57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059D4A2-E9EE-4217-9C40-3BB7EC7FD939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3250" cy="4605338"/>
          </a:xfrm>
          <a:prstGeom prst="rect">
            <a:avLst/>
          </a:prstGeom>
        </p:spPr>
        <p:txBody>
          <a:bodyPr vert="horz" lIns="99066" tIns="49533" rIns="99066" bIns="49533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1175"/>
          </a:xfrm>
          <a:prstGeom prst="rect">
            <a:avLst/>
          </a:prstGeom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anose="020F0502020204030204" pitchFamily="34" charset="0"/>
              </a:defRPr>
            </a:lvl1pPr>
          </a:lstStyle>
          <a:p>
            <a:fld id="{CA2A2CCB-6C03-4E8D-890A-AEC22DE6A9E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994675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737021-A2E7-4D96-AFAC-8BD4C9A585BA}" type="slidenum">
              <a:rPr lang="de-DE" altLang="de-DE">
                <a:latin typeface="Calibri" panose="020F0502020204030204" pitchFamily="34" charset="0"/>
              </a:rPr>
              <a:pPr eaLnBrk="1" hangingPunct="1"/>
              <a:t>1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39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02C58-2B96-4615-BB55-DFD7C17F8D7B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AE847-2715-4FC9-8525-038ACCD3BD6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805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88825-B970-4EA0-9200-6439ABC138D2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40EE2-C266-4ADE-B264-0D06657CB91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2352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F114F-57B7-4BA3-921D-48766415EE5D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4B107-55F2-4174-A552-72A9C7511FF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449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93DEF-AAF7-4506-AF20-7127DA34676C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ACEC9-AA8D-47EB-8EAA-876870BB60B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64001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3C95D-6543-43B1-9F87-D84E75096F37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AC7A3-CF95-4B0B-9916-61DAC30DF67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411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BE59-53F7-4427-AF6E-9D4FB2823831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C2F21A-C937-4E58-98EF-5C84D2EEEEA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7654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C7361-FA32-46E0-89CF-B4E69DA04508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3BD9A4-B473-428B-BD88-94AE7971AC8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754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A71B9-93CC-4030-86DC-875708262CA4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9955C-763A-4717-9FA0-D1B2B39704E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12187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14FBF-FA31-471D-82C4-635C255CC02C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6A4EAA-D34C-477F-BDF9-8B35D5B12E7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9965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2E06B-4C87-430A-83E3-BC032567E34F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D25B9-835F-4F64-84FB-8C5D6414DCF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2985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0C815-A856-440F-AEA1-9C44CE7B0EE8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DC6BF-F082-4EB7-8845-42E0ABD647F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862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CDF44B-0BB3-488D-9388-500A23430AFE}" type="datetimeFigureOut">
              <a:rPr lang="de-DE"/>
              <a:pPr>
                <a:defRPr/>
              </a:pPr>
              <a:t>23.07.2022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ED1F639-FF7B-4BED-B39B-87F42DE4A676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ussdiagramm: Vordefinierter Prozess 10"/>
          <p:cNvSpPr/>
          <p:nvPr/>
        </p:nvSpPr>
        <p:spPr>
          <a:xfrm>
            <a:off x="785813" y="214313"/>
            <a:ext cx="2143125" cy="785812"/>
          </a:xfrm>
          <a:prstGeom prst="flowChartPredefinedProcess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err="1">
                <a:latin typeface="Arial" pitchFamily="34" charset="0"/>
                <a:cs typeface="Arial" pitchFamily="34" charset="0"/>
              </a:rPr>
              <a:t>Zuweiser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-Management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>
                <a:latin typeface="Arial" pitchFamily="34" charset="0"/>
                <a:cs typeface="Arial" pitchFamily="34" charset="0"/>
              </a:rPr>
              <a:t>Patienting</a:t>
            </a:r>
          </a:p>
        </p:txBody>
      </p:sp>
      <p:grpSp>
        <p:nvGrpSpPr>
          <p:cNvPr id="2" name="Gruppieren 112"/>
          <p:cNvGrpSpPr>
            <a:grpSpLocks/>
          </p:cNvGrpSpPr>
          <p:nvPr/>
        </p:nvGrpSpPr>
        <p:grpSpPr bwMode="auto">
          <a:xfrm>
            <a:off x="785813" y="1000125"/>
            <a:ext cx="2143125" cy="642938"/>
            <a:chOff x="785813" y="1000125"/>
            <a:chExt cx="2143125" cy="642938"/>
          </a:xfrm>
        </p:grpSpPr>
        <p:sp>
          <p:nvSpPr>
            <p:cNvPr id="12" name="Flussdiagramm: Prozess 11"/>
            <p:cNvSpPr/>
            <p:nvPr/>
          </p:nvSpPr>
          <p:spPr>
            <a:xfrm>
              <a:off x="785813" y="1260475"/>
              <a:ext cx="2143125" cy="382588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Erste Sitzung</a:t>
              </a:r>
            </a:p>
          </p:txBody>
        </p:sp>
        <p:cxnSp>
          <p:nvCxnSpPr>
            <p:cNvPr id="32" name="Gerade Verbindung mit Pfeil 31"/>
            <p:cNvCxnSpPr>
              <a:stCxn id="11" idx="2"/>
              <a:endCxn id="12" idx="0"/>
            </p:cNvCxnSpPr>
            <p:nvPr/>
          </p:nvCxnSpPr>
          <p:spPr>
            <a:xfrm rot="5400000">
              <a:off x="1727994" y="1129506"/>
              <a:ext cx="260350" cy="1588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pieren 126"/>
          <p:cNvGrpSpPr>
            <a:grpSpLocks/>
          </p:cNvGrpSpPr>
          <p:nvPr/>
        </p:nvGrpSpPr>
        <p:grpSpPr bwMode="auto">
          <a:xfrm>
            <a:off x="4000500" y="1500188"/>
            <a:ext cx="2314575" cy="1044575"/>
            <a:chOff x="4000500" y="1500174"/>
            <a:chExt cx="2314575" cy="1045368"/>
          </a:xfrm>
        </p:grpSpPr>
        <p:cxnSp>
          <p:nvCxnSpPr>
            <p:cNvPr id="35" name="Gerade Verbindung mit Pfeil 34"/>
            <p:cNvCxnSpPr>
              <a:endCxn id="15" idx="0"/>
            </p:cNvCxnSpPr>
            <p:nvPr/>
          </p:nvCxnSpPr>
          <p:spPr bwMode="auto">
            <a:xfrm rot="5400000">
              <a:off x="4850438" y="1721799"/>
              <a:ext cx="444837" cy="1587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52" name="Gruppieren 114"/>
            <p:cNvGrpSpPr>
              <a:grpSpLocks/>
            </p:cNvGrpSpPr>
            <p:nvPr/>
          </p:nvGrpSpPr>
          <p:grpSpPr bwMode="auto">
            <a:xfrm>
              <a:off x="4000500" y="1618808"/>
              <a:ext cx="2314575" cy="926734"/>
              <a:chOff x="4000500" y="1618808"/>
              <a:chExt cx="2314575" cy="926734"/>
            </a:xfrm>
          </p:grpSpPr>
          <p:sp>
            <p:nvSpPr>
              <p:cNvPr id="15" name="Flussdiagramm: Verzweigung 14"/>
              <p:cNvSpPr/>
              <p:nvPr/>
            </p:nvSpPr>
            <p:spPr bwMode="auto">
              <a:xfrm>
                <a:off x="4000500" y="1943422"/>
                <a:ext cx="2143125" cy="602120"/>
              </a:xfrm>
              <a:prstGeom prst="flowChartDecision">
                <a:avLst/>
              </a:prstGeom>
              <a:solidFill>
                <a:srgbClr val="4379AF"/>
              </a:solidFill>
              <a:ln>
                <a:solidFill>
                  <a:srgbClr val="4379A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erfolgreich?</a:t>
                </a:r>
              </a:p>
            </p:txBody>
          </p:sp>
          <p:sp>
            <p:nvSpPr>
              <p:cNvPr id="4154" name="Textfeld 48"/>
              <p:cNvSpPr txBox="1">
                <a:spLocks noChangeArrowheads="1"/>
              </p:cNvSpPr>
              <p:nvPr/>
            </p:nvSpPr>
            <p:spPr bwMode="auto">
              <a:xfrm>
                <a:off x="5130518" y="1618808"/>
                <a:ext cx="1184557" cy="307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de-DE" sz="1400">
                    <a:solidFill>
                      <a:srgbClr val="4379AF"/>
                    </a:solidFill>
                    <a:latin typeface="Calibri" panose="020F0502020204030204" pitchFamily="34" charset="0"/>
                  </a:rPr>
                  <a:t>4-6 Wochen</a:t>
                </a:r>
              </a:p>
            </p:txBody>
          </p:sp>
        </p:grpSp>
      </p:grpSp>
      <p:sp>
        <p:nvSpPr>
          <p:cNvPr id="59" name="Pfeil nach unten 58"/>
          <p:cNvSpPr/>
          <p:nvPr/>
        </p:nvSpPr>
        <p:spPr>
          <a:xfrm>
            <a:off x="8564563" y="214313"/>
            <a:ext cx="436562" cy="6572250"/>
          </a:xfrm>
          <a:prstGeom prst="downArrow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>
                <a:latin typeface="Arial" pitchFamily="34" charset="0"/>
                <a:cs typeface="Arial" pitchFamily="34" charset="0"/>
              </a:rPr>
              <a:t>Patientenführung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latin typeface="Arial" pitchFamily="34" charset="0"/>
                <a:cs typeface="Arial" pitchFamily="34" charset="0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uppieren 142"/>
          <p:cNvGrpSpPr>
            <a:grpSpLocks/>
          </p:cNvGrpSpPr>
          <p:nvPr/>
        </p:nvGrpSpPr>
        <p:grpSpPr bwMode="auto">
          <a:xfrm>
            <a:off x="785813" y="1643063"/>
            <a:ext cx="2682875" cy="2428875"/>
            <a:chOff x="785813" y="1643063"/>
            <a:chExt cx="2682875" cy="2428875"/>
          </a:xfrm>
        </p:grpSpPr>
        <p:sp>
          <p:nvSpPr>
            <p:cNvPr id="13" name="Flussdiagramm: Verzweigung 12"/>
            <p:cNvSpPr/>
            <p:nvPr/>
          </p:nvSpPr>
          <p:spPr bwMode="auto">
            <a:xfrm>
              <a:off x="785813" y="1857375"/>
              <a:ext cx="2143125" cy="857250"/>
            </a:xfrm>
            <a:prstGeom prst="flowChartDecision">
              <a:avLst/>
            </a:prstGeom>
            <a:solidFill>
              <a:srgbClr val="4379AF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latin typeface="Arial" pitchFamily="34" charset="0"/>
                  <a:cs typeface="Arial" pitchFamily="34" charset="0"/>
                </a:rPr>
                <a:t>Differenzial-</a:t>
              </a:r>
              <a:r>
                <a:rPr lang="de-DE" sz="1200" dirty="0" err="1">
                  <a:latin typeface="Arial" pitchFamily="34" charset="0"/>
                  <a:cs typeface="Arial" pitchFamily="34" charset="0"/>
                </a:rPr>
                <a:t>diagnostik</a:t>
              </a:r>
              <a:r>
                <a:rPr lang="de-DE" sz="12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cxnSp>
          <p:nvCxnSpPr>
            <p:cNvPr id="33" name="Gerade Verbindung mit Pfeil 32"/>
            <p:cNvCxnSpPr>
              <a:stCxn id="12" idx="2"/>
              <a:endCxn id="13" idx="0"/>
            </p:cNvCxnSpPr>
            <p:nvPr/>
          </p:nvCxnSpPr>
          <p:spPr bwMode="auto">
            <a:xfrm rot="5400000">
              <a:off x="1751013" y="1749425"/>
              <a:ext cx="214312" cy="1588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Flussdiagramm: Alternativer Prozess 39"/>
            <p:cNvSpPr/>
            <p:nvPr/>
          </p:nvSpPr>
          <p:spPr bwMode="auto">
            <a:xfrm>
              <a:off x="785813" y="3357563"/>
              <a:ext cx="1254125" cy="714375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Psycho-</a:t>
              </a:r>
              <a:r>
                <a:rPr lang="de-DE" sz="160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therapie</a:t>
              </a:r>
              <a:endParaRPr lang="de-DE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Flussdiagramm: Alternativer Prozess 40"/>
            <p:cNvSpPr/>
            <p:nvPr/>
          </p:nvSpPr>
          <p:spPr bwMode="auto">
            <a:xfrm>
              <a:off x="2214563" y="3357563"/>
              <a:ext cx="1254125" cy="714375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Schmerz-</a:t>
              </a:r>
              <a:r>
                <a:rPr lang="de-DE" sz="160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medizin</a:t>
              </a:r>
              <a:endParaRPr lang="de-DE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4" name="Gewinkelte Verbindung 43"/>
            <p:cNvCxnSpPr>
              <a:stCxn id="13" idx="2"/>
              <a:endCxn id="40" idx="0"/>
            </p:cNvCxnSpPr>
            <p:nvPr/>
          </p:nvCxnSpPr>
          <p:spPr bwMode="auto">
            <a:xfrm rot="5400000">
              <a:off x="1313656" y="2813844"/>
              <a:ext cx="642938" cy="44450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winkelte Verbindung 44"/>
            <p:cNvCxnSpPr>
              <a:stCxn id="13" idx="2"/>
              <a:endCxn id="41" idx="0"/>
            </p:cNvCxnSpPr>
            <p:nvPr/>
          </p:nvCxnSpPr>
          <p:spPr bwMode="auto">
            <a:xfrm rot="16200000" flipH="1">
              <a:off x="2028031" y="2543969"/>
              <a:ext cx="642938" cy="98425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9" name="Textfeld 45"/>
            <p:cNvSpPr txBox="1">
              <a:spLocks noChangeArrowheads="1"/>
            </p:cNvSpPr>
            <p:nvPr/>
          </p:nvSpPr>
          <p:spPr bwMode="auto">
            <a:xfrm>
              <a:off x="857244" y="2714625"/>
              <a:ext cx="997290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latin typeface="Calibri" panose="020F0502020204030204" pitchFamily="34" charset="0"/>
                </a:rPr>
                <a:t>psychogen</a:t>
              </a:r>
            </a:p>
          </p:txBody>
        </p:sp>
        <p:sp>
          <p:nvSpPr>
            <p:cNvPr id="4150" name="Textfeld 46"/>
            <p:cNvSpPr txBox="1">
              <a:spLocks noChangeArrowheads="1"/>
            </p:cNvSpPr>
            <p:nvPr/>
          </p:nvSpPr>
          <p:spPr bwMode="auto">
            <a:xfrm>
              <a:off x="1857276" y="2714625"/>
              <a:ext cx="1245730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latin typeface="Calibri" panose="020F0502020204030204" pitchFamily="34" charset="0"/>
                </a:rPr>
                <a:t>neuropathisch</a:t>
              </a:r>
            </a:p>
          </p:txBody>
        </p:sp>
      </p:grpSp>
      <p:grpSp>
        <p:nvGrpSpPr>
          <p:cNvPr id="6" name="Gruppieren 143"/>
          <p:cNvGrpSpPr>
            <a:grpSpLocks/>
          </p:cNvGrpSpPr>
          <p:nvPr/>
        </p:nvGrpSpPr>
        <p:grpSpPr bwMode="auto">
          <a:xfrm>
            <a:off x="2641600" y="214313"/>
            <a:ext cx="3502025" cy="2071687"/>
            <a:chOff x="2641756" y="214290"/>
            <a:chExt cx="3501869" cy="2071710"/>
          </a:xfrm>
        </p:grpSpPr>
        <p:sp>
          <p:nvSpPr>
            <p:cNvPr id="14" name="Flussdiagramm: Prozess 13"/>
            <p:cNvSpPr/>
            <p:nvPr/>
          </p:nvSpPr>
          <p:spPr bwMode="auto">
            <a:xfrm>
              <a:off x="4000595" y="214290"/>
              <a:ext cx="2143030" cy="138272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Probebehandlung Jig-Schiene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alleine oder mit Stabilisierungs-schiene</a:t>
              </a:r>
            </a:p>
          </p:txBody>
        </p:sp>
        <p:sp>
          <p:nvSpPr>
            <p:cNvPr id="4141" name="Textfeld 47"/>
            <p:cNvSpPr txBox="1">
              <a:spLocks noChangeArrowheads="1"/>
            </p:cNvSpPr>
            <p:nvPr/>
          </p:nvSpPr>
          <p:spPr bwMode="auto">
            <a:xfrm>
              <a:off x="2641756" y="1937557"/>
              <a:ext cx="930112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solidFill>
                    <a:srgbClr val="4379AF"/>
                  </a:solidFill>
                  <a:latin typeface="Calibri" panose="020F0502020204030204" pitchFamily="34" charset="0"/>
                </a:rPr>
                <a:t>nozizeptiv</a:t>
              </a:r>
            </a:p>
          </p:txBody>
        </p:sp>
        <p:cxnSp>
          <p:nvCxnSpPr>
            <p:cNvPr id="4142" name="Form 195"/>
            <p:cNvCxnSpPr>
              <a:cxnSpLocks noChangeShapeType="1"/>
              <a:stCxn id="13" idx="3"/>
              <a:endCxn id="14" idx="1"/>
            </p:cNvCxnSpPr>
            <p:nvPr/>
          </p:nvCxnSpPr>
          <p:spPr bwMode="auto">
            <a:xfrm flipV="1">
              <a:off x="2928938" y="905658"/>
              <a:ext cx="1071562" cy="1380342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uppieren 116"/>
          <p:cNvGrpSpPr>
            <a:grpSpLocks/>
          </p:cNvGrpSpPr>
          <p:nvPr/>
        </p:nvGrpSpPr>
        <p:grpSpPr bwMode="auto">
          <a:xfrm>
            <a:off x="4000500" y="2357438"/>
            <a:ext cx="2143125" cy="1101725"/>
            <a:chOff x="4000500" y="2357430"/>
            <a:chExt cx="2143125" cy="1101728"/>
          </a:xfrm>
        </p:grpSpPr>
        <p:sp>
          <p:nvSpPr>
            <p:cNvPr id="16" name="Flussdiagramm: Verzweigung 15"/>
            <p:cNvSpPr/>
            <p:nvPr/>
          </p:nvSpPr>
          <p:spPr bwMode="auto">
            <a:xfrm>
              <a:off x="4000500" y="2857493"/>
              <a:ext cx="2143125" cy="601665"/>
            </a:xfrm>
            <a:prstGeom prst="flowChartDecision">
              <a:avLst/>
            </a:prstGeom>
            <a:solidFill>
              <a:srgbClr val="4379AF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>
                  <a:latin typeface="Arial" pitchFamily="34" charset="0"/>
                  <a:cs typeface="Arial" pitchFamily="34" charset="0"/>
                </a:rPr>
                <a:t>Passt Biss morgens?</a:t>
              </a:r>
            </a:p>
          </p:txBody>
        </p:sp>
        <p:cxnSp>
          <p:nvCxnSpPr>
            <p:cNvPr id="36" name="Gerade Verbindung mit Pfeil 35"/>
            <p:cNvCxnSpPr/>
            <p:nvPr/>
          </p:nvCxnSpPr>
          <p:spPr bwMode="auto">
            <a:xfrm rot="5400000">
              <a:off x="4824412" y="2605081"/>
              <a:ext cx="496888" cy="1587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9" name="Textfeld 233"/>
            <p:cNvSpPr txBox="1">
              <a:spLocks noChangeArrowheads="1"/>
            </p:cNvSpPr>
            <p:nvPr/>
          </p:nvSpPr>
          <p:spPr bwMode="auto">
            <a:xfrm>
              <a:off x="5143500" y="2571744"/>
              <a:ext cx="312904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solidFill>
                    <a:srgbClr val="4379AF"/>
                  </a:solidFill>
                  <a:latin typeface="Calibri" panose="020F0502020204030204" pitchFamily="34" charset="0"/>
                </a:rPr>
                <a:t>ja</a:t>
              </a:r>
            </a:p>
          </p:txBody>
        </p:sp>
      </p:grpSp>
      <p:grpSp>
        <p:nvGrpSpPr>
          <p:cNvPr id="8" name="Gruppieren 118"/>
          <p:cNvGrpSpPr>
            <a:grpSpLocks/>
          </p:cNvGrpSpPr>
          <p:nvPr/>
        </p:nvGrpSpPr>
        <p:grpSpPr bwMode="auto">
          <a:xfrm>
            <a:off x="4000500" y="3357563"/>
            <a:ext cx="2143125" cy="1214437"/>
            <a:chOff x="4000496" y="3357562"/>
            <a:chExt cx="2143140" cy="1214440"/>
          </a:xfrm>
        </p:grpSpPr>
        <p:sp>
          <p:nvSpPr>
            <p:cNvPr id="21" name="Flussdiagramm: Verzweigung 20"/>
            <p:cNvSpPr/>
            <p:nvPr/>
          </p:nvSpPr>
          <p:spPr bwMode="auto">
            <a:xfrm>
              <a:off x="4000496" y="3786188"/>
              <a:ext cx="2143140" cy="785814"/>
            </a:xfrm>
            <a:prstGeom prst="flowChartDecision">
              <a:avLst/>
            </a:prstGeom>
            <a:solidFill>
              <a:srgbClr val="4379AF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dirty="0" err="1">
                  <a:latin typeface="Arial" pitchFamily="34" charset="0"/>
                  <a:cs typeface="Arial" pitchFamily="34" charset="0"/>
                </a:rPr>
                <a:t>ausgeprägteForm-störungen</a:t>
              </a:r>
              <a:r>
                <a:rPr lang="de-DE" sz="120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cxnSp>
          <p:nvCxnSpPr>
            <p:cNvPr id="37" name="Gerade Verbindung mit Pfeil 36"/>
            <p:cNvCxnSpPr/>
            <p:nvPr/>
          </p:nvCxnSpPr>
          <p:spPr bwMode="auto">
            <a:xfrm rot="5400000">
              <a:off x="4857753" y="3570288"/>
              <a:ext cx="428626" cy="3175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6" name="Textfeld 238"/>
            <p:cNvSpPr txBox="1">
              <a:spLocks noChangeArrowheads="1"/>
            </p:cNvSpPr>
            <p:nvPr/>
          </p:nvSpPr>
          <p:spPr bwMode="auto">
            <a:xfrm>
              <a:off x="5143504" y="3437755"/>
              <a:ext cx="501971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solidFill>
                    <a:srgbClr val="4379AF"/>
                  </a:solidFill>
                  <a:latin typeface="Calibri" panose="020F0502020204030204" pitchFamily="34" charset="0"/>
                </a:rPr>
                <a:t>nein</a:t>
              </a:r>
            </a:p>
          </p:txBody>
        </p:sp>
      </p:grpSp>
      <p:grpSp>
        <p:nvGrpSpPr>
          <p:cNvPr id="9" name="Gruppieren 120"/>
          <p:cNvGrpSpPr>
            <a:grpSpLocks/>
          </p:cNvGrpSpPr>
          <p:nvPr/>
        </p:nvGrpSpPr>
        <p:grpSpPr bwMode="auto">
          <a:xfrm>
            <a:off x="4071938" y="4573588"/>
            <a:ext cx="2424112" cy="1141412"/>
            <a:chOff x="4071934" y="4572796"/>
            <a:chExt cx="2424569" cy="1142235"/>
          </a:xfrm>
        </p:grpSpPr>
        <p:sp>
          <p:nvSpPr>
            <p:cNvPr id="4131" name="Textfeld 232"/>
            <p:cNvSpPr txBox="1">
              <a:spLocks noChangeArrowheads="1"/>
            </p:cNvSpPr>
            <p:nvPr/>
          </p:nvSpPr>
          <p:spPr bwMode="auto">
            <a:xfrm>
              <a:off x="5143504" y="4723637"/>
              <a:ext cx="135299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solidFill>
                    <a:srgbClr val="4379AF"/>
                  </a:solidFill>
                  <a:latin typeface="Calibri" panose="020F0502020204030204" pitchFamily="34" charset="0"/>
                </a:rPr>
                <a:t>ja, dann sofort KfO</a:t>
              </a:r>
            </a:p>
          </p:txBody>
        </p:sp>
        <p:sp>
          <p:nvSpPr>
            <p:cNvPr id="19" name="Flussdiagramm: Prozess 18"/>
            <p:cNvSpPr/>
            <p:nvPr/>
          </p:nvSpPr>
          <p:spPr bwMode="auto">
            <a:xfrm>
              <a:off x="4071934" y="5143119"/>
              <a:ext cx="2000627" cy="571912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KfO</a:t>
              </a: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 mit Damon-System</a:t>
              </a:r>
            </a:p>
          </p:txBody>
        </p:sp>
        <p:cxnSp>
          <p:nvCxnSpPr>
            <p:cNvPr id="81" name="Gerade Verbindung mit Pfeil 80"/>
            <p:cNvCxnSpPr>
              <a:stCxn id="21" idx="2"/>
              <a:endCxn id="19" idx="0"/>
            </p:cNvCxnSpPr>
            <p:nvPr/>
          </p:nvCxnSpPr>
          <p:spPr bwMode="auto">
            <a:xfrm rot="5400000">
              <a:off x="4785497" y="4857958"/>
              <a:ext cx="571912" cy="1588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ieren 123"/>
          <p:cNvGrpSpPr>
            <a:grpSpLocks/>
          </p:cNvGrpSpPr>
          <p:nvPr/>
        </p:nvGrpSpPr>
        <p:grpSpPr bwMode="auto">
          <a:xfrm>
            <a:off x="6215063" y="4572000"/>
            <a:ext cx="2143125" cy="2000250"/>
            <a:chOff x="6215075" y="4572002"/>
            <a:chExt cx="2143141" cy="2000270"/>
          </a:xfrm>
        </p:grpSpPr>
        <p:sp>
          <p:nvSpPr>
            <p:cNvPr id="22" name="Flussdiagramm: Prozess 21"/>
            <p:cNvSpPr/>
            <p:nvPr/>
          </p:nvSpPr>
          <p:spPr bwMode="auto">
            <a:xfrm>
              <a:off x="6215075" y="5143508"/>
              <a:ext cx="1857389" cy="1214450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Stabilisierung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geklebte Kauflächen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Schiene</a:t>
              </a:r>
            </a:p>
          </p:txBody>
        </p:sp>
        <p:cxnSp>
          <p:nvCxnSpPr>
            <p:cNvPr id="4128" name="Gewinkelte Verbindung 253"/>
            <p:cNvCxnSpPr>
              <a:cxnSpLocks noChangeShapeType="1"/>
              <a:stCxn id="18" idx="2"/>
            </p:cNvCxnSpPr>
            <p:nvPr/>
          </p:nvCxnSpPr>
          <p:spPr bwMode="auto">
            <a:xfrm rot="16200000" flipH="1">
              <a:off x="7822425" y="4321965"/>
              <a:ext cx="285754" cy="785827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9" name="Gewinkelte Verbindung 253"/>
            <p:cNvCxnSpPr>
              <a:cxnSpLocks noChangeShapeType="1"/>
            </p:cNvCxnSpPr>
            <p:nvPr/>
          </p:nvCxnSpPr>
          <p:spPr bwMode="auto">
            <a:xfrm rot="5400000">
              <a:off x="7500960" y="5715016"/>
              <a:ext cx="1714510" cy="2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0" name="Form 195"/>
            <p:cNvCxnSpPr>
              <a:cxnSpLocks noChangeShapeType="1"/>
              <a:endCxn id="22" idx="2"/>
            </p:cNvCxnSpPr>
            <p:nvPr/>
          </p:nvCxnSpPr>
          <p:spPr bwMode="auto">
            <a:xfrm rot="10800000">
              <a:off x="7143770" y="6357958"/>
              <a:ext cx="1214445" cy="214314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0" name="Gruppieren 124"/>
          <p:cNvGrpSpPr>
            <a:grpSpLocks/>
          </p:cNvGrpSpPr>
          <p:nvPr/>
        </p:nvGrpSpPr>
        <p:grpSpPr bwMode="auto">
          <a:xfrm>
            <a:off x="4071938" y="5857875"/>
            <a:ext cx="3071812" cy="714375"/>
            <a:chOff x="4071934" y="5857893"/>
            <a:chExt cx="3071834" cy="714380"/>
          </a:xfrm>
        </p:grpSpPr>
        <p:sp>
          <p:nvSpPr>
            <p:cNvPr id="24" name="Flussdiagramm: Prozess 23"/>
            <p:cNvSpPr/>
            <p:nvPr/>
          </p:nvSpPr>
          <p:spPr bwMode="auto">
            <a:xfrm>
              <a:off x="4071934" y="5857893"/>
              <a:ext cx="2000264" cy="50006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Elasto-KfO</a:t>
              </a:r>
              <a:endParaRPr lang="de-DE" sz="16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126" name="Form 195"/>
            <p:cNvCxnSpPr>
              <a:cxnSpLocks noChangeShapeType="1"/>
              <a:endCxn id="24" idx="2"/>
            </p:cNvCxnSpPr>
            <p:nvPr/>
          </p:nvCxnSpPr>
          <p:spPr bwMode="auto">
            <a:xfrm rot="10800000">
              <a:off x="5072066" y="6357960"/>
              <a:ext cx="2071702" cy="214313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Gruppieren 125"/>
          <p:cNvGrpSpPr>
            <a:grpSpLocks/>
          </p:cNvGrpSpPr>
          <p:nvPr/>
        </p:nvGrpSpPr>
        <p:grpSpPr bwMode="auto">
          <a:xfrm>
            <a:off x="857250" y="5143500"/>
            <a:ext cx="4214813" cy="1428750"/>
            <a:chOff x="857224" y="5143512"/>
            <a:chExt cx="4214842" cy="1428760"/>
          </a:xfrm>
        </p:grpSpPr>
        <p:sp>
          <p:nvSpPr>
            <p:cNvPr id="23" name="Flussdiagramm: Prozess 22"/>
            <p:cNvSpPr/>
            <p:nvPr/>
          </p:nvSpPr>
          <p:spPr bwMode="auto">
            <a:xfrm>
              <a:off x="857224" y="5143512"/>
              <a:ext cx="3071834" cy="121444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Einschleifen und/oder restaurative,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de-DE" sz="160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implantat</a:t>
              </a: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-) prothetische Maßnahmen</a:t>
              </a:r>
            </a:p>
          </p:txBody>
        </p:sp>
        <p:cxnSp>
          <p:nvCxnSpPr>
            <p:cNvPr id="4124" name="Form 195"/>
            <p:cNvCxnSpPr>
              <a:cxnSpLocks noChangeShapeType="1"/>
              <a:endCxn id="23" idx="2"/>
            </p:cNvCxnSpPr>
            <p:nvPr/>
          </p:nvCxnSpPr>
          <p:spPr bwMode="auto">
            <a:xfrm rot="10800000">
              <a:off x="2393136" y="6357958"/>
              <a:ext cx="2678930" cy="214314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uppieren 141"/>
          <p:cNvGrpSpPr>
            <a:grpSpLocks/>
          </p:cNvGrpSpPr>
          <p:nvPr/>
        </p:nvGrpSpPr>
        <p:grpSpPr bwMode="auto">
          <a:xfrm>
            <a:off x="6061075" y="3714750"/>
            <a:ext cx="2439988" cy="857250"/>
            <a:chOff x="6060883" y="3714752"/>
            <a:chExt cx="2440192" cy="857250"/>
          </a:xfrm>
        </p:grpSpPr>
        <p:sp>
          <p:nvSpPr>
            <p:cNvPr id="18" name="Flussdiagramm: Prozess 17"/>
            <p:cNvSpPr/>
            <p:nvPr/>
          </p:nvSpPr>
          <p:spPr bwMode="auto">
            <a:xfrm>
              <a:off x="6643545" y="3714752"/>
              <a:ext cx="1857530" cy="857250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Instrumentelle Form- und Funktionsanalyse</a:t>
              </a:r>
            </a:p>
          </p:txBody>
        </p:sp>
        <p:sp>
          <p:nvSpPr>
            <p:cNvPr id="4121" name="Textfeld 238"/>
            <p:cNvSpPr txBox="1">
              <a:spLocks noChangeArrowheads="1"/>
            </p:cNvSpPr>
            <p:nvPr/>
          </p:nvSpPr>
          <p:spPr bwMode="auto">
            <a:xfrm>
              <a:off x="6070293" y="3866383"/>
              <a:ext cx="501971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solidFill>
                    <a:srgbClr val="4379AF"/>
                  </a:solidFill>
                  <a:latin typeface="Calibri" panose="020F0502020204030204" pitchFamily="34" charset="0"/>
                </a:rPr>
                <a:t>nein</a:t>
              </a:r>
            </a:p>
          </p:txBody>
        </p:sp>
        <p:cxnSp>
          <p:nvCxnSpPr>
            <p:cNvPr id="135" name="Gerade Verbindung 134"/>
            <p:cNvCxnSpPr/>
            <p:nvPr/>
          </p:nvCxnSpPr>
          <p:spPr>
            <a:xfrm>
              <a:off x="6060883" y="4173540"/>
              <a:ext cx="571548" cy="0"/>
            </a:xfrm>
            <a:prstGeom prst="line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ieren 137"/>
          <p:cNvGrpSpPr>
            <a:grpSpLocks/>
          </p:cNvGrpSpPr>
          <p:nvPr/>
        </p:nvGrpSpPr>
        <p:grpSpPr bwMode="auto">
          <a:xfrm>
            <a:off x="6072188" y="1928813"/>
            <a:ext cx="2428875" cy="642937"/>
            <a:chOff x="6072198" y="1928802"/>
            <a:chExt cx="2428892" cy="642937"/>
          </a:xfrm>
        </p:grpSpPr>
        <p:sp>
          <p:nvSpPr>
            <p:cNvPr id="42" name="Flussdiagramm: Alternativer Prozess 41"/>
            <p:cNvSpPr/>
            <p:nvPr/>
          </p:nvSpPr>
          <p:spPr bwMode="auto">
            <a:xfrm>
              <a:off x="6643702" y="1928802"/>
              <a:ext cx="1857388" cy="642937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Andere Therapien</a:t>
              </a:r>
            </a:p>
          </p:txBody>
        </p:sp>
        <p:sp>
          <p:nvSpPr>
            <p:cNvPr id="4118" name="Textfeld 49"/>
            <p:cNvSpPr txBox="1">
              <a:spLocks noChangeArrowheads="1"/>
            </p:cNvSpPr>
            <p:nvPr/>
          </p:nvSpPr>
          <p:spPr bwMode="auto">
            <a:xfrm>
              <a:off x="6072198" y="1928802"/>
              <a:ext cx="501947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latin typeface="Calibri" panose="020F0502020204030204" pitchFamily="34" charset="0"/>
                </a:rPr>
                <a:t>nein</a:t>
              </a:r>
            </a:p>
          </p:txBody>
        </p:sp>
        <p:cxnSp>
          <p:nvCxnSpPr>
            <p:cNvPr id="136" name="Gerade Verbindung 135"/>
            <p:cNvCxnSpPr/>
            <p:nvPr/>
          </p:nvCxnSpPr>
          <p:spPr>
            <a:xfrm>
              <a:off x="6145224" y="2252652"/>
              <a:ext cx="500065" cy="0"/>
            </a:xfrm>
            <a:prstGeom prst="line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140"/>
          <p:cNvGrpSpPr>
            <a:grpSpLocks/>
          </p:cNvGrpSpPr>
          <p:nvPr/>
        </p:nvGrpSpPr>
        <p:grpSpPr bwMode="auto">
          <a:xfrm>
            <a:off x="6072188" y="2786063"/>
            <a:ext cx="2428875" cy="714375"/>
            <a:chOff x="6072198" y="2786058"/>
            <a:chExt cx="2428893" cy="714375"/>
          </a:xfrm>
        </p:grpSpPr>
        <p:sp>
          <p:nvSpPr>
            <p:cNvPr id="17" name="Flussdiagramm: Prozess 16"/>
            <p:cNvSpPr/>
            <p:nvPr/>
          </p:nvSpPr>
          <p:spPr bwMode="auto">
            <a:xfrm>
              <a:off x="6643702" y="2786058"/>
              <a:ext cx="1857389" cy="71437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Weiter mit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Jig-Schiene</a:t>
              </a:r>
            </a:p>
          </p:txBody>
        </p:sp>
        <p:sp>
          <p:nvSpPr>
            <p:cNvPr id="4115" name="Textfeld 233"/>
            <p:cNvSpPr txBox="1">
              <a:spLocks noChangeArrowheads="1"/>
            </p:cNvSpPr>
            <p:nvPr/>
          </p:nvSpPr>
          <p:spPr bwMode="auto">
            <a:xfrm>
              <a:off x="6187922" y="2866251"/>
              <a:ext cx="312904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sz="1200">
                  <a:solidFill>
                    <a:srgbClr val="4379AF"/>
                  </a:solidFill>
                  <a:latin typeface="Calibri" panose="020F0502020204030204" pitchFamily="34" charset="0"/>
                </a:rPr>
                <a:t>ja</a:t>
              </a:r>
            </a:p>
          </p:txBody>
        </p:sp>
        <p:cxnSp>
          <p:nvCxnSpPr>
            <p:cNvPr id="140" name="Gerade Verbindung 139"/>
            <p:cNvCxnSpPr/>
            <p:nvPr/>
          </p:nvCxnSpPr>
          <p:spPr>
            <a:xfrm>
              <a:off x="6072198" y="3157533"/>
              <a:ext cx="571504" cy="0"/>
            </a:xfrm>
            <a:prstGeom prst="line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Pfeil nach unten 57">
            <a:extLst>
              <a:ext uri="{FF2B5EF4-FFF2-40B4-BE49-F238E27FC236}">
                <a16:creationId xmlns:a16="http://schemas.microsoft.com/office/drawing/2014/main" id="{56DB66DB-ADFB-0AAA-2807-4325BFA3A570}"/>
              </a:ext>
            </a:extLst>
          </p:cNvPr>
          <p:cNvSpPr/>
          <p:nvPr/>
        </p:nvSpPr>
        <p:spPr>
          <a:xfrm>
            <a:off x="142875" y="182469"/>
            <a:ext cx="579438" cy="6572250"/>
          </a:xfrm>
          <a:prstGeom prst="downArrow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err="1">
                <a:latin typeface="Arial" pitchFamily="34" charset="0"/>
                <a:cs typeface="Arial" pitchFamily="34" charset="0"/>
              </a:rPr>
              <a:t>Interdiszipl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inäres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>
                <a:latin typeface="Arial" pitchFamily="34" charset="0"/>
                <a:cs typeface="Arial" pitchFamily="34" charset="0"/>
              </a:rPr>
              <a:t>  Netzwerk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Bildschirmpräsentation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Jackie Wühr</dc:creator>
  <cp:lastModifiedBy>Erich Wühr | Verlag Systemische Medizin AG</cp:lastModifiedBy>
  <cp:revision>17</cp:revision>
  <dcterms:created xsi:type="dcterms:W3CDTF">2010-02-06T07:13:31Z</dcterms:created>
  <dcterms:modified xsi:type="dcterms:W3CDTF">2022-07-23T10:48:05Z</dcterms:modified>
</cp:coreProperties>
</file>