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4" ContentType="video/mp4"/>
  <Default Extension="pdf" ContentType="application/pdf"/>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7"/>
  </p:notesMasterIdLst>
  <p:handoutMasterIdLst>
    <p:handoutMasterId r:id="rId48"/>
  </p:handoutMasterIdLst>
  <p:sldIdLst>
    <p:sldId id="656" r:id="rId2"/>
    <p:sldId id="790" r:id="rId3"/>
    <p:sldId id="762" r:id="rId4"/>
    <p:sldId id="763" r:id="rId5"/>
    <p:sldId id="764" r:id="rId6"/>
    <p:sldId id="765" r:id="rId7"/>
    <p:sldId id="766" r:id="rId8"/>
    <p:sldId id="767" r:id="rId9"/>
    <p:sldId id="791" r:id="rId10"/>
    <p:sldId id="755" r:id="rId11"/>
    <p:sldId id="735" r:id="rId12"/>
    <p:sldId id="738" r:id="rId13"/>
    <p:sldId id="740" r:id="rId14"/>
    <p:sldId id="741" r:id="rId15"/>
    <p:sldId id="746" r:id="rId16"/>
    <p:sldId id="747" r:id="rId17"/>
    <p:sldId id="750" r:id="rId18"/>
    <p:sldId id="749" r:id="rId19"/>
    <p:sldId id="759" r:id="rId20"/>
    <p:sldId id="758" r:id="rId21"/>
    <p:sldId id="731" r:id="rId22"/>
    <p:sldId id="752" r:id="rId23"/>
    <p:sldId id="753" r:id="rId24"/>
    <p:sldId id="814" r:id="rId25"/>
    <p:sldId id="794" r:id="rId26"/>
    <p:sldId id="795" r:id="rId27"/>
    <p:sldId id="796" r:id="rId28"/>
    <p:sldId id="797" r:id="rId29"/>
    <p:sldId id="798" r:id="rId30"/>
    <p:sldId id="799" r:id="rId31"/>
    <p:sldId id="800" r:id="rId32"/>
    <p:sldId id="801" r:id="rId33"/>
    <p:sldId id="792" r:id="rId34"/>
    <p:sldId id="793" r:id="rId35"/>
    <p:sldId id="802" r:id="rId36"/>
    <p:sldId id="803" r:id="rId37"/>
    <p:sldId id="804" r:id="rId38"/>
    <p:sldId id="805" r:id="rId39"/>
    <p:sldId id="806" r:id="rId40"/>
    <p:sldId id="813" r:id="rId41"/>
    <p:sldId id="808" r:id="rId42"/>
    <p:sldId id="809" r:id="rId43"/>
    <p:sldId id="543" r:id="rId44"/>
    <p:sldId id="544" r:id="rId45"/>
    <p:sldId id="545" r:id="rId46"/>
  </p:sldIdLst>
  <p:sldSz cx="9144000" cy="6858000" type="screen4x3"/>
  <p:notesSz cx="7102475" cy="10234613"/>
  <p:defaultTextStyle>
    <a:defPPr>
      <a:defRPr lang="de-DE"/>
    </a:defPPr>
    <a:lvl1pPr algn="l" rtl="0" eaLnBrk="0" fontAlgn="base" hangingPunct="0">
      <a:spcBef>
        <a:spcPct val="0"/>
      </a:spcBef>
      <a:spcAft>
        <a:spcPct val="0"/>
      </a:spcAft>
      <a:defRPr sz="1600" b="1" kern="1200">
        <a:solidFill>
          <a:srgbClr val="0000FF"/>
        </a:solidFill>
        <a:latin typeface="Arial" panose="020B0604020202020204" pitchFamily="34" charset="0"/>
        <a:ea typeface="+mn-ea"/>
        <a:cs typeface="+mn-cs"/>
      </a:defRPr>
    </a:lvl1pPr>
    <a:lvl2pPr marL="457200" algn="l" rtl="0" eaLnBrk="0" fontAlgn="base" hangingPunct="0">
      <a:spcBef>
        <a:spcPct val="0"/>
      </a:spcBef>
      <a:spcAft>
        <a:spcPct val="0"/>
      </a:spcAft>
      <a:defRPr sz="1600" b="1" kern="1200">
        <a:solidFill>
          <a:srgbClr val="0000FF"/>
        </a:solidFill>
        <a:latin typeface="Arial" panose="020B0604020202020204" pitchFamily="34" charset="0"/>
        <a:ea typeface="+mn-ea"/>
        <a:cs typeface="+mn-cs"/>
      </a:defRPr>
    </a:lvl2pPr>
    <a:lvl3pPr marL="914400" algn="l" rtl="0" eaLnBrk="0" fontAlgn="base" hangingPunct="0">
      <a:spcBef>
        <a:spcPct val="0"/>
      </a:spcBef>
      <a:spcAft>
        <a:spcPct val="0"/>
      </a:spcAft>
      <a:defRPr sz="1600" b="1" kern="1200">
        <a:solidFill>
          <a:srgbClr val="0000FF"/>
        </a:solidFill>
        <a:latin typeface="Arial" panose="020B0604020202020204" pitchFamily="34" charset="0"/>
        <a:ea typeface="+mn-ea"/>
        <a:cs typeface="+mn-cs"/>
      </a:defRPr>
    </a:lvl3pPr>
    <a:lvl4pPr marL="1371600" algn="l" rtl="0" eaLnBrk="0" fontAlgn="base" hangingPunct="0">
      <a:spcBef>
        <a:spcPct val="0"/>
      </a:spcBef>
      <a:spcAft>
        <a:spcPct val="0"/>
      </a:spcAft>
      <a:defRPr sz="1600" b="1" kern="1200">
        <a:solidFill>
          <a:srgbClr val="0000FF"/>
        </a:solidFill>
        <a:latin typeface="Arial" panose="020B0604020202020204" pitchFamily="34" charset="0"/>
        <a:ea typeface="+mn-ea"/>
        <a:cs typeface="+mn-cs"/>
      </a:defRPr>
    </a:lvl4pPr>
    <a:lvl5pPr marL="1828800" algn="l" rtl="0" eaLnBrk="0" fontAlgn="base" hangingPunct="0">
      <a:spcBef>
        <a:spcPct val="0"/>
      </a:spcBef>
      <a:spcAft>
        <a:spcPct val="0"/>
      </a:spcAft>
      <a:defRPr sz="1600" b="1" kern="1200">
        <a:solidFill>
          <a:srgbClr val="0000FF"/>
        </a:solidFill>
        <a:latin typeface="Arial" panose="020B0604020202020204" pitchFamily="34" charset="0"/>
        <a:ea typeface="+mn-ea"/>
        <a:cs typeface="+mn-cs"/>
      </a:defRPr>
    </a:lvl5pPr>
    <a:lvl6pPr marL="2286000" algn="l" defTabSz="914400" rtl="0" eaLnBrk="1" latinLnBrk="0" hangingPunct="1">
      <a:defRPr sz="1600" b="1" kern="1200">
        <a:solidFill>
          <a:srgbClr val="0000FF"/>
        </a:solidFill>
        <a:latin typeface="Arial" panose="020B0604020202020204" pitchFamily="34" charset="0"/>
        <a:ea typeface="+mn-ea"/>
        <a:cs typeface="+mn-cs"/>
      </a:defRPr>
    </a:lvl6pPr>
    <a:lvl7pPr marL="2743200" algn="l" defTabSz="914400" rtl="0" eaLnBrk="1" latinLnBrk="0" hangingPunct="1">
      <a:defRPr sz="1600" b="1" kern="1200">
        <a:solidFill>
          <a:srgbClr val="0000FF"/>
        </a:solidFill>
        <a:latin typeface="Arial" panose="020B0604020202020204" pitchFamily="34" charset="0"/>
        <a:ea typeface="+mn-ea"/>
        <a:cs typeface="+mn-cs"/>
      </a:defRPr>
    </a:lvl7pPr>
    <a:lvl8pPr marL="3200400" algn="l" defTabSz="914400" rtl="0" eaLnBrk="1" latinLnBrk="0" hangingPunct="1">
      <a:defRPr sz="1600" b="1" kern="1200">
        <a:solidFill>
          <a:srgbClr val="0000FF"/>
        </a:solidFill>
        <a:latin typeface="Arial" panose="020B0604020202020204" pitchFamily="34" charset="0"/>
        <a:ea typeface="+mn-ea"/>
        <a:cs typeface="+mn-cs"/>
      </a:defRPr>
    </a:lvl8pPr>
    <a:lvl9pPr marL="3657600" algn="l" defTabSz="914400" rtl="0" eaLnBrk="1" latinLnBrk="0" hangingPunct="1">
      <a:defRPr sz="1600" b="1" kern="1200">
        <a:solidFill>
          <a:srgbClr val="0000FF"/>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890">
          <p15:clr>
            <a:srgbClr val="A4A3A4"/>
          </p15:clr>
        </p15:guide>
        <p15:guide id="2" pos="204">
          <p15:clr>
            <a:srgbClr val="A4A3A4"/>
          </p15:clr>
        </p15:guide>
      </p15:sldGuideLst>
    </p:ext>
    <p:ext uri="{2D200454-40CA-4A62-9FC3-DE9A4176ACB9}">
      <p15:notesGuideLst xmlns:p15="http://schemas.microsoft.com/office/powerpoint/2012/main">
        <p15:guide id="1" orient="horz" pos="2418" userDrawn="1">
          <p15:clr>
            <a:srgbClr val="A4A3A4"/>
          </p15:clr>
        </p15:guide>
        <p15:guide id="2" pos="298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1F497D"/>
    <a:srgbClr val="FF0033"/>
    <a:srgbClr val="4379AF"/>
    <a:srgbClr val="808080"/>
    <a:srgbClr val="00CC00"/>
    <a:srgbClr val="FFFF00"/>
    <a:srgbClr val="FF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677A39-6F8D-40DB-804C-0E703B8B04A0}" v="284" dt="2026-03-20T08:59:53.1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51" autoAdjust="0"/>
    <p:restoredTop sz="86667" autoAdjust="0"/>
  </p:normalViewPr>
  <p:slideViewPr>
    <p:cSldViewPr showGuides="1">
      <p:cViewPr varScale="1">
        <p:scale>
          <a:sx n="92" d="100"/>
          <a:sy n="92" d="100"/>
        </p:scale>
        <p:origin x="1444" y="68"/>
      </p:cViewPr>
      <p:guideLst>
        <p:guide orient="horz" pos="890"/>
        <p:guide pos="204"/>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howGuides="1">
      <p:cViewPr varScale="1">
        <p:scale>
          <a:sx n="43" d="100"/>
          <a:sy n="43" d="100"/>
        </p:scale>
        <p:origin x="-1318" y="-77"/>
      </p:cViewPr>
      <p:guideLst>
        <p:guide orient="horz" pos="2418"/>
        <p:guide pos="298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h Wühr | Verlag Systemische Medizin AG" userId="00d5bc14-2047-46ac-8d7a-6dcdfab1eaaa" providerId="ADAL" clId="{BB13FC03-C2F7-4707-A612-C9578FD851B3}"/>
    <pc:docChg chg="modSld">
      <pc:chgData name="Erich Wühr | Verlag Systemische Medizin AG" userId="00d5bc14-2047-46ac-8d7a-6dcdfab1eaaa" providerId="ADAL" clId="{BB13FC03-C2F7-4707-A612-C9578FD851B3}" dt="2026-03-20T08:59:53.129" v="285" actId="20577"/>
      <pc:docMkLst>
        <pc:docMk/>
      </pc:docMkLst>
      <pc:sldChg chg="modSp mod modAnim">
        <pc:chgData name="Erich Wühr | Verlag Systemische Medizin AG" userId="00d5bc14-2047-46ac-8d7a-6dcdfab1eaaa" providerId="ADAL" clId="{BB13FC03-C2F7-4707-A612-C9578FD851B3}" dt="2026-03-20T08:59:53.129" v="285" actId="20577"/>
        <pc:sldMkLst>
          <pc:docMk/>
          <pc:sldMk cId="53432050" sldId="741"/>
        </pc:sldMkLst>
        <pc:spChg chg="mod">
          <ac:chgData name="Erich Wühr | Verlag Systemische Medizin AG" userId="00d5bc14-2047-46ac-8d7a-6dcdfab1eaaa" providerId="ADAL" clId="{BB13FC03-C2F7-4707-A612-C9578FD851B3}" dt="2026-03-20T08:59:53.129" v="285" actId="20577"/>
          <ac:spMkLst>
            <pc:docMk/>
            <pc:sldMk cId="53432050" sldId="741"/>
            <ac:spMk id="9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89100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
            <a:ext cx="3077951" cy="511175"/>
          </a:xfrm>
          <a:prstGeom prst="rect">
            <a:avLst/>
          </a:prstGeom>
          <a:noFill/>
          <a:ln w="9525">
            <a:noFill/>
            <a:miter lim="800000"/>
            <a:headEnd/>
            <a:tailEnd/>
          </a:ln>
          <a:effectLst/>
        </p:spPr>
        <p:txBody>
          <a:bodyPr vert="horz" wrap="square" lIns="20092" tIns="0" rIns="20092" bIns="0" numCol="1" anchor="t" anchorCtr="0" compatLnSpc="1">
            <a:prstTxWarp prst="textNoShape">
              <a:avLst/>
            </a:prstTxWarp>
          </a:bodyPr>
          <a:lstStyle>
            <a:lvl1pPr>
              <a:defRPr sz="1100" b="0" i="1">
                <a:solidFill>
                  <a:schemeClr val="tx1"/>
                </a:solidFill>
                <a:latin typeface="Times New Roman" pitchFamily="18" charset="0"/>
              </a:defRPr>
            </a:lvl1pPr>
          </a:lstStyle>
          <a:p>
            <a:pPr>
              <a:defRPr/>
            </a:pPr>
            <a:endParaRPr lang="de-DE"/>
          </a:p>
        </p:txBody>
      </p:sp>
      <p:sp>
        <p:nvSpPr>
          <p:cNvPr id="2051" name="Rectangle 3"/>
          <p:cNvSpPr>
            <a:spLocks noGrp="1" noChangeArrowheads="1"/>
          </p:cNvSpPr>
          <p:nvPr>
            <p:ph type="dt" idx="1"/>
          </p:nvPr>
        </p:nvSpPr>
        <p:spPr bwMode="auto">
          <a:xfrm>
            <a:off x="4024525" y="1"/>
            <a:ext cx="3077951" cy="511175"/>
          </a:xfrm>
          <a:prstGeom prst="rect">
            <a:avLst/>
          </a:prstGeom>
          <a:noFill/>
          <a:ln w="9525">
            <a:noFill/>
            <a:miter lim="800000"/>
            <a:headEnd/>
            <a:tailEnd/>
          </a:ln>
          <a:effectLst/>
        </p:spPr>
        <p:txBody>
          <a:bodyPr vert="horz" wrap="square" lIns="20092" tIns="0" rIns="20092" bIns="0" numCol="1" anchor="t" anchorCtr="0" compatLnSpc="1">
            <a:prstTxWarp prst="textNoShape">
              <a:avLst/>
            </a:prstTxWarp>
          </a:bodyPr>
          <a:lstStyle>
            <a:lvl1pPr algn="r">
              <a:defRPr sz="1100" b="0" i="1">
                <a:solidFill>
                  <a:schemeClr val="tx1"/>
                </a:solidFill>
                <a:latin typeface="Times New Roman" pitchFamily="18" charset="0"/>
              </a:defRPr>
            </a:lvl1pPr>
          </a:lstStyle>
          <a:p>
            <a:pPr>
              <a:defRPr/>
            </a:pPr>
            <a:endParaRPr lang="de-DE"/>
          </a:p>
        </p:txBody>
      </p:sp>
      <p:sp>
        <p:nvSpPr>
          <p:cNvPr id="2052" name="Rectangle 4"/>
          <p:cNvSpPr>
            <a:spLocks noGrp="1" noRot="1" noChangeAspect="1" noChangeArrowheads="1" noTextEdit="1"/>
          </p:cNvSpPr>
          <p:nvPr>
            <p:ph type="sldImg" idx="2"/>
          </p:nvPr>
        </p:nvSpPr>
        <p:spPr bwMode="auto">
          <a:xfrm>
            <a:off x="1001713" y="774700"/>
            <a:ext cx="5100637" cy="38242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46573" y="4862514"/>
            <a:ext cx="5209329" cy="4605337"/>
          </a:xfrm>
          <a:prstGeom prst="rect">
            <a:avLst/>
          </a:prstGeom>
          <a:noFill/>
          <a:ln w="9525">
            <a:noFill/>
            <a:miter lim="800000"/>
            <a:headEnd/>
            <a:tailEnd/>
          </a:ln>
          <a:effectLst/>
        </p:spPr>
        <p:txBody>
          <a:bodyPr vert="horz" wrap="square" lIns="97112" tIns="48556" rIns="97112" bIns="48556"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54" name="Rectangle 6"/>
          <p:cNvSpPr>
            <a:spLocks noGrp="1" noChangeArrowheads="1"/>
          </p:cNvSpPr>
          <p:nvPr>
            <p:ph type="ftr" sz="quarter" idx="4"/>
          </p:nvPr>
        </p:nvSpPr>
        <p:spPr bwMode="auto">
          <a:xfrm>
            <a:off x="0" y="9723439"/>
            <a:ext cx="3077951" cy="511175"/>
          </a:xfrm>
          <a:prstGeom prst="rect">
            <a:avLst/>
          </a:prstGeom>
          <a:noFill/>
          <a:ln w="9525">
            <a:noFill/>
            <a:miter lim="800000"/>
            <a:headEnd/>
            <a:tailEnd/>
          </a:ln>
          <a:effectLst/>
        </p:spPr>
        <p:txBody>
          <a:bodyPr vert="horz" wrap="square" lIns="20092" tIns="0" rIns="20092" bIns="0" numCol="1" anchor="b" anchorCtr="0" compatLnSpc="1">
            <a:prstTxWarp prst="textNoShape">
              <a:avLst/>
            </a:prstTxWarp>
          </a:bodyPr>
          <a:lstStyle>
            <a:lvl1pPr>
              <a:defRPr sz="1100" b="0" i="1">
                <a:solidFill>
                  <a:schemeClr val="tx1"/>
                </a:solidFill>
                <a:latin typeface="Times New Roman" pitchFamily="18" charset="0"/>
              </a:defRPr>
            </a:lvl1pPr>
          </a:lstStyle>
          <a:p>
            <a:pPr>
              <a:defRPr/>
            </a:pPr>
            <a:endParaRPr lang="de-DE"/>
          </a:p>
        </p:txBody>
      </p:sp>
      <p:sp>
        <p:nvSpPr>
          <p:cNvPr id="2055" name="Rectangle 7"/>
          <p:cNvSpPr>
            <a:spLocks noGrp="1" noChangeArrowheads="1"/>
          </p:cNvSpPr>
          <p:nvPr>
            <p:ph type="sldNum" sz="quarter" idx="5"/>
          </p:nvPr>
        </p:nvSpPr>
        <p:spPr bwMode="auto">
          <a:xfrm>
            <a:off x="4024525" y="9723439"/>
            <a:ext cx="3077951" cy="511175"/>
          </a:xfrm>
          <a:prstGeom prst="rect">
            <a:avLst/>
          </a:prstGeom>
          <a:noFill/>
          <a:ln w="9525">
            <a:noFill/>
            <a:miter lim="800000"/>
            <a:headEnd/>
            <a:tailEnd/>
          </a:ln>
          <a:effectLst/>
        </p:spPr>
        <p:txBody>
          <a:bodyPr vert="horz" wrap="square" lIns="20092" tIns="0" rIns="20092" bIns="0" numCol="1" anchor="b" anchorCtr="0" compatLnSpc="1">
            <a:prstTxWarp prst="textNoShape">
              <a:avLst/>
            </a:prstTxWarp>
          </a:bodyPr>
          <a:lstStyle>
            <a:lvl1pPr algn="r">
              <a:defRPr sz="1100" b="0" i="1">
                <a:solidFill>
                  <a:schemeClr val="tx1"/>
                </a:solidFill>
                <a:latin typeface="Times New Roman" panose="02020603050405020304" pitchFamily="18" charset="0"/>
              </a:defRPr>
            </a:lvl1pPr>
          </a:lstStyle>
          <a:p>
            <a:pPr>
              <a:defRPr/>
            </a:pPr>
            <a:fld id="{35998B79-4208-4776-B605-EE0C1F3AC8DE}" type="slidenum">
              <a:rPr lang="de-DE"/>
              <a:pPr>
                <a:defRPr/>
              </a:pPr>
              <a:t>‹Nr.›</a:t>
            </a:fld>
            <a:endParaRPr lang="de-DE"/>
          </a:p>
        </p:txBody>
      </p:sp>
    </p:spTree>
    <p:extLst>
      <p:ext uri="{BB962C8B-B14F-4D97-AF65-F5344CB8AC3E}">
        <p14:creationId xmlns:p14="http://schemas.microsoft.com/office/powerpoint/2010/main" val="7560695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TextEdit="1"/>
          </p:cNvSpPr>
          <p:nvPr>
            <p:ph type="sldImg"/>
          </p:nvPr>
        </p:nvSpPr>
        <p:spPr>
          <a:ln/>
        </p:spPr>
      </p:sp>
      <p:sp>
        <p:nvSpPr>
          <p:cNvPr id="40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41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b="1">
                <a:solidFill>
                  <a:srgbClr val="0000FF"/>
                </a:solidFill>
                <a:latin typeface="Arial" panose="020B0604020202020204" pitchFamily="34" charset="0"/>
              </a:defRPr>
            </a:lvl1pPr>
            <a:lvl2pPr marL="782638" indent="-300038">
              <a:defRPr sz="1600" b="1">
                <a:solidFill>
                  <a:srgbClr val="0000FF"/>
                </a:solidFill>
                <a:latin typeface="Arial" panose="020B0604020202020204" pitchFamily="34" charset="0"/>
              </a:defRPr>
            </a:lvl2pPr>
            <a:lvl3pPr marL="1204913" indent="-239713">
              <a:defRPr sz="1600" b="1">
                <a:solidFill>
                  <a:srgbClr val="0000FF"/>
                </a:solidFill>
                <a:latin typeface="Arial" panose="020B0604020202020204" pitchFamily="34" charset="0"/>
              </a:defRPr>
            </a:lvl3pPr>
            <a:lvl4pPr marL="1687513" indent="-239713">
              <a:defRPr sz="1600" b="1">
                <a:solidFill>
                  <a:srgbClr val="0000FF"/>
                </a:solidFill>
                <a:latin typeface="Arial" panose="020B0604020202020204" pitchFamily="34" charset="0"/>
              </a:defRPr>
            </a:lvl4pPr>
            <a:lvl5pPr marL="2168525" indent="-239713">
              <a:defRPr sz="1600" b="1">
                <a:solidFill>
                  <a:srgbClr val="0000FF"/>
                </a:solidFill>
                <a:latin typeface="Arial" panose="020B0604020202020204" pitchFamily="34" charset="0"/>
              </a:defRPr>
            </a:lvl5pPr>
            <a:lvl6pPr marL="2625725" indent="-239713" eaLnBrk="0" fontAlgn="base" hangingPunct="0">
              <a:spcBef>
                <a:spcPct val="0"/>
              </a:spcBef>
              <a:spcAft>
                <a:spcPct val="0"/>
              </a:spcAft>
              <a:defRPr sz="1600" b="1">
                <a:solidFill>
                  <a:srgbClr val="0000FF"/>
                </a:solidFill>
                <a:latin typeface="Arial" panose="020B0604020202020204" pitchFamily="34" charset="0"/>
              </a:defRPr>
            </a:lvl6pPr>
            <a:lvl7pPr marL="3082925" indent="-239713" eaLnBrk="0" fontAlgn="base" hangingPunct="0">
              <a:spcBef>
                <a:spcPct val="0"/>
              </a:spcBef>
              <a:spcAft>
                <a:spcPct val="0"/>
              </a:spcAft>
              <a:defRPr sz="1600" b="1">
                <a:solidFill>
                  <a:srgbClr val="0000FF"/>
                </a:solidFill>
                <a:latin typeface="Arial" panose="020B0604020202020204" pitchFamily="34" charset="0"/>
              </a:defRPr>
            </a:lvl7pPr>
            <a:lvl8pPr marL="3540125" indent="-239713" eaLnBrk="0" fontAlgn="base" hangingPunct="0">
              <a:spcBef>
                <a:spcPct val="0"/>
              </a:spcBef>
              <a:spcAft>
                <a:spcPct val="0"/>
              </a:spcAft>
              <a:defRPr sz="1600" b="1">
                <a:solidFill>
                  <a:srgbClr val="0000FF"/>
                </a:solidFill>
                <a:latin typeface="Arial" panose="020B0604020202020204" pitchFamily="34" charset="0"/>
              </a:defRPr>
            </a:lvl8pPr>
            <a:lvl9pPr marL="3997325" indent="-239713" eaLnBrk="0" fontAlgn="base" hangingPunct="0">
              <a:spcBef>
                <a:spcPct val="0"/>
              </a:spcBef>
              <a:spcAft>
                <a:spcPct val="0"/>
              </a:spcAft>
              <a:defRPr sz="1600" b="1">
                <a:solidFill>
                  <a:srgbClr val="0000FF"/>
                </a:solidFill>
                <a:latin typeface="Arial" panose="020B0604020202020204" pitchFamily="34" charset="0"/>
              </a:defRPr>
            </a:lvl9pPr>
          </a:lstStyle>
          <a:p>
            <a:fld id="{6B67F700-66E6-4145-BD28-5371CCAF3131}" type="slidenum">
              <a:rPr lang="de-DE" altLang="de-DE" sz="1100" b="0" smtClean="0">
                <a:solidFill>
                  <a:schemeClr val="tx1"/>
                </a:solidFill>
                <a:latin typeface="Times New Roman" panose="02020603050405020304" pitchFamily="18" charset="0"/>
              </a:rPr>
              <a:pPr/>
              <a:t>1</a:t>
            </a:fld>
            <a:endParaRPr lang="de-DE" altLang="de-DE" sz="11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1109568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TextEdit="1"/>
          </p:cNvSpPr>
          <p:nvPr>
            <p:ph type="sldImg"/>
          </p:nvPr>
        </p:nvSpPr>
        <p:spPr>
          <a:ln/>
        </p:spPr>
      </p:sp>
      <p:sp>
        <p:nvSpPr>
          <p:cNvPr id="40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41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b="1">
                <a:solidFill>
                  <a:srgbClr val="0000FF"/>
                </a:solidFill>
                <a:latin typeface="Arial" panose="020B0604020202020204" pitchFamily="34" charset="0"/>
              </a:defRPr>
            </a:lvl1pPr>
            <a:lvl2pPr marL="782638" indent="-300038">
              <a:defRPr sz="1600" b="1">
                <a:solidFill>
                  <a:srgbClr val="0000FF"/>
                </a:solidFill>
                <a:latin typeface="Arial" panose="020B0604020202020204" pitchFamily="34" charset="0"/>
              </a:defRPr>
            </a:lvl2pPr>
            <a:lvl3pPr marL="1204913" indent="-239713">
              <a:defRPr sz="1600" b="1">
                <a:solidFill>
                  <a:srgbClr val="0000FF"/>
                </a:solidFill>
                <a:latin typeface="Arial" panose="020B0604020202020204" pitchFamily="34" charset="0"/>
              </a:defRPr>
            </a:lvl3pPr>
            <a:lvl4pPr marL="1687513" indent="-239713">
              <a:defRPr sz="1600" b="1">
                <a:solidFill>
                  <a:srgbClr val="0000FF"/>
                </a:solidFill>
                <a:latin typeface="Arial" panose="020B0604020202020204" pitchFamily="34" charset="0"/>
              </a:defRPr>
            </a:lvl4pPr>
            <a:lvl5pPr marL="2168525" indent="-239713">
              <a:defRPr sz="1600" b="1">
                <a:solidFill>
                  <a:srgbClr val="0000FF"/>
                </a:solidFill>
                <a:latin typeface="Arial" panose="020B0604020202020204" pitchFamily="34" charset="0"/>
              </a:defRPr>
            </a:lvl5pPr>
            <a:lvl6pPr marL="2625725" indent="-239713" eaLnBrk="0" fontAlgn="base" hangingPunct="0">
              <a:spcBef>
                <a:spcPct val="0"/>
              </a:spcBef>
              <a:spcAft>
                <a:spcPct val="0"/>
              </a:spcAft>
              <a:defRPr sz="1600" b="1">
                <a:solidFill>
                  <a:srgbClr val="0000FF"/>
                </a:solidFill>
                <a:latin typeface="Arial" panose="020B0604020202020204" pitchFamily="34" charset="0"/>
              </a:defRPr>
            </a:lvl6pPr>
            <a:lvl7pPr marL="3082925" indent="-239713" eaLnBrk="0" fontAlgn="base" hangingPunct="0">
              <a:spcBef>
                <a:spcPct val="0"/>
              </a:spcBef>
              <a:spcAft>
                <a:spcPct val="0"/>
              </a:spcAft>
              <a:defRPr sz="1600" b="1">
                <a:solidFill>
                  <a:srgbClr val="0000FF"/>
                </a:solidFill>
                <a:latin typeface="Arial" panose="020B0604020202020204" pitchFamily="34" charset="0"/>
              </a:defRPr>
            </a:lvl7pPr>
            <a:lvl8pPr marL="3540125" indent="-239713" eaLnBrk="0" fontAlgn="base" hangingPunct="0">
              <a:spcBef>
                <a:spcPct val="0"/>
              </a:spcBef>
              <a:spcAft>
                <a:spcPct val="0"/>
              </a:spcAft>
              <a:defRPr sz="1600" b="1">
                <a:solidFill>
                  <a:srgbClr val="0000FF"/>
                </a:solidFill>
                <a:latin typeface="Arial" panose="020B0604020202020204" pitchFamily="34" charset="0"/>
              </a:defRPr>
            </a:lvl8pPr>
            <a:lvl9pPr marL="3997325" indent="-239713" eaLnBrk="0" fontAlgn="base" hangingPunct="0">
              <a:spcBef>
                <a:spcPct val="0"/>
              </a:spcBef>
              <a:spcAft>
                <a:spcPct val="0"/>
              </a:spcAft>
              <a:defRPr sz="1600" b="1">
                <a:solidFill>
                  <a:srgbClr val="0000FF"/>
                </a:solidFill>
                <a:latin typeface="Arial" panose="020B0604020202020204" pitchFamily="34" charset="0"/>
              </a:defRPr>
            </a:lvl9pPr>
          </a:lstStyle>
          <a:p>
            <a:fld id="{6B67F700-66E6-4145-BD28-5371CCAF3131}" type="slidenum">
              <a:rPr lang="de-DE" altLang="de-DE" sz="1100" b="0" smtClean="0">
                <a:solidFill>
                  <a:schemeClr val="tx1"/>
                </a:solidFill>
                <a:latin typeface="Times New Roman" panose="02020603050405020304" pitchFamily="18" charset="0"/>
              </a:rPr>
              <a:pPr/>
              <a:t>2</a:t>
            </a:fld>
            <a:endParaRPr lang="de-DE" altLang="de-DE" sz="11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1830541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TextEdit="1"/>
          </p:cNvSpPr>
          <p:nvPr>
            <p:ph type="sldImg"/>
          </p:nvPr>
        </p:nvSpPr>
        <p:spPr>
          <a:ln/>
        </p:spPr>
      </p:sp>
      <p:sp>
        <p:nvSpPr>
          <p:cNvPr id="40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41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b="1">
                <a:solidFill>
                  <a:srgbClr val="0000FF"/>
                </a:solidFill>
                <a:latin typeface="Arial" panose="020B0604020202020204" pitchFamily="34" charset="0"/>
              </a:defRPr>
            </a:lvl1pPr>
            <a:lvl2pPr marL="782638" indent="-300038">
              <a:defRPr sz="1600" b="1">
                <a:solidFill>
                  <a:srgbClr val="0000FF"/>
                </a:solidFill>
                <a:latin typeface="Arial" panose="020B0604020202020204" pitchFamily="34" charset="0"/>
              </a:defRPr>
            </a:lvl2pPr>
            <a:lvl3pPr marL="1204913" indent="-239713">
              <a:defRPr sz="1600" b="1">
                <a:solidFill>
                  <a:srgbClr val="0000FF"/>
                </a:solidFill>
                <a:latin typeface="Arial" panose="020B0604020202020204" pitchFamily="34" charset="0"/>
              </a:defRPr>
            </a:lvl3pPr>
            <a:lvl4pPr marL="1687513" indent="-239713">
              <a:defRPr sz="1600" b="1">
                <a:solidFill>
                  <a:srgbClr val="0000FF"/>
                </a:solidFill>
                <a:latin typeface="Arial" panose="020B0604020202020204" pitchFamily="34" charset="0"/>
              </a:defRPr>
            </a:lvl4pPr>
            <a:lvl5pPr marL="2168525" indent="-239713">
              <a:defRPr sz="1600" b="1">
                <a:solidFill>
                  <a:srgbClr val="0000FF"/>
                </a:solidFill>
                <a:latin typeface="Arial" panose="020B0604020202020204" pitchFamily="34" charset="0"/>
              </a:defRPr>
            </a:lvl5pPr>
            <a:lvl6pPr marL="2625725" indent="-239713" eaLnBrk="0" fontAlgn="base" hangingPunct="0">
              <a:spcBef>
                <a:spcPct val="0"/>
              </a:spcBef>
              <a:spcAft>
                <a:spcPct val="0"/>
              </a:spcAft>
              <a:defRPr sz="1600" b="1">
                <a:solidFill>
                  <a:srgbClr val="0000FF"/>
                </a:solidFill>
                <a:latin typeface="Arial" panose="020B0604020202020204" pitchFamily="34" charset="0"/>
              </a:defRPr>
            </a:lvl6pPr>
            <a:lvl7pPr marL="3082925" indent="-239713" eaLnBrk="0" fontAlgn="base" hangingPunct="0">
              <a:spcBef>
                <a:spcPct val="0"/>
              </a:spcBef>
              <a:spcAft>
                <a:spcPct val="0"/>
              </a:spcAft>
              <a:defRPr sz="1600" b="1">
                <a:solidFill>
                  <a:srgbClr val="0000FF"/>
                </a:solidFill>
                <a:latin typeface="Arial" panose="020B0604020202020204" pitchFamily="34" charset="0"/>
              </a:defRPr>
            </a:lvl7pPr>
            <a:lvl8pPr marL="3540125" indent="-239713" eaLnBrk="0" fontAlgn="base" hangingPunct="0">
              <a:spcBef>
                <a:spcPct val="0"/>
              </a:spcBef>
              <a:spcAft>
                <a:spcPct val="0"/>
              </a:spcAft>
              <a:defRPr sz="1600" b="1">
                <a:solidFill>
                  <a:srgbClr val="0000FF"/>
                </a:solidFill>
                <a:latin typeface="Arial" panose="020B0604020202020204" pitchFamily="34" charset="0"/>
              </a:defRPr>
            </a:lvl8pPr>
            <a:lvl9pPr marL="3997325" indent="-239713" eaLnBrk="0" fontAlgn="base" hangingPunct="0">
              <a:spcBef>
                <a:spcPct val="0"/>
              </a:spcBef>
              <a:spcAft>
                <a:spcPct val="0"/>
              </a:spcAft>
              <a:defRPr sz="1600" b="1">
                <a:solidFill>
                  <a:srgbClr val="0000FF"/>
                </a:solidFill>
                <a:latin typeface="Arial" panose="020B0604020202020204" pitchFamily="34" charset="0"/>
              </a:defRPr>
            </a:lvl9pPr>
          </a:lstStyle>
          <a:p>
            <a:fld id="{6B67F700-66E6-4145-BD28-5371CCAF3131}" type="slidenum">
              <a:rPr lang="de-DE" altLang="de-DE" sz="1100" b="0" smtClean="0">
                <a:solidFill>
                  <a:schemeClr val="tx1"/>
                </a:solidFill>
                <a:latin typeface="Times New Roman" panose="02020603050405020304" pitchFamily="18" charset="0"/>
              </a:rPr>
              <a:pPr/>
              <a:t>9</a:t>
            </a:fld>
            <a:endParaRPr lang="de-DE" altLang="de-DE" sz="11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873898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27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a:solidFill>
                  <a:srgbClr val="0000FF"/>
                </a:solidFill>
                <a:latin typeface="Arial" panose="020B0604020202020204" pitchFamily="34" charset="0"/>
              </a:defRPr>
            </a:lvl1pPr>
            <a:lvl2pPr marL="803275" indent="-307975">
              <a:defRPr sz="3200" b="1">
                <a:solidFill>
                  <a:srgbClr val="0000FF"/>
                </a:solidFill>
                <a:latin typeface="Arial" panose="020B0604020202020204" pitchFamily="34" charset="0"/>
              </a:defRPr>
            </a:lvl2pPr>
            <a:lvl3pPr marL="1236663" indent="-246063">
              <a:defRPr sz="3200" b="1">
                <a:solidFill>
                  <a:srgbClr val="0000FF"/>
                </a:solidFill>
                <a:latin typeface="Arial" panose="020B0604020202020204" pitchFamily="34" charset="0"/>
              </a:defRPr>
            </a:lvl3pPr>
            <a:lvl4pPr marL="1731963" indent="-246063">
              <a:defRPr sz="3200" b="1">
                <a:solidFill>
                  <a:srgbClr val="0000FF"/>
                </a:solidFill>
                <a:latin typeface="Arial" panose="020B0604020202020204" pitchFamily="34" charset="0"/>
              </a:defRPr>
            </a:lvl4pPr>
            <a:lvl5pPr marL="2227263" indent="-246063">
              <a:defRPr sz="3200" b="1">
                <a:solidFill>
                  <a:srgbClr val="0000FF"/>
                </a:solidFill>
                <a:latin typeface="Arial" panose="020B0604020202020204" pitchFamily="34" charset="0"/>
              </a:defRPr>
            </a:lvl5pPr>
            <a:lvl6pPr marL="2684463" indent="-246063" eaLnBrk="0" fontAlgn="base" hangingPunct="0">
              <a:spcBef>
                <a:spcPct val="0"/>
              </a:spcBef>
              <a:spcAft>
                <a:spcPct val="0"/>
              </a:spcAft>
              <a:defRPr sz="3200" b="1">
                <a:solidFill>
                  <a:srgbClr val="0000FF"/>
                </a:solidFill>
                <a:latin typeface="Arial" panose="020B0604020202020204" pitchFamily="34" charset="0"/>
              </a:defRPr>
            </a:lvl6pPr>
            <a:lvl7pPr marL="3141663" indent="-246063" eaLnBrk="0" fontAlgn="base" hangingPunct="0">
              <a:spcBef>
                <a:spcPct val="0"/>
              </a:spcBef>
              <a:spcAft>
                <a:spcPct val="0"/>
              </a:spcAft>
              <a:defRPr sz="3200" b="1">
                <a:solidFill>
                  <a:srgbClr val="0000FF"/>
                </a:solidFill>
                <a:latin typeface="Arial" panose="020B0604020202020204" pitchFamily="34" charset="0"/>
              </a:defRPr>
            </a:lvl7pPr>
            <a:lvl8pPr marL="3598863" indent="-246063" eaLnBrk="0" fontAlgn="base" hangingPunct="0">
              <a:spcBef>
                <a:spcPct val="0"/>
              </a:spcBef>
              <a:spcAft>
                <a:spcPct val="0"/>
              </a:spcAft>
              <a:defRPr sz="3200" b="1">
                <a:solidFill>
                  <a:srgbClr val="0000FF"/>
                </a:solidFill>
                <a:latin typeface="Arial" panose="020B0604020202020204" pitchFamily="34" charset="0"/>
              </a:defRPr>
            </a:lvl8pPr>
            <a:lvl9pPr marL="4056063" indent="-246063" eaLnBrk="0" fontAlgn="base" hangingPunct="0">
              <a:spcBef>
                <a:spcPct val="0"/>
              </a:spcBef>
              <a:spcAft>
                <a:spcPct val="0"/>
              </a:spcAft>
              <a:defRPr sz="3200" b="1">
                <a:solidFill>
                  <a:srgbClr val="0000FF"/>
                </a:solidFill>
                <a:latin typeface="Arial" panose="020B0604020202020204" pitchFamily="34" charset="0"/>
              </a:defRPr>
            </a:lvl9pPr>
          </a:lstStyle>
          <a:p>
            <a:fld id="{441EB9ED-89B9-4467-8E16-C312FB800E74}" type="slidenum">
              <a:rPr lang="de-DE" altLang="de-DE" sz="1100" b="0" smtClean="0">
                <a:solidFill>
                  <a:schemeClr val="tx1"/>
                </a:solidFill>
                <a:latin typeface="Times New Roman" panose="02020603050405020304" pitchFamily="18" charset="0"/>
              </a:rPr>
              <a:pPr/>
              <a:t>10</a:t>
            </a:fld>
            <a:endParaRPr lang="de-DE" altLang="de-DE" sz="11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2118485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TextEdit="1"/>
          </p:cNvSpPr>
          <p:nvPr>
            <p:ph type="sldImg"/>
          </p:nvPr>
        </p:nvSpPr>
        <p:spPr>
          <a:ln/>
        </p:spPr>
      </p:sp>
      <p:sp>
        <p:nvSpPr>
          <p:cNvPr id="40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41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b="1">
                <a:solidFill>
                  <a:srgbClr val="0000FF"/>
                </a:solidFill>
                <a:latin typeface="Arial" panose="020B0604020202020204" pitchFamily="34" charset="0"/>
              </a:defRPr>
            </a:lvl1pPr>
            <a:lvl2pPr marL="782638" indent="-300038">
              <a:defRPr sz="1600" b="1">
                <a:solidFill>
                  <a:srgbClr val="0000FF"/>
                </a:solidFill>
                <a:latin typeface="Arial" panose="020B0604020202020204" pitchFamily="34" charset="0"/>
              </a:defRPr>
            </a:lvl2pPr>
            <a:lvl3pPr marL="1204913" indent="-239713">
              <a:defRPr sz="1600" b="1">
                <a:solidFill>
                  <a:srgbClr val="0000FF"/>
                </a:solidFill>
                <a:latin typeface="Arial" panose="020B0604020202020204" pitchFamily="34" charset="0"/>
              </a:defRPr>
            </a:lvl3pPr>
            <a:lvl4pPr marL="1687513" indent="-239713">
              <a:defRPr sz="1600" b="1">
                <a:solidFill>
                  <a:srgbClr val="0000FF"/>
                </a:solidFill>
                <a:latin typeface="Arial" panose="020B0604020202020204" pitchFamily="34" charset="0"/>
              </a:defRPr>
            </a:lvl4pPr>
            <a:lvl5pPr marL="2168525" indent="-239713">
              <a:defRPr sz="1600" b="1">
                <a:solidFill>
                  <a:srgbClr val="0000FF"/>
                </a:solidFill>
                <a:latin typeface="Arial" panose="020B0604020202020204" pitchFamily="34" charset="0"/>
              </a:defRPr>
            </a:lvl5pPr>
            <a:lvl6pPr marL="2625725" indent="-239713" eaLnBrk="0" fontAlgn="base" hangingPunct="0">
              <a:spcBef>
                <a:spcPct val="0"/>
              </a:spcBef>
              <a:spcAft>
                <a:spcPct val="0"/>
              </a:spcAft>
              <a:defRPr sz="1600" b="1">
                <a:solidFill>
                  <a:srgbClr val="0000FF"/>
                </a:solidFill>
                <a:latin typeface="Arial" panose="020B0604020202020204" pitchFamily="34" charset="0"/>
              </a:defRPr>
            </a:lvl6pPr>
            <a:lvl7pPr marL="3082925" indent="-239713" eaLnBrk="0" fontAlgn="base" hangingPunct="0">
              <a:spcBef>
                <a:spcPct val="0"/>
              </a:spcBef>
              <a:spcAft>
                <a:spcPct val="0"/>
              </a:spcAft>
              <a:defRPr sz="1600" b="1">
                <a:solidFill>
                  <a:srgbClr val="0000FF"/>
                </a:solidFill>
                <a:latin typeface="Arial" panose="020B0604020202020204" pitchFamily="34" charset="0"/>
              </a:defRPr>
            </a:lvl7pPr>
            <a:lvl8pPr marL="3540125" indent="-239713" eaLnBrk="0" fontAlgn="base" hangingPunct="0">
              <a:spcBef>
                <a:spcPct val="0"/>
              </a:spcBef>
              <a:spcAft>
                <a:spcPct val="0"/>
              </a:spcAft>
              <a:defRPr sz="1600" b="1">
                <a:solidFill>
                  <a:srgbClr val="0000FF"/>
                </a:solidFill>
                <a:latin typeface="Arial" panose="020B0604020202020204" pitchFamily="34" charset="0"/>
              </a:defRPr>
            </a:lvl8pPr>
            <a:lvl9pPr marL="3997325" indent="-239713" eaLnBrk="0" fontAlgn="base" hangingPunct="0">
              <a:spcBef>
                <a:spcPct val="0"/>
              </a:spcBef>
              <a:spcAft>
                <a:spcPct val="0"/>
              </a:spcAft>
              <a:defRPr sz="1600" b="1">
                <a:solidFill>
                  <a:srgbClr val="0000FF"/>
                </a:solidFill>
                <a:latin typeface="Arial" panose="020B0604020202020204" pitchFamily="34" charset="0"/>
              </a:defRPr>
            </a:lvl9pPr>
          </a:lstStyle>
          <a:p>
            <a:fld id="{6B67F700-66E6-4145-BD28-5371CCAF3131}" type="slidenum">
              <a:rPr lang="de-DE" altLang="de-DE" sz="1100" b="0" smtClean="0">
                <a:solidFill>
                  <a:schemeClr val="tx1"/>
                </a:solidFill>
                <a:latin typeface="Times New Roman" panose="02020603050405020304" pitchFamily="18" charset="0"/>
              </a:rPr>
              <a:pPr/>
              <a:t>20</a:t>
            </a:fld>
            <a:endParaRPr lang="de-DE" altLang="de-DE" sz="1100" b="0">
              <a:solidFill>
                <a:schemeClr val="tx1"/>
              </a:solidFill>
              <a:latin typeface="Times New Roman" panose="02020603050405020304" pitchFamily="18" charset="0"/>
            </a:endParaRPr>
          </a:p>
        </p:txBody>
      </p:sp>
    </p:spTree>
    <p:extLst>
      <p:ext uri="{BB962C8B-B14F-4D97-AF65-F5344CB8AC3E}">
        <p14:creationId xmlns:p14="http://schemas.microsoft.com/office/powerpoint/2010/main" val="3150124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b="1">
                <a:solidFill>
                  <a:srgbClr val="0000FF"/>
                </a:solidFill>
                <a:latin typeface="Arial" panose="020B0604020202020204" pitchFamily="34" charset="0"/>
              </a:defRPr>
            </a:lvl1pPr>
            <a:lvl2pPr marL="782638" indent="-300038">
              <a:defRPr sz="1600" b="1">
                <a:solidFill>
                  <a:srgbClr val="0000FF"/>
                </a:solidFill>
                <a:latin typeface="Arial" panose="020B0604020202020204" pitchFamily="34" charset="0"/>
              </a:defRPr>
            </a:lvl2pPr>
            <a:lvl3pPr marL="1204913" indent="-239713">
              <a:defRPr sz="1600" b="1">
                <a:solidFill>
                  <a:srgbClr val="0000FF"/>
                </a:solidFill>
                <a:latin typeface="Arial" panose="020B0604020202020204" pitchFamily="34" charset="0"/>
              </a:defRPr>
            </a:lvl3pPr>
            <a:lvl4pPr marL="1687513" indent="-239713">
              <a:defRPr sz="1600" b="1">
                <a:solidFill>
                  <a:srgbClr val="0000FF"/>
                </a:solidFill>
                <a:latin typeface="Arial" panose="020B0604020202020204" pitchFamily="34" charset="0"/>
              </a:defRPr>
            </a:lvl4pPr>
            <a:lvl5pPr marL="2168525" indent="-239713">
              <a:defRPr sz="1600" b="1">
                <a:solidFill>
                  <a:srgbClr val="0000FF"/>
                </a:solidFill>
                <a:latin typeface="Arial" panose="020B0604020202020204" pitchFamily="34" charset="0"/>
              </a:defRPr>
            </a:lvl5pPr>
            <a:lvl6pPr marL="2625725" indent="-239713" eaLnBrk="0" fontAlgn="base" hangingPunct="0">
              <a:spcBef>
                <a:spcPct val="0"/>
              </a:spcBef>
              <a:spcAft>
                <a:spcPct val="0"/>
              </a:spcAft>
              <a:defRPr sz="1600" b="1">
                <a:solidFill>
                  <a:srgbClr val="0000FF"/>
                </a:solidFill>
                <a:latin typeface="Arial" panose="020B0604020202020204" pitchFamily="34" charset="0"/>
              </a:defRPr>
            </a:lvl6pPr>
            <a:lvl7pPr marL="3082925" indent="-239713" eaLnBrk="0" fontAlgn="base" hangingPunct="0">
              <a:spcBef>
                <a:spcPct val="0"/>
              </a:spcBef>
              <a:spcAft>
                <a:spcPct val="0"/>
              </a:spcAft>
              <a:defRPr sz="1600" b="1">
                <a:solidFill>
                  <a:srgbClr val="0000FF"/>
                </a:solidFill>
                <a:latin typeface="Arial" panose="020B0604020202020204" pitchFamily="34" charset="0"/>
              </a:defRPr>
            </a:lvl7pPr>
            <a:lvl8pPr marL="3540125" indent="-239713" eaLnBrk="0" fontAlgn="base" hangingPunct="0">
              <a:spcBef>
                <a:spcPct val="0"/>
              </a:spcBef>
              <a:spcAft>
                <a:spcPct val="0"/>
              </a:spcAft>
              <a:defRPr sz="1600" b="1">
                <a:solidFill>
                  <a:srgbClr val="0000FF"/>
                </a:solidFill>
                <a:latin typeface="Arial" panose="020B0604020202020204" pitchFamily="34" charset="0"/>
              </a:defRPr>
            </a:lvl8pPr>
            <a:lvl9pPr marL="3997325" indent="-239713" eaLnBrk="0" fontAlgn="base" hangingPunct="0">
              <a:spcBef>
                <a:spcPct val="0"/>
              </a:spcBef>
              <a:spcAft>
                <a:spcPct val="0"/>
              </a:spcAft>
              <a:defRPr sz="1600" b="1">
                <a:solidFill>
                  <a:srgbClr val="0000FF"/>
                </a:solidFill>
                <a:latin typeface="Arial" panose="020B0604020202020204" pitchFamily="34" charset="0"/>
              </a:defRPr>
            </a:lvl9pPr>
          </a:lstStyle>
          <a:p>
            <a:fld id="{FA213C54-4746-4534-9682-B56BF351F196}" type="slidenum">
              <a:rPr lang="de-DE" altLang="de-DE" sz="1100" b="0" smtClean="0">
                <a:solidFill>
                  <a:schemeClr val="tx1"/>
                </a:solidFill>
                <a:latin typeface="Times New Roman" panose="02020603050405020304" pitchFamily="18" charset="0"/>
              </a:rPr>
              <a:pPr/>
              <a:t>43</a:t>
            </a:fld>
            <a:endParaRPr lang="de-DE" altLang="de-DE" sz="1100" b="0">
              <a:solidFill>
                <a:schemeClr val="tx1"/>
              </a:solidFill>
              <a:latin typeface="Times New Roman" panose="02020603050405020304" pitchFamily="18"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t>Wer sind die bescheidensten Naturwissenschaftler? ...</a:t>
            </a:r>
          </a:p>
        </p:txBody>
      </p:sp>
    </p:spTree>
    <p:extLst>
      <p:ext uri="{BB962C8B-B14F-4D97-AF65-F5344CB8AC3E}">
        <p14:creationId xmlns:p14="http://schemas.microsoft.com/office/powerpoint/2010/main" val="3050251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b="1">
                <a:solidFill>
                  <a:srgbClr val="0000FF"/>
                </a:solidFill>
                <a:latin typeface="Arial" panose="020B0604020202020204" pitchFamily="34" charset="0"/>
              </a:defRPr>
            </a:lvl1pPr>
            <a:lvl2pPr marL="782638" indent="-300038">
              <a:defRPr sz="1600" b="1">
                <a:solidFill>
                  <a:srgbClr val="0000FF"/>
                </a:solidFill>
                <a:latin typeface="Arial" panose="020B0604020202020204" pitchFamily="34" charset="0"/>
              </a:defRPr>
            </a:lvl2pPr>
            <a:lvl3pPr marL="1204913" indent="-239713">
              <a:defRPr sz="1600" b="1">
                <a:solidFill>
                  <a:srgbClr val="0000FF"/>
                </a:solidFill>
                <a:latin typeface="Arial" panose="020B0604020202020204" pitchFamily="34" charset="0"/>
              </a:defRPr>
            </a:lvl3pPr>
            <a:lvl4pPr marL="1687513" indent="-239713">
              <a:defRPr sz="1600" b="1">
                <a:solidFill>
                  <a:srgbClr val="0000FF"/>
                </a:solidFill>
                <a:latin typeface="Arial" panose="020B0604020202020204" pitchFamily="34" charset="0"/>
              </a:defRPr>
            </a:lvl4pPr>
            <a:lvl5pPr marL="2168525" indent="-239713">
              <a:defRPr sz="1600" b="1">
                <a:solidFill>
                  <a:srgbClr val="0000FF"/>
                </a:solidFill>
                <a:latin typeface="Arial" panose="020B0604020202020204" pitchFamily="34" charset="0"/>
              </a:defRPr>
            </a:lvl5pPr>
            <a:lvl6pPr marL="2625725" indent="-239713" eaLnBrk="0" fontAlgn="base" hangingPunct="0">
              <a:spcBef>
                <a:spcPct val="0"/>
              </a:spcBef>
              <a:spcAft>
                <a:spcPct val="0"/>
              </a:spcAft>
              <a:defRPr sz="1600" b="1">
                <a:solidFill>
                  <a:srgbClr val="0000FF"/>
                </a:solidFill>
                <a:latin typeface="Arial" panose="020B0604020202020204" pitchFamily="34" charset="0"/>
              </a:defRPr>
            </a:lvl6pPr>
            <a:lvl7pPr marL="3082925" indent="-239713" eaLnBrk="0" fontAlgn="base" hangingPunct="0">
              <a:spcBef>
                <a:spcPct val="0"/>
              </a:spcBef>
              <a:spcAft>
                <a:spcPct val="0"/>
              </a:spcAft>
              <a:defRPr sz="1600" b="1">
                <a:solidFill>
                  <a:srgbClr val="0000FF"/>
                </a:solidFill>
                <a:latin typeface="Arial" panose="020B0604020202020204" pitchFamily="34" charset="0"/>
              </a:defRPr>
            </a:lvl7pPr>
            <a:lvl8pPr marL="3540125" indent="-239713" eaLnBrk="0" fontAlgn="base" hangingPunct="0">
              <a:spcBef>
                <a:spcPct val="0"/>
              </a:spcBef>
              <a:spcAft>
                <a:spcPct val="0"/>
              </a:spcAft>
              <a:defRPr sz="1600" b="1">
                <a:solidFill>
                  <a:srgbClr val="0000FF"/>
                </a:solidFill>
                <a:latin typeface="Arial" panose="020B0604020202020204" pitchFamily="34" charset="0"/>
              </a:defRPr>
            </a:lvl8pPr>
            <a:lvl9pPr marL="3997325" indent="-239713" eaLnBrk="0" fontAlgn="base" hangingPunct="0">
              <a:spcBef>
                <a:spcPct val="0"/>
              </a:spcBef>
              <a:spcAft>
                <a:spcPct val="0"/>
              </a:spcAft>
              <a:defRPr sz="1600" b="1">
                <a:solidFill>
                  <a:srgbClr val="0000FF"/>
                </a:solidFill>
                <a:latin typeface="Arial" panose="020B0604020202020204" pitchFamily="34" charset="0"/>
              </a:defRPr>
            </a:lvl9pPr>
          </a:lstStyle>
          <a:p>
            <a:fld id="{AD0D4338-5ECB-4480-A942-AA07C0570BE0}" type="slidenum">
              <a:rPr lang="de-DE" altLang="de-DE" sz="1100" b="0" smtClean="0">
                <a:solidFill>
                  <a:schemeClr val="tx1"/>
                </a:solidFill>
                <a:latin typeface="Times New Roman" panose="02020603050405020304" pitchFamily="18" charset="0"/>
              </a:rPr>
              <a:pPr/>
              <a:t>44</a:t>
            </a:fld>
            <a:endParaRPr lang="de-DE" altLang="de-DE" sz="1100" b="0">
              <a:solidFill>
                <a:schemeClr val="tx1"/>
              </a:solidFill>
              <a:latin typeface="Times New Roman" panose="02020603050405020304"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t>Wer sind die bescheidensten Naturwissenschaftler? ...</a:t>
            </a:r>
          </a:p>
        </p:txBody>
      </p:sp>
    </p:spTree>
    <p:extLst>
      <p:ext uri="{BB962C8B-B14F-4D97-AF65-F5344CB8AC3E}">
        <p14:creationId xmlns:p14="http://schemas.microsoft.com/office/powerpoint/2010/main" val="2671045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d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d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1AED66BA-1366-4840-A8E6-83EDF2BBB9FC}" type="slidenum">
              <a:rPr lang="de-DE"/>
              <a:pPr>
                <a:defRPr/>
              </a:pPr>
              <a:t>‹Nr.›</a:t>
            </a:fld>
            <a:endParaRPr lang="de-DE"/>
          </a:p>
        </p:txBody>
      </p:sp>
    </p:spTree>
    <p:extLst>
      <p:ext uri="{BB962C8B-B14F-4D97-AF65-F5344CB8AC3E}">
        <p14:creationId xmlns:p14="http://schemas.microsoft.com/office/powerpoint/2010/main" val="2262763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D318ECBC-2F0C-4C2E-A781-D1402DF453B7}" type="slidenum">
              <a:rPr lang="de-DE"/>
              <a:pPr>
                <a:defRPr/>
              </a:pPr>
              <a:t>‹Nr.›</a:t>
            </a:fld>
            <a:endParaRPr lang="de-DE"/>
          </a:p>
        </p:txBody>
      </p:sp>
    </p:spTree>
    <p:extLst>
      <p:ext uri="{BB962C8B-B14F-4D97-AF65-F5344CB8AC3E}">
        <p14:creationId xmlns:p14="http://schemas.microsoft.com/office/powerpoint/2010/main" val="768233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818C151C-CFCC-49FE-AE3C-E7CEB7451B96}" type="slidenum">
              <a:rPr lang="de-DE"/>
              <a:pPr>
                <a:defRPr/>
              </a:pPr>
              <a:t>‹Nr.›</a:t>
            </a:fld>
            <a:endParaRPr lang="de-DE"/>
          </a:p>
        </p:txBody>
      </p:sp>
    </p:spTree>
    <p:extLst>
      <p:ext uri="{BB962C8B-B14F-4D97-AF65-F5344CB8AC3E}">
        <p14:creationId xmlns:p14="http://schemas.microsoft.com/office/powerpoint/2010/main" val="1706173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35F1F5CC-930E-4D6C-BF2F-E80A5FBBB5B9}" type="slidenum">
              <a:rPr lang="de-DE"/>
              <a:pPr>
                <a:defRPr/>
              </a:pPr>
              <a:t>‹Nr.›</a:t>
            </a:fld>
            <a:endParaRPr lang="de-DE"/>
          </a:p>
        </p:txBody>
      </p:sp>
    </p:spTree>
    <p:extLst>
      <p:ext uri="{BB962C8B-B14F-4D97-AF65-F5344CB8AC3E}">
        <p14:creationId xmlns:p14="http://schemas.microsoft.com/office/powerpoint/2010/main" val="2518290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C73FCD2F-C274-4F6A-8BD4-FFD8469DD17F}" type="slidenum">
              <a:rPr lang="de-DE"/>
              <a:pPr>
                <a:defRPr/>
              </a:pPr>
              <a:t>‹Nr.›</a:t>
            </a:fld>
            <a:endParaRPr lang="de-DE"/>
          </a:p>
        </p:txBody>
      </p:sp>
    </p:spTree>
    <p:extLst>
      <p:ext uri="{BB962C8B-B14F-4D97-AF65-F5344CB8AC3E}">
        <p14:creationId xmlns:p14="http://schemas.microsoft.com/office/powerpoint/2010/main" val="334586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EA3C3C04-31A8-411F-92F8-6B898C1B4C0B}" type="slidenum">
              <a:rPr lang="de-DE"/>
              <a:pPr>
                <a:defRPr/>
              </a:pPr>
              <a:t>‹Nr.›</a:t>
            </a:fld>
            <a:endParaRPr lang="de-DE"/>
          </a:p>
        </p:txBody>
      </p:sp>
    </p:spTree>
    <p:extLst>
      <p:ext uri="{BB962C8B-B14F-4D97-AF65-F5344CB8AC3E}">
        <p14:creationId xmlns:p14="http://schemas.microsoft.com/office/powerpoint/2010/main" val="419357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EB0B4F26-34B9-470A-B953-6D30F1456967}" type="slidenum">
              <a:rPr lang="de-DE"/>
              <a:pPr>
                <a:defRPr/>
              </a:pPr>
              <a:t>‹Nr.›</a:t>
            </a:fld>
            <a:endParaRPr lang="de-DE"/>
          </a:p>
        </p:txBody>
      </p:sp>
    </p:spTree>
    <p:extLst>
      <p:ext uri="{BB962C8B-B14F-4D97-AF65-F5344CB8AC3E}">
        <p14:creationId xmlns:p14="http://schemas.microsoft.com/office/powerpoint/2010/main" val="1530989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CF660FA0-B660-4DC9-B321-BBB25F8ABE6A}" type="slidenum">
              <a:rPr lang="de-DE"/>
              <a:pPr>
                <a:defRPr/>
              </a:pPr>
              <a:t>‹Nr.›</a:t>
            </a:fld>
            <a:endParaRPr lang="de-DE"/>
          </a:p>
        </p:txBody>
      </p:sp>
    </p:spTree>
    <p:extLst>
      <p:ext uri="{BB962C8B-B14F-4D97-AF65-F5344CB8AC3E}">
        <p14:creationId xmlns:p14="http://schemas.microsoft.com/office/powerpoint/2010/main" val="285371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FF37F71B-38F3-4B16-8452-4367B396442B}" type="slidenum">
              <a:rPr lang="de-DE"/>
              <a:pPr>
                <a:defRPr/>
              </a:pPr>
              <a:t>‹Nr.›</a:t>
            </a:fld>
            <a:endParaRPr lang="de-DE"/>
          </a:p>
        </p:txBody>
      </p:sp>
    </p:spTree>
    <p:extLst>
      <p:ext uri="{BB962C8B-B14F-4D97-AF65-F5344CB8AC3E}">
        <p14:creationId xmlns:p14="http://schemas.microsoft.com/office/powerpoint/2010/main" val="1976665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F26CE2E4-2F4C-4AF1-8D8E-EC251CA9F8B8}" type="slidenum">
              <a:rPr lang="de-DE"/>
              <a:pPr>
                <a:defRPr/>
              </a:pPr>
              <a:t>‹Nr.›</a:t>
            </a:fld>
            <a:endParaRPr lang="de-DE"/>
          </a:p>
        </p:txBody>
      </p:sp>
    </p:spTree>
    <p:extLst>
      <p:ext uri="{BB962C8B-B14F-4D97-AF65-F5344CB8AC3E}">
        <p14:creationId xmlns:p14="http://schemas.microsoft.com/office/powerpoint/2010/main" val="417392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C931599B-3A51-48E6-9FF1-FEE7800C3056}" type="slidenum">
              <a:rPr lang="de-DE"/>
              <a:pPr>
                <a:defRPr/>
              </a:pPr>
              <a:t>‹Nr.›</a:t>
            </a:fld>
            <a:endParaRPr lang="de-DE"/>
          </a:p>
        </p:txBody>
      </p:sp>
    </p:spTree>
    <p:extLst>
      <p:ext uri="{BB962C8B-B14F-4D97-AF65-F5344CB8AC3E}">
        <p14:creationId xmlns:p14="http://schemas.microsoft.com/office/powerpoint/2010/main" val="521181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85800" y="609600"/>
            <a:ext cx="7772400" cy="54864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C0D84239-AD81-419E-A61F-4FB3A799F107}" type="slidenum">
              <a:rPr lang="de-DE"/>
              <a:pPr>
                <a:defRPr/>
              </a:pPr>
              <a:t>‹Nr.›</a:t>
            </a:fld>
            <a:endParaRPr lang="de-DE"/>
          </a:p>
        </p:txBody>
      </p:sp>
    </p:spTree>
    <p:extLst>
      <p:ext uri="{BB962C8B-B14F-4D97-AF65-F5344CB8AC3E}">
        <p14:creationId xmlns:p14="http://schemas.microsoft.com/office/powerpoint/2010/main" val="41090708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Headline und Bild groß">
    <p:spTree>
      <p:nvGrpSpPr>
        <p:cNvPr id="1" name=""/>
        <p:cNvGrpSpPr/>
        <p:nvPr/>
      </p:nvGrpSpPr>
      <p:grpSpPr>
        <a:xfrm>
          <a:off x="0" y="0"/>
          <a:ext cx="0" cy="0"/>
          <a:chOff x="0" y="0"/>
          <a:chExt cx="0" cy="0"/>
        </a:xfrm>
      </p:grpSpPr>
      <p:pic>
        <p:nvPicPr>
          <p:cNvPr id="6" name="Bild 5"/>
          <p:cNvPicPr>
            <a:picLocks noChangeAspect="1"/>
          </p:cNvPicPr>
          <p:nvPr userDrawn="1"/>
        </p:nvPicPr>
        <mc:AlternateContent xmlns:mc="http://schemas.openxmlformats.org/markup-compatibility/2006">
          <mc:Choice xmlns:ma="http://schemas.microsoft.com/office/mac/drawingml/2008/main" xmlns:mv="urn:schemas-microsoft-com:mac:vml" xmlns="" Requires="ma">
            <p:blipFill>
              <a:blip r:embed="rId2"/>
              <a:stretch>
                <a:fillRect/>
              </a:stretch>
            </p:blipFill>
          </mc:Choice>
          <mc:Fallback>
            <p:blipFill>
              <a:blip r:embed="rId3"/>
              <a:stretch>
                <a:fillRect/>
              </a:stretch>
            </p:blipFill>
          </mc:Fallback>
        </mc:AlternateContent>
        <p:spPr>
          <a:xfrm>
            <a:off x="0" y="0"/>
            <a:ext cx="9144000" cy="2222500"/>
          </a:xfrm>
          <a:prstGeom prst="rect">
            <a:avLst/>
          </a:prstGeom>
        </p:spPr>
      </p:pic>
      <p:sp>
        <p:nvSpPr>
          <p:cNvPr id="4" name="Inhaltsplatzhalter 2"/>
          <p:cNvSpPr>
            <a:spLocks noGrp="1"/>
          </p:cNvSpPr>
          <p:nvPr>
            <p:ph idx="1"/>
          </p:nvPr>
        </p:nvSpPr>
        <p:spPr>
          <a:xfrm>
            <a:off x="536575" y="2027237"/>
            <a:ext cx="8229600" cy="4525963"/>
          </a:xfrm>
        </p:spPr>
        <p:txBody>
          <a:bodyPr/>
          <a:lstStyle>
            <a:lvl1pPr>
              <a:defRPr sz="2800"/>
            </a:lvl1pPr>
            <a:lvl4pPr>
              <a:defRPr sz="2000" baseline="0"/>
            </a:lvl4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Inhaltsplatzhalter 2"/>
          <p:cNvSpPr>
            <a:spLocks noGrp="1"/>
          </p:cNvSpPr>
          <p:nvPr>
            <p:ph idx="10" hasCustomPrompt="1"/>
          </p:nvPr>
        </p:nvSpPr>
        <p:spPr>
          <a:xfrm>
            <a:off x="445865" y="982658"/>
            <a:ext cx="5950628" cy="1044579"/>
          </a:xfrm>
        </p:spPr>
        <p:txBody>
          <a:bodyPr>
            <a:normAutofit/>
          </a:bodyPr>
          <a:lstStyle>
            <a:lvl1pPr>
              <a:buNone/>
              <a:defRPr sz="2400" b="1" i="0">
                <a:solidFill>
                  <a:schemeClr val="tx2"/>
                </a:solidFill>
                <a:latin typeface="Myriad Pro"/>
                <a:cs typeface="Myriad Pro"/>
              </a:defRPr>
            </a:lvl1pPr>
            <a:lvl4pPr>
              <a:defRPr sz="2000" baseline="0"/>
            </a:lvl4pPr>
          </a:lstStyle>
          <a:p>
            <a:pPr lvl="0"/>
            <a:r>
              <a:rPr lang="de-DE" dirty="0"/>
              <a:t>Überschrift</a:t>
            </a:r>
          </a:p>
        </p:txBody>
      </p:sp>
    </p:spTree>
    <p:extLst>
      <p:ext uri="{BB962C8B-B14F-4D97-AF65-F5344CB8AC3E}">
        <p14:creationId xmlns:p14="http://schemas.microsoft.com/office/powerpoint/2010/main" val="6208326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Leere Folie">
    <p:spTree>
      <p:nvGrpSpPr>
        <p:cNvPr id="1" name=""/>
        <p:cNvGrpSpPr/>
        <p:nvPr/>
      </p:nvGrpSpPr>
      <p:grpSpPr>
        <a:xfrm>
          <a:off x="0" y="0"/>
          <a:ext cx="0" cy="0"/>
          <a:chOff x="0" y="0"/>
          <a:chExt cx="0" cy="0"/>
        </a:xfrm>
      </p:grpSpPr>
      <p:pic>
        <p:nvPicPr>
          <p:cNvPr id="14" name="Bild 13"/>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2"/>
              <a:stretch>
                <a:fillRect/>
              </a:stretch>
            </p:blipFill>
          </mc:Choice>
          <mc:Fallback>
            <p:blipFill>
              <a:blip r:embed="rId3"/>
              <a:stretch>
                <a:fillRect/>
              </a:stretch>
            </p:blipFill>
          </mc:Fallback>
        </mc:AlternateContent>
        <p:spPr>
          <a:xfrm>
            <a:off x="-12700" y="-5292"/>
            <a:ext cx="9156700" cy="6400800"/>
          </a:xfrm>
          <a:prstGeom prst="rect">
            <a:avLst/>
          </a:prstGeom>
        </p:spPr>
      </p:pic>
      <p:sp>
        <p:nvSpPr>
          <p:cNvPr id="9" name="Titel 1"/>
          <p:cNvSpPr>
            <a:spLocks noGrp="1"/>
          </p:cNvSpPr>
          <p:nvPr>
            <p:ph type="title" hasCustomPrompt="1"/>
          </p:nvPr>
        </p:nvSpPr>
        <p:spPr>
          <a:xfrm>
            <a:off x="544513" y="1109663"/>
            <a:ext cx="7391400" cy="1143000"/>
          </a:xfrm>
          <a:prstGeom prst="rect">
            <a:avLst/>
          </a:prstGeom>
        </p:spPr>
        <p:txBody>
          <a:bodyPr/>
          <a:lstStyle>
            <a:lvl1pPr algn="l">
              <a:defRPr sz="3400" baseline="0">
                <a:solidFill>
                  <a:schemeClr val="tx2"/>
                </a:solidFill>
                <a:latin typeface="Myriad Pro"/>
                <a:cs typeface="Myriad Pro"/>
              </a:defRPr>
            </a:lvl1pPr>
          </a:lstStyle>
          <a:p>
            <a:r>
              <a:rPr lang="de-DE" dirty="0"/>
              <a:t>Titel 1</a:t>
            </a:r>
          </a:p>
        </p:txBody>
      </p:sp>
    </p:spTree>
    <p:extLst>
      <p:ext uri="{BB962C8B-B14F-4D97-AF65-F5344CB8AC3E}">
        <p14:creationId xmlns:p14="http://schemas.microsoft.com/office/powerpoint/2010/main" val="3438246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de-DE" altLang="de-DE"/>
              <a:t>Klicken Sie, um das Titelformat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b="0">
                <a:solidFill>
                  <a:schemeClr val="tx1"/>
                </a:solidFill>
                <a:latin typeface="+mn-lt"/>
              </a:defRPr>
            </a:lvl1pPr>
          </a:lstStyle>
          <a:p>
            <a:pPr>
              <a:defRPr/>
            </a:pPr>
            <a:endParaRPr 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b="0">
                <a:solidFill>
                  <a:schemeClr val="tx1"/>
                </a:solidFill>
                <a:latin typeface="+mn-lt"/>
              </a:defRPr>
            </a:lvl1pPr>
          </a:lstStyle>
          <a:p>
            <a:pPr>
              <a:defRPr/>
            </a:pPr>
            <a:endParaRPr 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b="0">
                <a:solidFill>
                  <a:schemeClr val="tx1"/>
                </a:solidFill>
                <a:latin typeface="Times New Roman" panose="02020603050405020304" pitchFamily="18" charset="0"/>
              </a:defRPr>
            </a:lvl1pPr>
          </a:lstStyle>
          <a:p>
            <a:pPr>
              <a:defRPr/>
            </a:pPr>
            <a:fld id="{03FEA187-40D9-4D16-A0FA-377F5A4E76C2}"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oleObject" Target="../embeddings/oleObject1.bin"/><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oleObject" Target="../embeddings/oleObject1.bin"/><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oleObject" Target="../embeddings/oleObject1.bin"/><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tmp"/><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oleObject" Target="../embeddings/oleObject1.bin"/><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12" Type="http://schemas.openxmlformats.org/officeDocument/2006/relationships/image" Target="../media/image7.png"/><Relationship Id="rId2" Type="http://schemas.openxmlformats.org/officeDocument/2006/relationships/hyperlink" Target="IGM.pptx" TargetMode="External"/><Relationship Id="rId1" Type="http://schemas.openxmlformats.org/officeDocument/2006/relationships/slideLayout" Target="../slideLayouts/slideLayout13.xml"/><Relationship Id="rId6" Type="http://schemas.openxmlformats.org/officeDocument/2006/relationships/image" Target="../media/image28.jpeg"/><Relationship Id="rId11" Type="http://schemas.openxmlformats.org/officeDocument/2006/relationships/image" Target="../media/image33.jpg"/><Relationship Id="rId5" Type="http://schemas.openxmlformats.org/officeDocument/2006/relationships/image" Target="../media/image27.jpeg"/><Relationship Id="rId10" Type="http://schemas.openxmlformats.org/officeDocument/2006/relationships/image" Target="../media/image32.png"/><Relationship Id="rId4" Type="http://schemas.openxmlformats.org/officeDocument/2006/relationships/hyperlink" Target="igm-konzeption.pptx" TargetMode="External"/><Relationship Id="rId9"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2.png"/><Relationship Id="rId7" Type="http://schemas.openxmlformats.org/officeDocument/2006/relationships/image" Target="../media/image38.png"/><Relationship Id="rId2" Type="http://schemas.openxmlformats.org/officeDocument/2006/relationships/image" Target="../media/image34.tmp"/><Relationship Id="rId1" Type="http://schemas.openxmlformats.org/officeDocument/2006/relationships/slideLayout" Target="../slideLayouts/slideLayout13.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9.tmp"/><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41.tmp"/><Relationship Id="rId2" Type="http://schemas.openxmlformats.org/officeDocument/2006/relationships/image" Target="../media/image40.tmp"/><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2.tmp"/><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4.tmp"/><Relationship Id="rId2" Type="http://schemas.openxmlformats.org/officeDocument/2006/relationships/image" Target="../media/image43.tmp"/><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6.jp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48.png"/><Relationship Id="rId7" Type="http://schemas.openxmlformats.org/officeDocument/2006/relationships/image" Target="../media/image52.jpg"/><Relationship Id="rId2" Type="http://schemas.openxmlformats.org/officeDocument/2006/relationships/image" Target="../media/image47.jpg"/><Relationship Id="rId1" Type="http://schemas.openxmlformats.org/officeDocument/2006/relationships/slideLayout" Target="../slideLayouts/slideLayout13.xml"/><Relationship Id="rId6" Type="http://schemas.openxmlformats.org/officeDocument/2006/relationships/image" Target="../media/image51.jpg"/><Relationship Id="rId11" Type="http://schemas.openxmlformats.org/officeDocument/2006/relationships/image" Target="../media/image7.png"/><Relationship Id="rId5" Type="http://schemas.openxmlformats.org/officeDocument/2006/relationships/image" Target="../media/image50.jpg"/><Relationship Id="rId10" Type="http://schemas.openxmlformats.org/officeDocument/2006/relationships/image" Target="../media/image55.jpg"/><Relationship Id="rId4" Type="http://schemas.openxmlformats.org/officeDocument/2006/relationships/image" Target="../media/image49.jpg"/><Relationship Id="rId9" Type="http://schemas.openxmlformats.org/officeDocument/2006/relationships/image" Target="../media/image54.jpg"/></Relationships>
</file>

<file path=ppt/slides/_rels/slide36.xml.rels><?xml version="1.0" encoding="UTF-8" standalone="yes"?>
<Relationships xmlns="http://schemas.openxmlformats.org/package/2006/relationships"><Relationship Id="rId3" Type="http://schemas.openxmlformats.org/officeDocument/2006/relationships/image" Target="../media/image57.jpg"/><Relationship Id="rId7" Type="http://schemas.openxmlformats.org/officeDocument/2006/relationships/image" Target="../media/image60.jpeg"/><Relationship Id="rId2" Type="http://schemas.openxmlformats.org/officeDocument/2006/relationships/image" Target="../media/image56.jpeg"/><Relationship Id="rId1" Type="http://schemas.openxmlformats.org/officeDocument/2006/relationships/slideLayout" Target="../slideLayouts/slideLayout13.xml"/><Relationship Id="rId6" Type="http://schemas.openxmlformats.org/officeDocument/2006/relationships/image" Target="../media/image59.jpeg"/><Relationship Id="rId5" Type="http://schemas.openxmlformats.org/officeDocument/2006/relationships/image" Target="../media/image7.png"/><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1.jpg"/><Relationship Id="rId1" Type="http://schemas.openxmlformats.org/officeDocument/2006/relationships/slideLayout" Target="../slideLayouts/slideLayout13.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8.jpg"/><Relationship Id="rId4" Type="http://schemas.openxmlformats.org/officeDocument/2006/relationships/image" Target="../media/image67.jpg"/></Relationships>
</file>

<file path=ppt/slides/_rels/slide39.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70.jpg"/><Relationship Id="rId7" Type="http://schemas.openxmlformats.org/officeDocument/2006/relationships/image" Target="../media/image73.jpeg"/><Relationship Id="rId2" Type="http://schemas.openxmlformats.org/officeDocument/2006/relationships/image" Target="../media/image69.jpg"/><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72.jpg"/><Relationship Id="rId4" Type="http://schemas.openxmlformats.org/officeDocument/2006/relationships/image" Target="../media/image71.jpg"/></Relationships>
</file>

<file path=ppt/slides/_rels/slide40.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77.tmp"/><Relationship Id="rId2" Type="http://schemas.openxmlformats.org/officeDocument/2006/relationships/image" Target="../media/image76.tmp"/><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79.tmp"/><Relationship Id="rId2" Type="http://schemas.openxmlformats.org/officeDocument/2006/relationships/image" Target="../media/image78.tmp"/><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1043608" y="0"/>
            <a:ext cx="8100391" cy="954107"/>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800" dirty="0">
                <a:solidFill>
                  <a:schemeClr val="bg1"/>
                </a:solidFill>
                <a:latin typeface="Arial" panose="020B0604020202020204" pitchFamily="34" charset="0"/>
              </a:rPr>
              <a:t>Systemische Ätiologie und Pathogenese chronischer Erkrankungen</a:t>
            </a:r>
          </a:p>
        </p:txBody>
      </p:sp>
      <p:grpSp>
        <p:nvGrpSpPr>
          <p:cNvPr id="10" name="Gruppieren 9"/>
          <p:cNvGrpSpPr/>
          <p:nvPr/>
        </p:nvGrpSpPr>
        <p:grpSpPr>
          <a:xfrm>
            <a:off x="0" y="-28575"/>
            <a:ext cx="9144000" cy="1033219"/>
            <a:chOff x="0" y="-26989"/>
            <a:chExt cx="9144000" cy="1033219"/>
          </a:xfrm>
        </p:grpSpPr>
        <p:pic>
          <p:nvPicPr>
            <p:cNvPr id="11" name="Picture 2" descr="LOGO ppt Hintergrund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6989"/>
              <a:ext cx="1043607" cy="103321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12" name="Gerader Verbinder 11"/>
            <p:cNvCxnSpPr/>
            <p:nvPr/>
          </p:nvCxnSpPr>
          <p:spPr bwMode="auto">
            <a:xfrm>
              <a:off x="0" y="955693"/>
              <a:ext cx="9144000" cy="0"/>
            </a:xfrm>
            <a:prstGeom prst="line">
              <a:avLst/>
            </a:prstGeom>
            <a:solidFill>
              <a:schemeClr val="bg1"/>
            </a:solidFill>
            <a:ln w="9525" cap="flat" cmpd="sng" algn="ctr">
              <a:solidFill>
                <a:srgbClr val="4379AF"/>
              </a:solidFill>
              <a:prstDash val="solid"/>
              <a:round/>
              <a:headEnd type="none" w="med" len="med"/>
              <a:tailEnd type="none" w="med" len="med"/>
            </a:ln>
            <a:effectLst/>
          </p:spPr>
        </p:cxnSp>
      </p:grpSp>
      <p:pic>
        <p:nvPicPr>
          <p:cNvPr id="13" name="Picture 2" descr="040722 Hager 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636607"/>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Object 3"/>
          <p:cNvGraphicFramePr>
            <a:graphicFrameLocks noChangeAspect="1"/>
          </p:cNvGraphicFramePr>
          <p:nvPr>
            <p:extLst>
              <p:ext uri="{D42A27DB-BD31-4B8C-83A1-F6EECF244321}">
                <p14:modId xmlns:p14="http://schemas.microsoft.com/office/powerpoint/2010/main" val="1838482544"/>
              </p:ext>
            </p:extLst>
          </p:nvPr>
        </p:nvGraphicFramePr>
        <p:xfrm>
          <a:off x="5940425" y="1204559"/>
          <a:ext cx="2468039" cy="3312368"/>
        </p:xfrm>
        <a:graphic>
          <a:graphicData uri="http://schemas.openxmlformats.org/presentationml/2006/ole">
            <mc:AlternateContent xmlns:mc="http://schemas.openxmlformats.org/markup-compatibility/2006">
              <mc:Choice xmlns:v="urn:schemas-microsoft-com:vml" Requires="v">
                <p:oleObj name="Image" r:id="rId5" imgW="9873632" imgH="13190258" progId="Photoshop.Image.5">
                  <p:embed/>
                </p:oleObj>
              </mc:Choice>
              <mc:Fallback>
                <p:oleObj name="Image" r:id="rId5" imgW="9873632" imgH="13190258" progId="Photoshop.Image.5">
                  <p:embed/>
                  <p:pic>
                    <p:nvPicPr>
                      <p:cNvPr id="1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425" y="1204559"/>
                        <a:ext cx="2468039" cy="3312368"/>
                      </a:xfrm>
                      <a:prstGeom prst="rect">
                        <a:avLst/>
                      </a:prstGeom>
                      <a:noFill/>
                      <a:ln>
                        <a:noFill/>
                      </a:ln>
                      <a:effectLst/>
                    </p:spPr>
                  </p:pic>
                </p:oleObj>
              </mc:Fallback>
            </mc:AlternateContent>
          </a:graphicData>
        </a:graphic>
      </p:graphicFrame>
      <p:sp>
        <p:nvSpPr>
          <p:cNvPr id="15" name="Line 4"/>
          <p:cNvSpPr>
            <a:spLocks noChangeShapeType="1"/>
          </p:cNvSpPr>
          <p:nvPr/>
        </p:nvSpPr>
        <p:spPr bwMode="auto">
          <a:xfrm>
            <a:off x="3200400" y="3363807"/>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6" name="Line 5"/>
          <p:cNvSpPr>
            <a:spLocks noChangeShapeType="1"/>
          </p:cNvSpPr>
          <p:nvPr/>
        </p:nvSpPr>
        <p:spPr bwMode="auto">
          <a:xfrm flipH="1">
            <a:off x="3203575" y="2212870"/>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7" name="Text Box 9"/>
          <p:cNvSpPr txBox="1">
            <a:spLocks noChangeArrowheads="1"/>
          </p:cNvSpPr>
          <p:nvPr/>
        </p:nvSpPr>
        <p:spPr bwMode="auto">
          <a:xfrm>
            <a:off x="3851275" y="1993795"/>
            <a:ext cx="1511300" cy="1585912"/>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9800">
                <a:solidFill>
                  <a:schemeClr val="bg1"/>
                </a:solidFill>
                <a:latin typeface="Arial" panose="020B0604020202020204" pitchFamily="34" charset="0"/>
              </a:rPr>
              <a:t>?</a:t>
            </a:r>
          </a:p>
        </p:txBody>
      </p:sp>
      <p:sp>
        <p:nvSpPr>
          <p:cNvPr id="18" name="Line 10"/>
          <p:cNvSpPr>
            <a:spLocks noChangeShapeType="1"/>
          </p:cNvSpPr>
          <p:nvPr/>
        </p:nvSpPr>
        <p:spPr bwMode="auto">
          <a:xfrm>
            <a:off x="7092280" y="1708615"/>
            <a:ext cx="360363"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9" name="Line 8"/>
          <p:cNvSpPr>
            <a:spLocks noChangeShapeType="1"/>
          </p:cNvSpPr>
          <p:nvPr/>
        </p:nvSpPr>
        <p:spPr bwMode="auto">
          <a:xfrm flipV="1">
            <a:off x="6948264" y="2218187"/>
            <a:ext cx="720081" cy="0"/>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21" name="Rectangle 4"/>
          <p:cNvSpPr>
            <a:spLocks noChangeArrowheads="1"/>
          </p:cNvSpPr>
          <p:nvPr/>
        </p:nvSpPr>
        <p:spPr bwMode="auto">
          <a:xfrm>
            <a:off x="179512" y="4732951"/>
            <a:ext cx="8801992" cy="200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80975" indent="-180975">
              <a:spcBef>
                <a:spcPct val="0"/>
              </a:spcBef>
            </a:pPr>
            <a:r>
              <a:rPr lang="de-DE" altLang="de-DE" sz="1600" b="0" dirty="0">
                <a:solidFill>
                  <a:srgbClr val="4379AF"/>
                </a:solidFill>
                <a:latin typeface="Arial" panose="020B0604020202020204" pitchFamily="34" charset="0"/>
              </a:rPr>
              <a:t>Wodurch (Ätiologie) und wie (Pathogenese) entstehen Form- und Funktionsstörungen</a:t>
            </a:r>
            <a:br>
              <a:rPr lang="de-DE" altLang="de-DE" sz="1600" b="0" dirty="0">
                <a:solidFill>
                  <a:srgbClr val="4379AF"/>
                </a:solidFill>
                <a:latin typeface="Arial" panose="020B0604020202020204" pitchFamily="34" charset="0"/>
              </a:rPr>
            </a:br>
            <a:r>
              <a:rPr lang="de-DE" altLang="de-DE" sz="1600" b="0" dirty="0">
                <a:solidFill>
                  <a:srgbClr val="4379AF"/>
                </a:solidFill>
                <a:latin typeface="Arial" panose="020B0604020202020204" pitchFamily="34" charset="0"/>
              </a:rPr>
              <a:t>innerhalb und außerhalb des Kausystems?</a:t>
            </a:r>
          </a:p>
          <a:p>
            <a:pPr marL="180975" indent="-180975">
              <a:spcBef>
                <a:spcPct val="0"/>
              </a:spcBef>
            </a:pPr>
            <a:r>
              <a:rPr lang="de-DE" altLang="de-DE" sz="1600" b="0" dirty="0">
                <a:solidFill>
                  <a:srgbClr val="4379AF"/>
                </a:solidFill>
                <a:latin typeface="Arial" panose="020B0604020202020204" pitchFamily="34" charset="0"/>
              </a:rPr>
              <a:t>Wodurch (Ätiologie) und wie (Pathogenese) entstehen (chronische) myofasziale Schmerzen</a:t>
            </a:r>
            <a:br>
              <a:rPr lang="de-DE" altLang="de-DE" sz="1600" b="0" dirty="0">
                <a:solidFill>
                  <a:srgbClr val="4379AF"/>
                </a:solidFill>
                <a:latin typeface="Arial" panose="020B0604020202020204" pitchFamily="34" charset="0"/>
              </a:rPr>
            </a:br>
            <a:r>
              <a:rPr lang="de-DE" altLang="de-DE" sz="1600" b="0" dirty="0">
                <a:solidFill>
                  <a:srgbClr val="4379AF"/>
                </a:solidFill>
                <a:latin typeface="Arial" panose="020B0604020202020204" pitchFamily="34" charset="0"/>
              </a:rPr>
              <a:t>innerhalb und außerhalb des Kausystems?</a:t>
            </a:r>
          </a:p>
          <a:p>
            <a:pPr marL="180975" indent="-180975">
              <a:spcBef>
                <a:spcPct val="0"/>
              </a:spcBef>
            </a:pPr>
            <a:r>
              <a:rPr lang="de-DE" altLang="de-DE" sz="1600" b="0" dirty="0">
                <a:solidFill>
                  <a:srgbClr val="4379AF"/>
                </a:solidFill>
                <a:latin typeface="Arial" panose="020B0604020202020204" pitchFamily="34" charset="0"/>
              </a:rPr>
              <a:t>Welche Konsequenzen ergeben sich daraus für die Diagnostik und Therapie von</a:t>
            </a:r>
            <a:br>
              <a:rPr lang="de-DE" altLang="de-DE" sz="1600" b="0" dirty="0">
                <a:solidFill>
                  <a:srgbClr val="4379AF"/>
                </a:solidFill>
                <a:latin typeface="Arial" panose="020B0604020202020204" pitchFamily="34" charset="0"/>
              </a:rPr>
            </a:br>
            <a:r>
              <a:rPr lang="de-DE" altLang="de-DE" sz="1600" b="0" dirty="0">
                <a:solidFill>
                  <a:srgbClr val="4379AF"/>
                </a:solidFill>
                <a:latin typeface="Arial" panose="020B0604020202020204" pitchFamily="34" charset="0"/>
              </a:rPr>
              <a:t>myofaszialen Schmerzen?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blinds(horizontal)">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blinds(horizontal)">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animEffect transition="in" filter="blinds(horizontal)">
                                      <p:cBhvr>
                                        <p:cTn id="17"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742404" y="0"/>
            <a:ext cx="8401595" cy="70788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4000" dirty="0">
                <a:solidFill>
                  <a:schemeClr val="bg1"/>
                </a:solidFill>
                <a:latin typeface="Arial" panose="020B0604020202020204" pitchFamily="34" charset="0"/>
              </a:rPr>
              <a:t>Systemische Ätiologie</a:t>
            </a:r>
          </a:p>
        </p:txBody>
      </p:sp>
      <p:grpSp>
        <p:nvGrpSpPr>
          <p:cNvPr id="10" name="Gruppieren 9"/>
          <p:cNvGrpSpPr/>
          <p:nvPr/>
        </p:nvGrpSpPr>
        <p:grpSpPr>
          <a:xfrm>
            <a:off x="0" y="-28575"/>
            <a:ext cx="9144000" cy="735013"/>
            <a:chOff x="0" y="-26989"/>
            <a:chExt cx="9144000" cy="735013"/>
          </a:xfrm>
        </p:grpSpPr>
        <p:pic>
          <p:nvPicPr>
            <p:cNvPr id="11" name="Picture 2" descr="LOGO ppt Hintergrund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6989"/>
              <a:ext cx="742403" cy="7350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12" name="Gerader Verbinder 11"/>
            <p:cNvCxnSpPr/>
            <p:nvPr/>
          </p:nvCxnSpPr>
          <p:spPr bwMode="auto">
            <a:xfrm>
              <a:off x="0" y="694282"/>
              <a:ext cx="9144000" cy="0"/>
            </a:xfrm>
            <a:prstGeom prst="line">
              <a:avLst/>
            </a:prstGeom>
            <a:solidFill>
              <a:schemeClr val="bg1"/>
            </a:solidFill>
            <a:ln w="9525" cap="flat" cmpd="sng" algn="ctr">
              <a:solidFill>
                <a:srgbClr val="4379AF"/>
              </a:solidFill>
              <a:prstDash val="solid"/>
              <a:round/>
              <a:headEnd type="none" w="med" len="med"/>
              <a:tailEnd type="none" w="med" len="med"/>
            </a:ln>
            <a:effectLst/>
          </p:spPr>
        </p:cxnSp>
      </p:grpSp>
      <p:pic>
        <p:nvPicPr>
          <p:cNvPr id="13" name="Picture 2" descr="040722 Hager 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340768"/>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Object 3"/>
          <p:cNvGraphicFramePr>
            <a:graphicFrameLocks noChangeAspect="1"/>
          </p:cNvGraphicFramePr>
          <p:nvPr/>
        </p:nvGraphicFramePr>
        <p:xfrm>
          <a:off x="5940425" y="908720"/>
          <a:ext cx="2468039" cy="3312368"/>
        </p:xfrm>
        <a:graphic>
          <a:graphicData uri="http://schemas.openxmlformats.org/presentationml/2006/ole">
            <mc:AlternateContent xmlns:mc="http://schemas.openxmlformats.org/markup-compatibility/2006">
              <mc:Choice xmlns:v="urn:schemas-microsoft-com:vml" Requires="v">
                <p:oleObj name="Image" r:id="rId5" imgW="9873632" imgH="13190258" progId="Photoshop.Image.5">
                  <p:embed/>
                </p:oleObj>
              </mc:Choice>
              <mc:Fallback>
                <p:oleObj name="Image" r:id="rId5" imgW="9873632" imgH="13190258" progId="Photoshop.Image.5">
                  <p:embed/>
                  <p:pic>
                    <p:nvPicPr>
                      <p:cNvPr id="1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425" y="908720"/>
                        <a:ext cx="2468039" cy="3312368"/>
                      </a:xfrm>
                      <a:prstGeom prst="rect">
                        <a:avLst/>
                      </a:prstGeom>
                      <a:noFill/>
                      <a:ln>
                        <a:noFill/>
                      </a:ln>
                      <a:effectLst/>
                    </p:spPr>
                  </p:pic>
                </p:oleObj>
              </mc:Fallback>
            </mc:AlternateContent>
          </a:graphicData>
        </a:graphic>
      </p:graphicFrame>
      <p:sp>
        <p:nvSpPr>
          <p:cNvPr id="15" name="Line 4"/>
          <p:cNvSpPr>
            <a:spLocks noChangeShapeType="1"/>
          </p:cNvSpPr>
          <p:nvPr/>
        </p:nvSpPr>
        <p:spPr bwMode="auto">
          <a:xfrm>
            <a:off x="3200400" y="3067968"/>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6" name="Line 5"/>
          <p:cNvSpPr>
            <a:spLocks noChangeShapeType="1"/>
          </p:cNvSpPr>
          <p:nvPr/>
        </p:nvSpPr>
        <p:spPr bwMode="auto">
          <a:xfrm flipH="1">
            <a:off x="3203575" y="1917031"/>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7" name="Text Box 9"/>
          <p:cNvSpPr txBox="1">
            <a:spLocks noChangeArrowheads="1"/>
          </p:cNvSpPr>
          <p:nvPr/>
        </p:nvSpPr>
        <p:spPr bwMode="auto">
          <a:xfrm>
            <a:off x="3851275" y="1697956"/>
            <a:ext cx="1511300" cy="1585912"/>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9800">
                <a:solidFill>
                  <a:schemeClr val="bg1"/>
                </a:solidFill>
                <a:latin typeface="Arial" panose="020B0604020202020204" pitchFamily="34" charset="0"/>
              </a:rPr>
              <a:t>?</a:t>
            </a:r>
          </a:p>
        </p:txBody>
      </p:sp>
      <p:sp>
        <p:nvSpPr>
          <p:cNvPr id="18" name="Line 10"/>
          <p:cNvSpPr>
            <a:spLocks noChangeShapeType="1"/>
          </p:cNvSpPr>
          <p:nvPr/>
        </p:nvSpPr>
        <p:spPr bwMode="auto">
          <a:xfrm>
            <a:off x="7092280" y="1412776"/>
            <a:ext cx="360363"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9" name="Line 8"/>
          <p:cNvSpPr>
            <a:spLocks noChangeShapeType="1"/>
          </p:cNvSpPr>
          <p:nvPr/>
        </p:nvSpPr>
        <p:spPr bwMode="auto">
          <a:xfrm flipV="1">
            <a:off x="6948264" y="1922348"/>
            <a:ext cx="720081" cy="0"/>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20" name="Rectangle 4"/>
          <p:cNvSpPr>
            <a:spLocks noChangeArrowheads="1"/>
          </p:cNvSpPr>
          <p:nvPr/>
        </p:nvSpPr>
        <p:spPr bwMode="auto">
          <a:xfrm>
            <a:off x="179512" y="4437113"/>
            <a:ext cx="8801992" cy="93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80975" indent="-180975">
              <a:spcBef>
                <a:spcPct val="0"/>
              </a:spcBef>
            </a:pPr>
            <a:r>
              <a:rPr lang="de-DE" altLang="de-DE" sz="1600" b="0" dirty="0">
                <a:solidFill>
                  <a:srgbClr val="4379AF"/>
                </a:solidFill>
                <a:latin typeface="Arial" panose="020B0604020202020204" pitchFamily="34" charset="0"/>
              </a:rPr>
              <a:t>Wodurch entstehen Form- und Funktionsstörungen und (chronische) myofasziale Schmerzen</a:t>
            </a:r>
            <a:br>
              <a:rPr lang="de-DE" altLang="de-DE" sz="1600" b="0" dirty="0">
                <a:solidFill>
                  <a:srgbClr val="4379AF"/>
                </a:solidFill>
                <a:latin typeface="Arial" panose="020B0604020202020204" pitchFamily="34" charset="0"/>
              </a:rPr>
            </a:br>
            <a:r>
              <a:rPr lang="de-DE" altLang="de-DE" sz="1600" b="0" dirty="0">
                <a:solidFill>
                  <a:srgbClr val="4379AF"/>
                </a:solidFill>
                <a:latin typeface="Arial" panose="020B0604020202020204" pitchFamily="34" charset="0"/>
              </a:rPr>
              <a:t>innerhalb und außerhalb des Kausystems?</a:t>
            </a:r>
          </a:p>
        </p:txBody>
      </p:sp>
    </p:spTree>
    <p:extLst>
      <p:ext uri="{BB962C8B-B14F-4D97-AF65-F5344CB8AC3E}">
        <p14:creationId xmlns:p14="http://schemas.microsoft.com/office/powerpoint/2010/main" val="2589983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C6082349-08D9-43F5-8279-B05D352A0DD1}"/>
              </a:ext>
            </a:extLst>
          </p:cNvPr>
          <p:cNvSpPr/>
          <p:nvPr/>
        </p:nvSpPr>
        <p:spPr>
          <a:xfrm>
            <a:off x="0" y="-9033"/>
            <a:ext cx="9144000" cy="19304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144000" rtlCol="0" anchor="ctr"/>
          <a:lstStyle/>
          <a:p>
            <a:pPr algn="ctr"/>
            <a:endParaRPr lang="de-DE" b="0" dirty="0">
              <a:solidFill>
                <a:srgbClr val="FFFFFF"/>
              </a:solidFill>
              <a:latin typeface="SkopexGothic-BldIta"/>
              <a:cs typeface="SkopexGothic-BldIta"/>
            </a:endParaRPr>
          </a:p>
        </p:txBody>
      </p:sp>
      <p:grpSp>
        <p:nvGrpSpPr>
          <p:cNvPr id="10" name="Gruppieren 9"/>
          <p:cNvGrpSpPr/>
          <p:nvPr/>
        </p:nvGrpSpPr>
        <p:grpSpPr>
          <a:xfrm>
            <a:off x="250008" y="6302668"/>
            <a:ext cx="8643168" cy="484596"/>
            <a:chOff x="250008" y="6302668"/>
            <a:chExt cx="8643168" cy="484596"/>
          </a:xfrm>
        </p:grpSpPr>
        <p:grpSp>
          <p:nvGrpSpPr>
            <p:cNvPr id="11" name="Gruppieren 10"/>
            <p:cNvGrpSpPr/>
            <p:nvPr/>
          </p:nvGrpSpPr>
          <p:grpSpPr>
            <a:xfrm>
              <a:off x="250008" y="6302668"/>
              <a:ext cx="8643168" cy="484596"/>
              <a:chOff x="250008" y="6234932"/>
              <a:chExt cx="8643168" cy="484596"/>
            </a:xfrm>
          </p:grpSpPr>
          <p:sp>
            <p:nvSpPr>
              <p:cNvPr id="13"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6"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
        <p:nvSpPr>
          <p:cNvPr id="18" name="Rechteck 17">
            <a:extLst>
              <a:ext uri="{FF2B5EF4-FFF2-40B4-BE49-F238E27FC236}">
                <a16:creationId xmlns:a16="http://schemas.microsoft.com/office/drawing/2014/main" id="{2571BD5C-0672-456C-B2E1-A273FA52E872}"/>
              </a:ext>
            </a:extLst>
          </p:cNvPr>
          <p:cNvSpPr/>
          <p:nvPr/>
        </p:nvSpPr>
        <p:spPr>
          <a:xfrm>
            <a:off x="3192852" y="354723"/>
            <a:ext cx="2736304" cy="792088"/>
          </a:xfrm>
          <a:prstGeom prst="rect">
            <a:avLst/>
          </a:prstGeom>
          <a:solidFill>
            <a:srgbClr val="64B145"/>
          </a:solid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algn="ctr"/>
            <a:r>
              <a:rPr lang="de-DE" sz="1600" b="0" u="sng" dirty="0">
                <a:latin typeface="Verdana" pitchFamily="34" charset="0"/>
                <a:ea typeface="Verdana" pitchFamily="34" charset="0"/>
                <a:cs typeface="Verdana" pitchFamily="34" charset="0"/>
              </a:rPr>
              <a:t>Ein</a:t>
            </a:r>
            <a:r>
              <a:rPr lang="de-DE" sz="1600" b="0" dirty="0">
                <a:latin typeface="Verdana" pitchFamily="34" charset="0"/>
                <a:ea typeface="Verdana" pitchFamily="34" charset="0"/>
                <a:cs typeface="Verdana" pitchFamily="34" charset="0"/>
              </a:rPr>
              <a:t> Ereignis</a:t>
            </a:r>
            <a:br>
              <a:rPr lang="de-DE" sz="1600" b="0" dirty="0">
                <a:latin typeface="Verdana" pitchFamily="34" charset="0"/>
                <a:ea typeface="Verdana" pitchFamily="34" charset="0"/>
                <a:cs typeface="Verdana" pitchFamily="34" charset="0"/>
              </a:rPr>
            </a:br>
            <a:r>
              <a:rPr lang="de-DE" sz="1600" b="0" dirty="0">
                <a:latin typeface="Verdana" pitchFamily="34" charset="0"/>
                <a:ea typeface="Verdana" pitchFamily="34" charset="0"/>
                <a:cs typeface="Verdana" pitchFamily="34" charset="0"/>
              </a:rPr>
              <a:t>(= Krankheitsursache)</a:t>
            </a:r>
          </a:p>
        </p:txBody>
      </p:sp>
      <p:sp>
        <p:nvSpPr>
          <p:cNvPr id="19" name="Rechteck 18">
            <a:extLst>
              <a:ext uri="{FF2B5EF4-FFF2-40B4-BE49-F238E27FC236}">
                <a16:creationId xmlns:a16="http://schemas.microsoft.com/office/drawing/2014/main" id="{B15D4675-B515-416F-90E7-9DBD5D102786}"/>
              </a:ext>
            </a:extLst>
          </p:cNvPr>
          <p:cNvSpPr/>
          <p:nvPr/>
        </p:nvSpPr>
        <p:spPr>
          <a:xfrm>
            <a:off x="3203848" y="4991647"/>
            <a:ext cx="2725308" cy="999398"/>
          </a:xfrm>
          <a:prstGeom prst="rect">
            <a:avLst/>
          </a:prstGeom>
          <a:solidFill>
            <a:srgbClr val="64B145"/>
          </a:solid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algn="ctr"/>
            <a:r>
              <a:rPr lang="de-DE" sz="1600" b="0" dirty="0">
                <a:latin typeface="Verdana" pitchFamily="34" charset="0"/>
                <a:ea typeface="Verdana" pitchFamily="34" charset="0"/>
                <a:cs typeface="Verdana" pitchFamily="34" charset="0"/>
              </a:rPr>
              <a:t>Funktionelle und strukturelle Einschränkung</a:t>
            </a:r>
          </a:p>
        </p:txBody>
      </p:sp>
      <p:sp>
        <p:nvSpPr>
          <p:cNvPr id="20" name="Rechteck 19">
            <a:extLst>
              <a:ext uri="{FF2B5EF4-FFF2-40B4-BE49-F238E27FC236}">
                <a16:creationId xmlns:a16="http://schemas.microsoft.com/office/drawing/2014/main" id="{D5751CFD-107E-481C-8944-852C18482955}"/>
              </a:ext>
            </a:extLst>
          </p:cNvPr>
          <p:cNvSpPr/>
          <p:nvPr/>
        </p:nvSpPr>
        <p:spPr>
          <a:xfrm>
            <a:off x="6170188" y="4991647"/>
            <a:ext cx="2232248" cy="495342"/>
          </a:xfrm>
          <a:prstGeom prst="rect">
            <a:avLst/>
          </a:prstGeom>
          <a:solidFill>
            <a:srgbClr val="64B145"/>
          </a:solid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algn="ctr"/>
            <a:r>
              <a:rPr lang="de-DE" sz="1600" b="0" dirty="0">
                <a:latin typeface="Verdana" pitchFamily="34" charset="0"/>
                <a:ea typeface="Verdana" pitchFamily="34" charset="0"/>
                <a:cs typeface="Verdana" pitchFamily="34" charset="0"/>
              </a:rPr>
              <a:t>Pflege</a:t>
            </a:r>
          </a:p>
        </p:txBody>
      </p:sp>
      <p:grpSp>
        <p:nvGrpSpPr>
          <p:cNvPr id="21" name="Gruppieren 20">
            <a:extLst>
              <a:ext uri="{FF2B5EF4-FFF2-40B4-BE49-F238E27FC236}">
                <a16:creationId xmlns:a16="http://schemas.microsoft.com/office/drawing/2014/main" id="{B1F9976C-C7BF-42CA-A927-AEA7C31DCE7E}"/>
              </a:ext>
            </a:extLst>
          </p:cNvPr>
          <p:cNvGrpSpPr/>
          <p:nvPr/>
        </p:nvGrpSpPr>
        <p:grpSpPr>
          <a:xfrm>
            <a:off x="730568" y="4387170"/>
            <a:ext cx="6555744" cy="1396566"/>
            <a:chOff x="730568" y="4581126"/>
            <a:chExt cx="6555744" cy="1396566"/>
          </a:xfrm>
          <a:solidFill>
            <a:srgbClr val="64B145"/>
          </a:solidFill>
        </p:grpSpPr>
        <p:sp>
          <p:nvSpPr>
            <p:cNvPr id="22" name="Rechteck 21">
              <a:extLst>
                <a:ext uri="{FF2B5EF4-FFF2-40B4-BE49-F238E27FC236}">
                  <a16:creationId xmlns:a16="http://schemas.microsoft.com/office/drawing/2014/main" id="{36904F5A-8E14-4024-B5DB-EC5189C7E99C}"/>
                </a:ext>
              </a:extLst>
            </p:cNvPr>
            <p:cNvSpPr/>
            <p:nvPr/>
          </p:nvSpPr>
          <p:spPr>
            <a:xfrm>
              <a:off x="730568" y="5185604"/>
              <a:ext cx="2232248" cy="792088"/>
            </a:xfrm>
            <a:prstGeom prst="rect">
              <a:avLst/>
            </a:prstGeom>
            <a:grp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algn="ctr"/>
              <a:r>
                <a:rPr lang="de-DE" sz="1600" b="0" dirty="0">
                  <a:latin typeface="Verdana" pitchFamily="34" charset="0"/>
                  <a:ea typeface="Verdana" pitchFamily="34" charset="0"/>
                  <a:cs typeface="Verdana" pitchFamily="34" charset="0"/>
                </a:rPr>
                <a:t>Vollständige Wiederherstellung</a:t>
              </a:r>
            </a:p>
          </p:txBody>
        </p:sp>
        <p:grpSp>
          <p:nvGrpSpPr>
            <p:cNvPr id="23" name="Gruppieren 22">
              <a:extLst>
                <a:ext uri="{FF2B5EF4-FFF2-40B4-BE49-F238E27FC236}">
                  <a16:creationId xmlns:a16="http://schemas.microsoft.com/office/drawing/2014/main" id="{374AC36F-8206-406B-B6F2-CEF4B6A04F8A}"/>
                </a:ext>
              </a:extLst>
            </p:cNvPr>
            <p:cNvGrpSpPr/>
            <p:nvPr/>
          </p:nvGrpSpPr>
          <p:grpSpPr>
            <a:xfrm>
              <a:off x="1846693" y="4581126"/>
              <a:ext cx="5439619" cy="604477"/>
              <a:chOff x="1846693" y="4581126"/>
              <a:chExt cx="5439619" cy="604477"/>
            </a:xfrm>
            <a:grpFill/>
          </p:grpSpPr>
          <p:cxnSp>
            <p:nvCxnSpPr>
              <p:cNvPr id="24" name="Verbinder: gewinkelt 23">
                <a:extLst>
                  <a:ext uri="{FF2B5EF4-FFF2-40B4-BE49-F238E27FC236}">
                    <a16:creationId xmlns:a16="http://schemas.microsoft.com/office/drawing/2014/main" id="{A3062609-D368-44E6-BE43-25B584E3D16A}"/>
                  </a:ext>
                </a:extLst>
              </p:cNvPr>
              <p:cNvCxnSpPr>
                <a:stCxn id="28" idx="2"/>
                <a:endCxn id="22" idx="0"/>
              </p:cNvCxnSpPr>
              <p:nvPr/>
            </p:nvCxnSpPr>
            <p:spPr>
              <a:xfrm rot="5400000">
                <a:off x="2901610" y="3526209"/>
                <a:ext cx="604477" cy="2714312"/>
              </a:xfrm>
              <a:prstGeom prst="bentConnector3">
                <a:avLst/>
              </a:prstGeom>
              <a:grpFill/>
              <a:ln w="25400">
                <a:solidFill>
                  <a:srgbClr val="1B2764"/>
                </a:solidFill>
                <a:tailEnd type="triangle"/>
              </a:ln>
            </p:spPr>
            <p:style>
              <a:lnRef idx="1">
                <a:schemeClr val="accent1"/>
              </a:lnRef>
              <a:fillRef idx="0">
                <a:schemeClr val="accent1"/>
              </a:fillRef>
              <a:effectRef idx="0">
                <a:schemeClr val="accent1"/>
              </a:effectRef>
              <a:fontRef idx="minor">
                <a:schemeClr val="tx1"/>
              </a:fontRef>
            </p:style>
          </p:cxnSp>
          <p:cxnSp>
            <p:nvCxnSpPr>
              <p:cNvPr id="25" name="Verbinder: gewinkelt 24">
                <a:extLst>
                  <a:ext uri="{FF2B5EF4-FFF2-40B4-BE49-F238E27FC236}">
                    <a16:creationId xmlns:a16="http://schemas.microsoft.com/office/drawing/2014/main" id="{1935434E-CE3E-4B07-932E-F1E74EB27F1C}"/>
                  </a:ext>
                </a:extLst>
              </p:cNvPr>
              <p:cNvCxnSpPr>
                <a:cxnSpLocks/>
                <a:stCxn id="28" idx="2"/>
                <a:endCxn id="19" idx="0"/>
              </p:cNvCxnSpPr>
              <p:nvPr/>
            </p:nvCxnSpPr>
            <p:spPr>
              <a:xfrm rot="16200000" flipH="1">
                <a:off x="4261515" y="4880616"/>
                <a:ext cx="604476" cy="5498"/>
              </a:xfrm>
              <a:prstGeom prst="bentConnector3">
                <a:avLst>
                  <a:gd name="adj1" fmla="val 50000"/>
                </a:avLst>
              </a:prstGeom>
              <a:grpFill/>
              <a:ln w="25400">
                <a:solidFill>
                  <a:srgbClr val="1B2764"/>
                </a:solidFill>
                <a:tailEnd type="triangle"/>
              </a:ln>
            </p:spPr>
            <p:style>
              <a:lnRef idx="1">
                <a:schemeClr val="accent1"/>
              </a:lnRef>
              <a:fillRef idx="0">
                <a:schemeClr val="accent1"/>
              </a:fillRef>
              <a:effectRef idx="0">
                <a:schemeClr val="accent1"/>
              </a:effectRef>
              <a:fontRef idx="minor">
                <a:schemeClr val="tx1"/>
              </a:fontRef>
            </p:style>
          </p:cxnSp>
          <p:cxnSp>
            <p:nvCxnSpPr>
              <p:cNvPr id="26" name="Verbinder: gewinkelt 25">
                <a:extLst>
                  <a:ext uri="{FF2B5EF4-FFF2-40B4-BE49-F238E27FC236}">
                    <a16:creationId xmlns:a16="http://schemas.microsoft.com/office/drawing/2014/main" id="{B61A038E-9AD5-4047-8DB5-6DA6A18CEA4B}"/>
                  </a:ext>
                </a:extLst>
              </p:cNvPr>
              <p:cNvCxnSpPr>
                <a:cxnSpLocks/>
                <a:stCxn id="28" idx="2"/>
                <a:endCxn id="20" idx="0"/>
              </p:cNvCxnSpPr>
              <p:nvPr/>
            </p:nvCxnSpPr>
            <p:spPr>
              <a:xfrm rot="16200000" flipH="1">
                <a:off x="5621420" y="3520711"/>
                <a:ext cx="604476" cy="2725308"/>
              </a:xfrm>
              <a:prstGeom prst="bentConnector3">
                <a:avLst>
                  <a:gd name="adj1" fmla="val 50000"/>
                </a:avLst>
              </a:prstGeom>
              <a:grpFill/>
              <a:ln w="25400">
                <a:solidFill>
                  <a:srgbClr val="1B2764"/>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7" name="Gruppieren 26">
            <a:extLst>
              <a:ext uri="{FF2B5EF4-FFF2-40B4-BE49-F238E27FC236}">
                <a16:creationId xmlns:a16="http://schemas.microsoft.com/office/drawing/2014/main" id="{843FA346-49A7-4037-A975-124E9873C7A1}"/>
              </a:ext>
            </a:extLst>
          </p:cNvPr>
          <p:cNvGrpSpPr/>
          <p:nvPr/>
        </p:nvGrpSpPr>
        <p:grpSpPr>
          <a:xfrm>
            <a:off x="3192852" y="3235043"/>
            <a:ext cx="2736304" cy="1152128"/>
            <a:chOff x="3192852" y="3429000"/>
            <a:chExt cx="2736304" cy="1152128"/>
          </a:xfrm>
          <a:solidFill>
            <a:srgbClr val="64B145"/>
          </a:solidFill>
        </p:grpSpPr>
        <p:sp>
          <p:nvSpPr>
            <p:cNvPr id="28" name="Rechteck 27">
              <a:extLst>
                <a:ext uri="{FF2B5EF4-FFF2-40B4-BE49-F238E27FC236}">
                  <a16:creationId xmlns:a16="http://schemas.microsoft.com/office/drawing/2014/main" id="{3EBEFEFE-EEA9-4DDD-A22D-46769AE8A153}"/>
                </a:ext>
              </a:extLst>
            </p:cNvPr>
            <p:cNvSpPr/>
            <p:nvPr/>
          </p:nvSpPr>
          <p:spPr>
            <a:xfrm>
              <a:off x="3192852" y="3789040"/>
              <a:ext cx="2736304" cy="792088"/>
            </a:xfrm>
            <a:prstGeom prst="rect">
              <a:avLst/>
            </a:prstGeom>
            <a:grp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algn="ctr"/>
              <a:r>
                <a:rPr lang="de-DE" sz="1600" b="0" dirty="0">
                  <a:latin typeface="Verdana" pitchFamily="34" charset="0"/>
                  <a:ea typeface="Verdana" pitchFamily="34" charset="0"/>
                  <a:cs typeface="Verdana" pitchFamily="34" charset="0"/>
                </a:rPr>
                <a:t>Rehabilitation und Eingliederung</a:t>
              </a:r>
            </a:p>
          </p:txBody>
        </p:sp>
        <p:cxnSp>
          <p:nvCxnSpPr>
            <p:cNvPr id="29" name="Gerade Verbindung mit Pfeil 28">
              <a:extLst>
                <a:ext uri="{FF2B5EF4-FFF2-40B4-BE49-F238E27FC236}">
                  <a16:creationId xmlns:a16="http://schemas.microsoft.com/office/drawing/2014/main" id="{1F9286B1-CB6D-4752-B3B7-847D0AF2C076}"/>
                </a:ext>
              </a:extLst>
            </p:cNvPr>
            <p:cNvCxnSpPr>
              <a:cxnSpLocks/>
              <a:stCxn id="31" idx="2"/>
              <a:endCxn id="28" idx="0"/>
            </p:cNvCxnSpPr>
            <p:nvPr/>
          </p:nvCxnSpPr>
          <p:spPr>
            <a:xfrm>
              <a:off x="4561004" y="3429000"/>
              <a:ext cx="0" cy="360040"/>
            </a:xfrm>
            <a:prstGeom prst="straightConnector1">
              <a:avLst/>
            </a:prstGeom>
            <a:grpFill/>
            <a:ln w="25400">
              <a:solidFill>
                <a:srgbClr val="1B276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uppieren 29">
            <a:extLst>
              <a:ext uri="{FF2B5EF4-FFF2-40B4-BE49-F238E27FC236}">
                <a16:creationId xmlns:a16="http://schemas.microsoft.com/office/drawing/2014/main" id="{A8985376-2D54-42EC-89B3-052F5E4962DE}"/>
              </a:ext>
            </a:extLst>
          </p:cNvPr>
          <p:cNvGrpSpPr/>
          <p:nvPr/>
        </p:nvGrpSpPr>
        <p:grpSpPr>
          <a:xfrm>
            <a:off x="3192852" y="2082915"/>
            <a:ext cx="2736304" cy="1152128"/>
            <a:chOff x="3192852" y="2276872"/>
            <a:chExt cx="2736304" cy="1152128"/>
          </a:xfrm>
          <a:solidFill>
            <a:srgbClr val="64B145"/>
          </a:solidFill>
        </p:grpSpPr>
        <p:sp>
          <p:nvSpPr>
            <p:cNvPr id="31" name="Rechteck 30">
              <a:extLst>
                <a:ext uri="{FF2B5EF4-FFF2-40B4-BE49-F238E27FC236}">
                  <a16:creationId xmlns:a16="http://schemas.microsoft.com/office/drawing/2014/main" id="{A8D684B6-B964-447F-82B1-F2F372B4D1D9}"/>
                </a:ext>
              </a:extLst>
            </p:cNvPr>
            <p:cNvSpPr/>
            <p:nvPr/>
          </p:nvSpPr>
          <p:spPr>
            <a:xfrm>
              <a:off x="3192852" y="2636912"/>
              <a:ext cx="2736304" cy="792088"/>
            </a:xfrm>
            <a:prstGeom prst="rect">
              <a:avLst/>
            </a:prstGeom>
            <a:grp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algn="ctr"/>
              <a:r>
                <a:rPr lang="de-DE" sz="1600" b="0" dirty="0">
                  <a:latin typeface="Verdana" pitchFamily="34" charset="0"/>
                  <a:ea typeface="Verdana" pitchFamily="34" charset="0"/>
                  <a:cs typeface="Verdana" pitchFamily="34" charset="0"/>
                </a:rPr>
                <a:t>Ambulante oder stationäre Behandlung</a:t>
              </a:r>
            </a:p>
          </p:txBody>
        </p:sp>
        <p:cxnSp>
          <p:nvCxnSpPr>
            <p:cNvPr id="32" name="Gerade Verbindung mit Pfeil 31">
              <a:extLst>
                <a:ext uri="{FF2B5EF4-FFF2-40B4-BE49-F238E27FC236}">
                  <a16:creationId xmlns:a16="http://schemas.microsoft.com/office/drawing/2014/main" id="{C6E7158E-43CB-4B91-859B-669D9C470858}"/>
                </a:ext>
              </a:extLst>
            </p:cNvPr>
            <p:cNvCxnSpPr>
              <a:cxnSpLocks/>
              <a:stCxn id="34" idx="2"/>
              <a:endCxn id="31" idx="0"/>
            </p:cNvCxnSpPr>
            <p:nvPr/>
          </p:nvCxnSpPr>
          <p:spPr>
            <a:xfrm>
              <a:off x="4561004" y="2276872"/>
              <a:ext cx="0" cy="360040"/>
            </a:xfrm>
            <a:prstGeom prst="straightConnector1">
              <a:avLst/>
            </a:prstGeom>
            <a:grpFill/>
            <a:ln w="25400">
              <a:solidFill>
                <a:srgbClr val="1B276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uppieren 32">
            <a:extLst>
              <a:ext uri="{FF2B5EF4-FFF2-40B4-BE49-F238E27FC236}">
                <a16:creationId xmlns:a16="http://schemas.microsoft.com/office/drawing/2014/main" id="{F9CA9935-8165-47C8-A7CE-65DF47C9856D}"/>
              </a:ext>
            </a:extLst>
          </p:cNvPr>
          <p:cNvGrpSpPr/>
          <p:nvPr/>
        </p:nvGrpSpPr>
        <p:grpSpPr>
          <a:xfrm>
            <a:off x="3192852" y="1146811"/>
            <a:ext cx="2736304" cy="936104"/>
            <a:chOff x="3192852" y="1340768"/>
            <a:chExt cx="2736304" cy="936104"/>
          </a:xfrm>
        </p:grpSpPr>
        <p:sp>
          <p:nvSpPr>
            <p:cNvPr id="34" name="Rechteck 33">
              <a:extLst>
                <a:ext uri="{FF2B5EF4-FFF2-40B4-BE49-F238E27FC236}">
                  <a16:creationId xmlns:a16="http://schemas.microsoft.com/office/drawing/2014/main" id="{F4895119-BF7C-41CB-A42F-4ED250482AF9}"/>
                </a:ext>
              </a:extLst>
            </p:cNvPr>
            <p:cNvSpPr/>
            <p:nvPr/>
          </p:nvSpPr>
          <p:spPr>
            <a:xfrm>
              <a:off x="3192852" y="1700808"/>
              <a:ext cx="2736304" cy="576064"/>
            </a:xfrm>
            <a:prstGeom prst="rect">
              <a:avLst/>
            </a:prstGeom>
            <a:solidFill>
              <a:srgbClr val="191966"/>
            </a:solid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85725" algn="ctr"/>
              <a:r>
                <a:rPr lang="de-DE" sz="1600" b="0" dirty="0">
                  <a:latin typeface="Verdana" pitchFamily="34" charset="0"/>
                  <a:ea typeface="Verdana" pitchFamily="34" charset="0"/>
                  <a:cs typeface="Verdana" pitchFamily="34" charset="0"/>
                </a:rPr>
                <a:t>Akute Erkrankung</a:t>
              </a:r>
            </a:p>
          </p:txBody>
        </p:sp>
        <p:cxnSp>
          <p:nvCxnSpPr>
            <p:cNvPr id="35" name="Gerade Verbindung mit Pfeil 34">
              <a:extLst>
                <a:ext uri="{FF2B5EF4-FFF2-40B4-BE49-F238E27FC236}">
                  <a16:creationId xmlns:a16="http://schemas.microsoft.com/office/drawing/2014/main" id="{FD38C2D0-4685-4358-8549-7F5F60B884F2}"/>
                </a:ext>
              </a:extLst>
            </p:cNvPr>
            <p:cNvCxnSpPr>
              <a:cxnSpLocks/>
            </p:cNvCxnSpPr>
            <p:nvPr/>
          </p:nvCxnSpPr>
          <p:spPr>
            <a:xfrm>
              <a:off x="4561004" y="1340768"/>
              <a:ext cx="0" cy="360040"/>
            </a:xfrm>
            <a:prstGeom prst="straightConnector1">
              <a:avLst/>
            </a:prstGeom>
            <a:ln w="25400">
              <a:solidFill>
                <a:srgbClr val="191966"/>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8511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pieren 9"/>
          <p:cNvGrpSpPr/>
          <p:nvPr/>
        </p:nvGrpSpPr>
        <p:grpSpPr>
          <a:xfrm>
            <a:off x="250008" y="6302668"/>
            <a:ext cx="8643168" cy="484596"/>
            <a:chOff x="250008" y="6302668"/>
            <a:chExt cx="8643168" cy="484596"/>
          </a:xfrm>
        </p:grpSpPr>
        <p:grpSp>
          <p:nvGrpSpPr>
            <p:cNvPr id="11" name="Gruppieren 10"/>
            <p:cNvGrpSpPr/>
            <p:nvPr/>
          </p:nvGrpSpPr>
          <p:grpSpPr>
            <a:xfrm>
              <a:off x="250008" y="6302668"/>
              <a:ext cx="8643168" cy="484596"/>
              <a:chOff x="250008" y="6234932"/>
              <a:chExt cx="8643168" cy="484596"/>
            </a:xfrm>
          </p:grpSpPr>
          <p:sp>
            <p:nvSpPr>
              <p:cNvPr id="13"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6"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
        <p:nvSpPr>
          <p:cNvPr id="17" name="Textplatzhalter 2">
            <a:extLst>
              <a:ext uri="{FF2B5EF4-FFF2-40B4-BE49-F238E27FC236}">
                <a16:creationId xmlns:a16="http://schemas.microsoft.com/office/drawing/2014/main" id="{A6965047-CE99-4A3B-AD8E-2434E08F37AC}"/>
              </a:ext>
            </a:extLst>
          </p:cNvPr>
          <p:cNvSpPr txBox="1">
            <a:spLocks/>
          </p:cNvSpPr>
          <p:nvPr/>
        </p:nvSpPr>
        <p:spPr>
          <a:xfrm>
            <a:off x="261257" y="1382354"/>
            <a:ext cx="6069874" cy="506508"/>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Statistiken</a:t>
            </a:r>
          </a:p>
        </p:txBody>
      </p:sp>
      <p:sp>
        <p:nvSpPr>
          <p:cNvPr id="18" name="Rechteck 17">
            <a:extLst>
              <a:ext uri="{FF2B5EF4-FFF2-40B4-BE49-F238E27FC236}">
                <a16:creationId xmlns:a16="http://schemas.microsoft.com/office/drawing/2014/main" id="{55281C02-3255-4219-9F0F-DCE362A9ED72}"/>
              </a:ext>
            </a:extLst>
          </p:cNvPr>
          <p:cNvSpPr/>
          <p:nvPr/>
        </p:nvSpPr>
        <p:spPr>
          <a:xfrm>
            <a:off x="7794" y="3937646"/>
            <a:ext cx="9144003" cy="1291541"/>
          </a:xfrm>
          <a:prstGeom prst="rect">
            <a:avLst/>
          </a:prstGeom>
          <a:solidFill>
            <a:srgbClr val="64B145"/>
          </a:solid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indent="-180975"/>
            <a:r>
              <a:rPr lang="de-DE" sz="1600" b="0" u="sng" dirty="0">
                <a:solidFill>
                  <a:schemeClr val="bg1"/>
                </a:solidFill>
                <a:latin typeface="Myriad Pro"/>
                <a:ea typeface="Verdana" pitchFamily="34" charset="0"/>
                <a:cs typeface="Verdana" pitchFamily="34" charset="0"/>
              </a:rPr>
              <a:t>80% der Todesfälle in Europa gehen auf chronische Erkrankungen zurück:</a:t>
            </a:r>
          </a:p>
          <a:p>
            <a:pPr marL="355600" indent="-180975">
              <a:buFont typeface="Arial" pitchFamily="34" charset="0"/>
              <a:buChar char="•"/>
            </a:pPr>
            <a:r>
              <a:rPr lang="de-DE" sz="1600" b="0" dirty="0">
                <a:solidFill>
                  <a:schemeClr val="bg1"/>
                </a:solidFill>
                <a:latin typeface="Myriad Pro"/>
                <a:ea typeface="Verdana" pitchFamily="34" charset="0"/>
                <a:cs typeface="Verdana" pitchFamily="34" charset="0"/>
              </a:rPr>
              <a:t>Herz-Kreislauferkrankungen (Bluthochdruck, Schlaganfall, Herzinfarkt)</a:t>
            </a:r>
          </a:p>
          <a:p>
            <a:pPr marL="355600" indent="-180975">
              <a:buFont typeface="Arial" pitchFamily="34" charset="0"/>
              <a:buChar char="•"/>
            </a:pPr>
            <a:r>
              <a:rPr lang="de-DE" sz="1600" b="0" dirty="0">
                <a:solidFill>
                  <a:schemeClr val="bg1"/>
                </a:solidFill>
                <a:latin typeface="Myriad Pro"/>
                <a:ea typeface="Verdana" pitchFamily="34" charset="0"/>
                <a:cs typeface="Verdana" pitchFamily="34" charset="0"/>
              </a:rPr>
              <a:t>chronische Lungenerkrankungen</a:t>
            </a:r>
          </a:p>
          <a:p>
            <a:pPr marL="355600" indent="-180975">
              <a:buFont typeface="Arial" pitchFamily="34" charset="0"/>
              <a:buChar char="•"/>
            </a:pPr>
            <a:r>
              <a:rPr lang="de-DE" sz="1600" b="0" dirty="0">
                <a:solidFill>
                  <a:schemeClr val="bg1"/>
                </a:solidFill>
                <a:latin typeface="Myriad Pro"/>
                <a:ea typeface="Verdana" pitchFamily="34" charset="0"/>
                <a:cs typeface="Verdana" pitchFamily="34" charset="0"/>
              </a:rPr>
              <a:t>maligne Erkrankungen (vor allem Lungen-, Brust- und Darmkrebs)</a:t>
            </a:r>
          </a:p>
          <a:p>
            <a:pPr marL="355600" indent="-180975">
              <a:buFont typeface="Arial" pitchFamily="34" charset="0"/>
              <a:buChar char="•"/>
            </a:pPr>
            <a:r>
              <a:rPr lang="de-DE" sz="1600" b="0" dirty="0">
                <a:solidFill>
                  <a:schemeClr val="bg1"/>
                </a:solidFill>
                <a:latin typeface="Myriad Pro"/>
                <a:ea typeface="Verdana" pitchFamily="34" charset="0"/>
                <a:cs typeface="Verdana" pitchFamily="34" charset="0"/>
              </a:rPr>
              <a:t>Diabetes (Zuckerkrankheit)</a:t>
            </a:r>
          </a:p>
        </p:txBody>
      </p:sp>
      <p:pic>
        <p:nvPicPr>
          <p:cNvPr id="19" name="Grafik 18">
            <a:extLst>
              <a:ext uri="{FF2B5EF4-FFF2-40B4-BE49-F238E27FC236}">
                <a16:creationId xmlns:a16="http://schemas.microsoft.com/office/drawing/2014/main" id="{581E157F-9ED4-4630-8459-57E492FC61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151" y="1914090"/>
            <a:ext cx="1766316" cy="1838573"/>
          </a:xfrm>
          <a:prstGeom prst="rect">
            <a:avLst/>
          </a:prstGeom>
          <a:ln>
            <a:solidFill>
              <a:srgbClr val="191966"/>
            </a:solidFill>
          </a:ln>
        </p:spPr>
      </p:pic>
      <p:pic>
        <p:nvPicPr>
          <p:cNvPr id="20" name="Grafik 19">
            <a:extLst>
              <a:ext uri="{FF2B5EF4-FFF2-40B4-BE49-F238E27FC236}">
                <a16:creationId xmlns:a16="http://schemas.microsoft.com/office/drawing/2014/main" id="{3EB94A39-A0CF-434E-9E0D-6D1A9F8F7C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8976" y="1914089"/>
            <a:ext cx="2896523" cy="1838573"/>
          </a:xfrm>
          <a:prstGeom prst="rect">
            <a:avLst/>
          </a:prstGeom>
          <a:ln>
            <a:solidFill>
              <a:srgbClr val="191966"/>
            </a:solidFill>
          </a:ln>
        </p:spPr>
      </p:pic>
      <p:sp>
        <p:nvSpPr>
          <p:cNvPr id="21" name="Rechteck 20">
            <a:extLst>
              <a:ext uri="{FF2B5EF4-FFF2-40B4-BE49-F238E27FC236}">
                <a16:creationId xmlns:a16="http://schemas.microsoft.com/office/drawing/2014/main" id="{E01DD826-F58F-4F1D-9503-EAB9349A952E}"/>
              </a:ext>
            </a:extLst>
          </p:cNvPr>
          <p:cNvSpPr/>
          <p:nvPr/>
        </p:nvSpPr>
        <p:spPr>
          <a:xfrm>
            <a:off x="-4" y="5423406"/>
            <a:ext cx="9144003" cy="702227"/>
          </a:xfrm>
          <a:prstGeom prst="rect">
            <a:avLst/>
          </a:prstGeom>
          <a:solidFill>
            <a:srgbClr val="64B145"/>
          </a:solid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a:r>
              <a:rPr lang="de-DE" sz="1600" b="0" dirty="0">
                <a:solidFill>
                  <a:schemeClr val="bg1"/>
                </a:solidFill>
                <a:latin typeface="Myriad Pro"/>
                <a:ea typeface="Verdana" pitchFamily="34" charset="0"/>
                <a:cs typeface="Verdana" pitchFamily="34" charset="0"/>
              </a:rPr>
              <a:t>Chronische Erkrankungen sind weitgehend durch einen belastenden Lebensstil (individuelle und kollektive Risikofaktoren) der betroffenen Menschen verursacht.</a:t>
            </a:r>
          </a:p>
        </p:txBody>
      </p:sp>
    </p:spTree>
    <p:extLst>
      <p:ext uri="{BB962C8B-B14F-4D97-AF65-F5344CB8AC3E}">
        <p14:creationId xmlns:p14="http://schemas.microsoft.com/office/powerpoint/2010/main" val="2386919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844824"/>
            <a:ext cx="2359025"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1"/>
          <p:cNvSpPr txBox="1">
            <a:spLocks noChangeArrowheads="1"/>
          </p:cNvSpPr>
          <p:nvPr/>
        </p:nvSpPr>
        <p:spPr bwMode="auto">
          <a:xfrm>
            <a:off x="3161796" y="2060848"/>
            <a:ext cx="5163597" cy="424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800" b="0" dirty="0">
                <a:solidFill>
                  <a:srgbClr val="1B2764"/>
                </a:solidFill>
                <a:latin typeface="Myriad Pro"/>
                <a:ea typeface="Verdana" panose="020B0604030504040204" pitchFamily="34" charset="0"/>
                <a:cs typeface="Verdana" panose="020B0604030504040204" pitchFamily="34" charset="0"/>
              </a:rPr>
              <a:t>Was müssen Sie auf Dauer tun, um richtig krank zu werden?</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falsche Ernährung</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unzureichende Bewegung</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unangemessener Umgang mit Stress</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übermäßig Suchtstoffe (v.a. Alkohol, Nikotin und Süßigkeiten, „falsche“ Nahrungsmittel)</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mangelnde Erholung, falsche Tagesrhythmik, schlechter Schlaf</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mangelnde soziale Unterstützung und Wertschätzung</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Pessimismus, Niedergeschlagenheit, Sinnlosigkeit, Perspektivlosigkeit, Hilflosigkeit</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Umweltbelastungen</a:t>
            </a:r>
          </a:p>
          <a:p>
            <a:pPr marL="180975" indent="-180975">
              <a:buFont typeface="Arial" pitchFamily="34" charset="0"/>
              <a:buChar char="•"/>
            </a:pPr>
            <a:r>
              <a:rPr lang="de-DE" sz="1800" b="0" dirty="0">
                <a:solidFill>
                  <a:srgbClr val="64B145"/>
                </a:solidFill>
                <a:latin typeface="Myriad Pro"/>
                <a:ea typeface="Verdana" panose="020B0604030504040204" pitchFamily="34" charset="0"/>
                <a:cs typeface="Verdana" panose="020B0604030504040204" pitchFamily="34" charset="0"/>
              </a:rPr>
              <a:t>…</a:t>
            </a:r>
          </a:p>
        </p:txBody>
      </p:sp>
      <p:sp>
        <p:nvSpPr>
          <p:cNvPr id="9" name="Textplatzhalter 2"/>
          <p:cNvSpPr txBox="1">
            <a:spLocks/>
          </p:cNvSpPr>
          <p:nvPr/>
        </p:nvSpPr>
        <p:spPr>
          <a:xfrm>
            <a:off x="261257" y="1382354"/>
            <a:ext cx="6069874" cy="506508"/>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Anforderungen und Belastungen</a:t>
            </a:r>
          </a:p>
        </p:txBody>
      </p:sp>
      <p:grpSp>
        <p:nvGrpSpPr>
          <p:cNvPr id="10" name="Gruppieren 9"/>
          <p:cNvGrpSpPr/>
          <p:nvPr/>
        </p:nvGrpSpPr>
        <p:grpSpPr>
          <a:xfrm>
            <a:off x="250008" y="6302668"/>
            <a:ext cx="8643168" cy="484596"/>
            <a:chOff x="250008" y="6302668"/>
            <a:chExt cx="8643168" cy="484596"/>
          </a:xfrm>
        </p:grpSpPr>
        <p:grpSp>
          <p:nvGrpSpPr>
            <p:cNvPr id="11" name="Gruppieren 10"/>
            <p:cNvGrpSpPr/>
            <p:nvPr/>
          </p:nvGrpSpPr>
          <p:grpSpPr>
            <a:xfrm>
              <a:off x="250008" y="6302668"/>
              <a:ext cx="8643168" cy="484596"/>
              <a:chOff x="250008" y="6234932"/>
              <a:chExt cx="8643168" cy="484596"/>
            </a:xfrm>
          </p:grpSpPr>
          <p:sp>
            <p:nvSpPr>
              <p:cNvPr id="13"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6"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Tree>
    <p:extLst>
      <p:ext uri="{BB962C8B-B14F-4D97-AF65-F5344CB8AC3E}">
        <p14:creationId xmlns:p14="http://schemas.microsoft.com/office/powerpoint/2010/main" val="406593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linds(horizont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blinds(horizontal)">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blinds(horizontal)">
                                      <p:cBhvr>
                                        <p:cTn id="22" dur="500"/>
                                        <p:tgtEl>
                                          <p:spTgt spid="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animEffect transition="in" filter="blinds(horizontal)">
                                      <p:cBhvr>
                                        <p:cTn id="27" dur="500"/>
                                        <p:tgtEl>
                                          <p:spTgt spid="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animEffect transition="in" filter="blinds(horizontal)">
                                      <p:cBhvr>
                                        <p:cTn id="32" dur="500"/>
                                        <p:tgtEl>
                                          <p:spTgt spid="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
                                            <p:txEl>
                                              <p:pRg st="7" end="7"/>
                                            </p:txEl>
                                          </p:spTgt>
                                        </p:tgtEl>
                                        <p:attrNameLst>
                                          <p:attrName>style.visibility</p:attrName>
                                        </p:attrNameLst>
                                      </p:cBhvr>
                                      <p:to>
                                        <p:strVal val="visible"/>
                                      </p:to>
                                    </p:set>
                                    <p:animEffect transition="in" filter="blinds(horizontal)">
                                      <p:cBhvr>
                                        <p:cTn id="37" dur="500"/>
                                        <p:tgtEl>
                                          <p:spTgt spid="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blinds(horizontal)">
                                      <p:cBhvr>
                                        <p:cTn id="42" dur="500"/>
                                        <p:tgtEl>
                                          <p:spTgt spid="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4">
                                            <p:txEl>
                                              <p:pRg st="9" end="9"/>
                                            </p:txEl>
                                          </p:spTgt>
                                        </p:tgtEl>
                                        <p:attrNameLst>
                                          <p:attrName>style.visibility</p:attrName>
                                        </p:attrNameLst>
                                      </p:cBhvr>
                                      <p:to>
                                        <p:strVal val="visible"/>
                                      </p:to>
                                    </p:set>
                                    <p:animEffect transition="in" filter="blinds(horizontal)">
                                      <p:cBhvr>
                                        <p:cTn id="47"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2"/>
          <p:cNvSpPr txBox="1">
            <a:spLocks/>
          </p:cNvSpPr>
          <p:nvPr/>
        </p:nvSpPr>
        <p:spPr>
          <a:xfrm>
            <a:off x="261257" y="1374420"/>
            <a:ext cx="6069874"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Belastende Lebensbedingungen</a:t>
            </a:r>
          </a:p>
        </p:txBody>
      </p:sp>
      <p:pic>
        <p:nvPicPr>
          <p:cNvPr id="10" name="Bild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473718" y="1812746"/>
            <a:ext cx="1529832" cy="2919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Bild 4"/>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07596" y="1847670"/>
            <a:ext cx="1468196" cy="28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Bild 3"/>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13897" y="1812746"/>
            <a:ext cx="1680255" cy="2919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feld 16"/>
          <p:cNvSpPr txBox="1"/>
          <p:nvPr/>
        </p:nvSpPr>
        <p:spPr>
          <a:xfrm>
            <a:off x="503237" y="4752477"/>
            <a:ext cx="8353379" cy="1384995"/>
          </a:xfrm>
          <a:prstGeom prst="rect">
            <a:avLst/>
          </a:prstGeom>
          <a:noFill/>
        </p:spPr>
        <p:txBody>
          <a:bodyPr wrap="square" rtlCol="0">
            <a:spAutoFit/>
          </a:bodyPr>
          <a:lstStyle/>
          <a:p>
            <a:r>
              <a:rPr lang="de-DE" sz="1400" b="0" dirty="0">
                <a:solidFill>
                  <a:srgbClr val="64B145"/>
                </a:solidFill>
                <a:latin typeface="Myriad Pro"/>
                <a:ea typeface="Verdana" pitchFamily="34" charset="0"/>
                <a:cs typeface="Verdana" pitchFamily="34" charset="0"/>
              </a:rPr>
              <a:t>Bei chronischen Erkrankungen sammeln sich im Laufe eines Lebens immer mehr Belastungen an,</a:t>
            </a:r>
            <a:br>
              <a:rPr lang="de-DE" sz="1400" b="0" dirty="0">
                <a:solidFill>
                  <a:srgbClr val="64B145"/>
                </a:solidFill>
                <a:latin typeface="Myriad Pro"/>
                <a:ea typeface="Verdana" pitchFamily="34" charset="0"/>
                <a:cs typeface="Verdana" pitchFamily="34" charset="0"/>
              </a:rPr>
            </a:br>
            <a:r>
              <a:rPr lang="de-DE" sz="1400" b="0" dirty="0">
                <a:solidFill>
                  <a:srgbClr val="64B145"/>
                </a:solidFill>
                <a:latin typeface="Myriad Pro"/>
                <a:ea typeface="Verdana" pitchFamily="34" charset="0"/>
                <a:cs typeface="Verdana" pitchFamily="34" charset="0"/>
              </a:rPr>
              <a:t>bis „der Rucksack überläuft“.</a:t>
            </a:r>
          </a:p>
          <a:p>
            <a:endParaRPr lang="de-DE" sz="1400" b="0" dirty="0">
              <a:solidFill>
                <a:srgbClr val="1B2764"/>
              </a:solidFill>
              <a:latin typeface="Myriad Pro"/>
              <a:ea typeface="Verdana" pitchFamily="34" charset="0"/>
              <a:cs typeface="Verdana" pitchFamily="34" charset="0"/>
            </a:endParaRPr>
          </a:p>
          <a:p>
            <a:r>
              <a:rPr lang="de-DE" sz="1400" b="0" dirty="0">
                <a:solidFill>
                  <a:srgbClr val="1B2764"/>
                </a:solidFill>
                <a:latin typeface="Myriad Pro"/>
                <a:ea typeface="Verdana" pitchFamily="34" charset="0"/>
                <a:cs typeface="Verdana" pitchFamily="34" charset="0"/>
              </a:rPr>
              <a:t>Wer legt die meisten Brocken in den Rucksack?</a:t>
            </a:r>
          </a:p>
          <a:p>
            <a:r>
              <a:rPr lang="de-DE" sz="1400" b="0" dirty="0">
                <a:solidFill>
                  <a:srgbClr val="1B2764"/>
                </a:solidFill>
                <a:latin typeface="Myriad Pro"/>
                <a:ea typeface="Verdana" pitchFamily="34" charset="0"/>
                <a:cs typeface="Verdana" pitchFamily="34" charset="0"/>
              </a:rPr>
              <a:t>Was sind typischer Weise die „größten Brocken im Rucksack eines Menschen in Zivilisations-gesellschaften? </a:t>
            </a:r>
          </a:p>
        </p:txBody>
      </p:sp>
      <p:grpSp>
        <p:nvGrpSpPr>
          <p:cNvPr id="15" name="Gruppieren 14"/>
          <p:cNvGrpSpPr/>
          <p:nvPr/>
        </p:nvGrpSpPr>
        <p:grpSpPr>
          <a:xfrm>
            <a:off x="250008" y="6302668"/>
            <a:ext cx="8643168" cy="484596"/>
            <a:chOff x="250008" y="6302668"/>
            <a:chExt cx="8643168" cy="484596"/>
          </a:xfrm>
        </p:grpSpPr>
        <p:grpSp>
          <p:nvGrpSpPr>
            <p:cNvPr id="20" name="Gruppieren 19"/>
            <p:cNvGrpSpPr/>
            <p:nvPr/>
          </p:nvGrpSpPr>
          <p:grpSpPr>
            <a:xfrm>
              <a:off x="250008" y="6302668"/>
              <a:ext cx="8643168" cy="484596"/>
              <a:chOff x="250008" y="6234932"/>
              <a:chExt cx="8643168" cy="484596"/>
            </a:xfrm>
          </p:grpSpPr>
          <p:sp>
            <p:nvSpPr>
              <p:cNvPr id="22"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3"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Tree>
    <p:extLst>
      <p:ext uri="{BB962C8B-B14F-4D97-AF65-F5344CB8AC3E}">
        <p14:creationId xmlns:p14="http://schemas.microsoft.com/office/powerpoint/2010/main" val="242280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blinds(horizontal)">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blinds(horizontal)">
                                      <p:cBhvr>
                                        <p:cTn id="22" dur="500"/>
                                        <p:tgtEl>
                                          <p:spTgt spid="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2"/>
          <p:cNvSpPr txBox="1">
            <a:spLocks/>
          </p:cNvSpPr>
          <p:nvPr/>
        </p:nvSpPr>
        <p:spPr>
          <a:xfrm>
            <a:off x="261257" y="1376404"/>
            <a:ext cx="6069874"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Förderliche Lebensbedingungen</a:t>
            </a:r>
          </a:p>
        </p:txBody>
      </p:sp>
      <p:pic>
        <p:nvPicPr>
          <p:cNvPr id="10" name="Bild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66470" y="1939751"/>
            <a:ext cx="163708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31"/>
          <p:cNvSpPr txBox="1">
            <a:spLocks noChangeArrowheads="1"/>
          </p:cNvSpPr>
          <p:nvPr/>
        </p:nvSpPr>
        <p:spPr bwMode="auto">
          <a:xfrm>
            <a:off x="3296194" y="2043193"/>
            <a:ext cx="5067300" cy="378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marL="180975" indent="-180975">
              <a:buFont typeface="Arial" pitchFamily="34" charset="0"/>
              <a:buChar char="•"/>
            </a:pPr>
            <a:r>
              <a:rPr lang="de-DE" sz="2000" b="0" dirty="0">
                <a:solidFill>
                  <a:srgbClr val="64B145"/>
                </a:solidFill>
                <a:latin typeface="Myriad Pro"/>
              </a:rPr>
              <a:t>richtige Ernährung</a:t>
            </a:r>
          </a:p>
          <a:p>
            <a:pPr marL="180975" indent="-180975">
              <a:buFont typeface="Arial" pitchFamily="34" charset="0"/>
              <a:buChar char="•"/>
            </a:pPr>
            <a:r>
              <a:rPr lang="de-DE" sz="2000" b="0" dirty="0">
                <a:solidFill>
                  <a:srgbClr val="64B145"/>
                </a:solidFill>
                <a:latin typeface="Myriad Pro"/>
              </a:rPr>
              <a:t>ausreichende Bewegung</a:t>
            </a:r>
          </a:p>
          <a:p>
            <a:pPr marL="180975" indent="-180975">
              <a:buFont typeface="Arial" pitchFamily="34" charset="0"/>
              <a:buChar char="•"/>
            </a:pPr>
            <a:r>
              <a:rPr lang="de-DE" sz="2000" b="0" dirty="0">
                <a:solidFill>
                  <a:srgbClr val="64B145"/>
                </a:solidFill>
                <a:latin typeface="Myriad Pro"/>
              </a:rPr>
              <a:t>angemessener Umgang mit Stress</a:t>
            </a:r>
          </a:p>
          <a:p>
            <a:pPr marL="180975" indent="-180975">
              <a:buFont typeface="Arial" pitchFamily="34" charset="0"/>
              <a:buChar char="•"/>
            </a:pPr>
            <a:r>
              <a:rPr lang="de-DE" sz="2000" b="0" dirty="0">
                <a:solidFill>
                  <a:srgbClr val="64B145"/>
                </a:solidFill>
                <a:latin typeface="Myriad Pro"/>
              </a:rPr>
              <a:t>ausreichende Erholung, Tagesrhythmik, Schlafhygiene</a:t>
            </a:r>
          </a:p>
          <a:p>
            <a:pPr marL="180975" indent="-180975">
              <a:buFont typeface="Arial" pitchFamily="34" charset="0"/>
              <a:buChar char="•"/>
            </a:pPr>
            <a:r>
              <a:rPr lang="de-DE" sz="2000" b="0" dirty="0">
                <a:solidFill>
                  <a:srgbClr val="64B145"/>
                </a:solidFill>
                <a:latin typeface="Myriad Pro"/>
              </a:rPr>
              <a:t>„das rechte Maß“</a:t>
            </a:r>
          </a:p>
          <a:p>
            <a:pPr marL="180975" indent="-180975">
              <a:buFont typeface="Arial" pitchFamily="34" charset="0"/>
              <a:buChar char="•"/>
            </a:pPr>
            <a:r>
              <a:rPr lang="de-DE" sz="2000" b="0" dirty="0">
                <a:solidFill>
                  <a:srgbClr val="64B145"/>
                </a:solidFill>
                <a:latin typeface="Myriad Pro"/>
              </a:rPr>
              <a:t>Umwelthygiene</a:t>
            </a:r>
          </a:p>
          <a:p>
            <a:pPr marL="180975" indent="-180975">
              <a:buFont typeface="Arial" pitchFamily="34" charset="0"/>
              <a:buChar char="•"/>
            </a:pPr>
            <a:r>
              <a:rPr lang="de-DE" sz="2000" b="0" dirty="0">
                <a:solidFill>
                  <a:srgbClr val="64B145"/>
                </a:solidFill>
                <a:latin typeface="Myriad Pro"/>
              </a:rPr>
              <a:t>Arbeits- und Freizeitschutz</a:t>
            </a:r>
          </a:p>
          <a:p>
            <a:pPr marL="180975" indent="-180975">
              <a:buFont typeface="Arial" pitchFamily="34" charset="0"/>
              <a:buChar char="•"/>
            </a:pPr>
            <a:r>
              <a:rPr lang="de-DE" sz="2000" b="0" dirty="0">
                <a:solidFill>
                  <a:srgbClr val="64B145"/>
                </a:solidFill>
                <a:latin typeface="Myriad Pro"/>
              </a:rPr>
              <a:t>angemessene Beanspruchung</a:t>
            </a:r>
          </a:p>
          <a:p>
            <a:pPr marL="180975" indent="-180975">
              <a:buFont typeface="Arial" pitchFamily="34" charset="0"/>
              <a:buChar char="•"/>
            </a:pPr>
            <a:r>
              <a:rPr lang="de-DE" sz="2000" b="0" dirty="0">
                <a:solidFill>
                  <a:srgbClr val="64B145"/>
                </a:solidFill>
                <a:latin typeface="Myriad Pro"/>
              </a:rPr>
              <a:t>Werteorientierte Lebensführung (Gesundheitseinstellungen)</a:t>
            </a:r>
          </a:p>
          <a:p>
            <a:pPr marL="180975" indent="-180975">
              <a:buFont typeface="Arial" pitchFamily="34" charset="0"/>
              <a:buChar char="•"/>
            </a:pPr>
            <a:r>
              <a:rPr lang="de-DE" sz="2000" b="0" dirty="0">
                <a:solidFill>
                  <a:srgbClr val="64B145"/>
                </a:solidFill>
                <a:latin typeface="Myriad Pro"/>
              </a:rPr>
              <a:t>…</a:t>
            </a:r>
          </a:p>
        </p:txBody>
      </p:sp>
      <p:grpSp>
        <p:nvGrpSpPr>
          <p:cNvPr id="15" name="Gruppieren 14"/>
          <p:cNvGrpSpPr/>
          <p:nvPr/>
        </p:nvGrpSpPr>
        <p:grpSpPr>
          <a:xfrm>
            <a:off x="250008" y="6302668"/>
            <a:ext cx="8643168" cy="484596"/>
            <a:chOff x="250008" y="6302668"/>
            <a:chExt cx="8643168" cy="484596"/>
          </a:xfrm>
        </p:grpSpPr>
        <p:grpSp>
          <p:nvGrpSpPr>
            <p:cNvPr id="17" name="Gruppieren 16"/>
            <p:cNvGrpSpPr/>
            <p:nvPr/>
          </p:nvGrpSpPr>
          <p:grpSpPr>
            <a:xfrm>
              <a:off x="250008" y="6302668"/>
              <a:ext cx="8643168" cy="484596"/>
              <a:chOff x="250008" y="6234932"/>
              <a:chExt cx="8643168" cy="484596"/>
            </a:xfrm>
          </p:grpSpPr>
          <p:sp>
            <p:nvSpPr>
              <p:cNvPr id="19"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Tree>
    <p:extLst>
      <p:ext uri="{BB962C8B-B14F-4D97-AF65-F5344CB8AC3E}">
        <p14:creationId xmlns:p14="http://schemas.microsoft.com/office/powerpoint/2010/main" val="164927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mit Pfeil 6"/>
          <p:cNvCxnSpPr>
            <a:stCxn id="32" idx="3"/>
            <a:endCxn id="13" idx="1"/>
          </p:cNvCxnSpPr>
          <p:nvPr/>
        </p:nvCxnSpPr>
        <p:spPr>
          <a:xfrm>
            <a:off x="2828925" y="3907820"/>
            <a:ext cx="390718" cy="3652"/>
          </a:xfrm>
          <a:prstGeom prst="straightConnector1">
            <a:avLst/>
          </a:prstGeom>
          <a:ln>
            <a:solidFill>
              <a:srgbClr val="004376"/>
            </a:solidFill>
            <a:tailEnd type="arrow"/>
          </a:ln>
        </p:spPr>
        <p:style>
          <a:lnRef idx="2">
            <a:schemeClr val="accent1"/>
          </a:lnRef>
          <a:fillRef idx="0">
            <a:schemeClr val="accent1"/>
          </a:fillRef>
          <a:effectRef idx="1">
            <a:schemeClr val="accent1"/>
          </a:effectRef>
          <a:fontRef idx="minor">
            <a:schemeClr val="tx1"/>
          </a:fontRef>
        </p:style>
      </p:cxnSp>
      <p:pic>
        <p:nvPicPr>
          <p:cNvPr id="10" name="Picture 2" descr="4Manschgerl"/>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32" t="2254" r="65252"/>
          <a:stretch/>
        </p:blipFill>
        <p:spPr bwMode="auto">
          <a:xfrm>
            <a:off x="3692914" y="1694097"/>
            <a:ext cx="1688712" cy="393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4"/>
          <p:cNvSpPr txBox="1">
            <a:spLocks noChangeArrowheads="1"/>
          </p:cNvSpPr>
          <p:nvPr/>
        </p:nvSpPr>
        <p:spPr bwMode="auto">
          <a:xfrm>
            <a:off x="261257" y="5908946"/>
            <a:ext cx="8619550" cy="277641"/>
          </a:xfrm>
          <a:prstGeom prst="rect">
            <a:avLst/>
          </a:prstGeom>
          <a:solidFill>
            <a:srgbClr val="1B2764"/>
          </a:solidFill>
          <a:ln>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b="0" dirty="0">
                <a:solidFill>
                  <a:schemeClr val="bg1"/>
                </a:solidFill>
                <a:latin typeface="Myriad Pro"/>
                <a:ea typeface="Verdana" pitchFamily="34" charset="0"/>
                <a:cs typeface="Verdana" pitchFamily="34" charset="0"/>
              </a:rPr>
              <a:t>Private und berufliche Lebenswelt</a:t>
            </a:r>
          </a:p>
        </p:txBody>
      </p:sp>
      <p:sp>
        <p:nvSpPr>
          <p:cNvPr id="13" name="Text Box 34"/>
          <p:cNvSpPr txBox="1">
            <a:spLocks noChangeArrowheads="1"/>
          </p:cNvSpPr>
          <p:nvPr/>
        </p:nvSpPr>
        <p:spPr bwMode="auto">
          <a:xfrm>
            <a:off x="3219643" y="3587985"/>
            <a:ext cx="2706688" cy="646973"/>
          </a:xfrm>
          <a:prstGeom prst="rect">
            <a:avLst/>
          </a:prstGeom>
          <a:solidFill>
            <a:srgbClr val="64B145"/>
          </a:solidFill>
          <a:ln>
            <a:solidFill>
              <a:srgbClr val="64B145"/>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marL="93663"/>
            <a:r>
              <a:rPr lang="de-DE" sz="1200" b="0" dirty="0">
                <a:solidFill>
                  <a:schemeClr val="bg1"/>
                </a:solidFill>
                <a:latin typeface="Myriad Pro"/>
                <a:ea typeface="Verdana" pitchFamily="34" charset="0"/>
                <a:cs typeface="Verdana" pitchFamily="34" charset="0"/>
              </a:rPr>
              <a:t>Selbstregulationssysteme</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Schutzfunktionen</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Ordnungsfunktionen</a:t>
            </a:r>
          </a:p>
        </p:txBody>
      </p:sp>
      <p:cxnSp>
        <p:nvCxnSpPr>
          <p:cNvPr id="14" name="Gerade Verbindung mit Pfeil 13"/>
          <p:cNvCxnSpPr/>
          <p:nvPr/>
        </p:nvCxnSpPr>
        <p:spPr>
          <a:xfrm flipV="1">
            <a:off x="1583269" y="4040921"/>
            <a:ext cx="0" cy="1868025"/>
          </a:xfrm>
          <a:prstGeom prst="straightConnector1">
            <a:avLst/>
          </a:prstGeom>
          <a:ln>
            <a:solidFill>
              <a:srgbClr val="1B2764"/>
            </a:solidFill>
            <a:tailEnd type="arrow"/>
          </a:ln>
        </p:spPr>
        <p:style>
          <a:lnRef idx="2">
            <a:schemeClr val="accent1"/>
          </a:lnRef>
          <a:fillRef idx="0">
            <a:schemeClr val="accent1"/>
          </a:fillRef>
          <a:effectRef idx="1">
            <a:schemeClr val="accent1"/>
          </a:effectRef>
          <a:fontRef idx="minor">
            <a:schemeClr val="tx1"/>
          </a:fontRef>
        </p:style>
      </p:cxnSp>
      <p:cxnSp>
        <p:nvCxnSpPr>
          <p:cNvPr id="15" name="Gerade Verbindung mit Pfeil 14"/>
          <p:cNvCxnSpPr/>
          <p:nvPr/>
        </p:nvCxnSpPr>
        <p:spPr>
          <a:xfrm flipH="1" flipV="1">
            <a:off x="7565753" y="4070719"/>
            <a:ext cx="6622" cy="1838227"/>
          </a:xfrm>
          <a:prstGeom prst="straightConnector1">
            <a:avLst/>
          </a:prstGeom>
          <a:ln>
            <a:solidFill>
              <a:srgbClr val="191966"/>
            </a:solidFill>
            <a:tailEnd type="arrow"/>
          </a:ln>
        </p:spPr>
        <p:style>
          <a:lnRef idx="2">
            <a:schemeClr val="accent1"/>
          </a:lnRef>
          <a:fillRef idx="0">
            <a:schemeClr val="accent1"/>
          </a:fillRef>
          <a:effectRef idx="1">
            <a:schemeClr val="accent1"/>
          </a:effectRef>
          <a:fontRef idx="minor">
            <a:schemeClr val="tx1"/>
          </a:fontRef>
        </p:style>
      </p:cxnSp>
      <p:cxnSp>
        <p:nvCxnSpPr>
          <p:cNvPr id="16" name="Gerade Verbindung mit Pfeil 15"/>
          <p:cNvCxnSpPr/>
          <p:nvPr/>
        </p:nvCxnSpPr>
        <p:spPr>
          <a:xfrm flipH="1" flipV="1">
            <a:off x="5911868" y="3928092"/>
            <a:ext cx="389731" cy="1"/>
          </a:xfrm>
          <a:prstGeom prst="straightConnector1">
            <a:avLst/>
          </a:prstGeom>
          <a:ln>
            <a:solidFill>
              <a:srgbClr val="004376"/>
            </a:solidFill>
            <a:tailEnd type="arrow"/>
          </a:ln>
        </p:spPr>
        <p:style>
          <a:lnRef idx="2">
            <a:schemeClr val="accent1"/>
          </a:lnRef>
          <a:fillRef idx="0">
            <a:schemeClr val="accent1"/>
          </a:fillRef>
          <a:effectRef idx="1">
            <a:schemeClr val="accent1"/>
          </a:effectRef>
          <a:fontRef idx="minor">
            <a:schemeClr val="tx1"/>
          </a:fontRef>
        </p:style>
      </p:cxnSp>
      <p:grpSp>
        <p:nvGrpSpPr>
          <p:cNvPr id="17" name="Gruppieren 16"/>
          <p:cNvGrpSpPr/>
          <p:nvPr/>
        </p:nvGrpSpPr>
        <p:grpSpPr>
          <a:xfrm>
            <a:off x="3219642" y="4226491"/>
            <a:ext cx="2705701" cy="708634"/>
            <a:chOff x="3219642" y="4500893"/>
            <a:chExt cx="2705701" cy="708634"/>
          </a:xfrm>
        </p:grpSpPr>
        <p:sp>
          <p:nvSpPr>
            <p:cNvPr id="18" name="Text Box 34"/>
            <p:cNvSpPr txBox="1">
              <a:spLocks noChangeArrowheads="1"/>
            </p:cNvSpPr>
            <p:nvPr/>
          </p:nvSpPr>
          <p:spPr bwMode="auto">
            <a:xfrm>
              <a:off x="3219642" y="4747220"/>
              <a:ext cx="2705701" cy="462307"/>
            </a:xfrm>
            <a:prstGeom prst="rect">
              <a:avLst/>
            </a:prstGeom>
            <a:solidFill>
              <a:schemeClr val="bg1"/>
            </a:solidFill>
            <a:ln w="25400">
              <a:solidFill>
                <a:srgbClr val="64B145"/>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dirty="0">
                  <a:solidFill>
                    <a:srgbClr val="64B145"/>
                  </a:solidFill>
                  <a:latin typeface="Myriad Pro"/>
                  <a:ea typeface="Verdana" pitchFamily="34" charset="0"/>
                  <a:cs typeface="Verdana" pitchFamily="34" charset="0"/>
                </a:rPr>
                <a:t>Ausmaß von Gesundheit</a:t>
              </a:r>
              <a:br>
                <a:rPr lang="de-DE" sz="1200" dirty="0">
                  <a:solidFill>
                    <a:srgbClr val="64B145"/>
                  </a:solidFill>
                  <a:latin typeface="Myriad Pro"/>
                  <a:ea typeface="Verdana" pitchFamily="34" charset="0"/>
                  <a:cs typeface="Verdana" pitchFamily="34" charset="0"/>
                </a:rPr>
              </a:br>
              <a:r>
                <a:rPr lang="de-DE" sz="1200" dirty="0">
                  <a:solidFill>
                    <a:srgbClr val="64B145"/>
                  </a:solidFill>
                  <a:latin typeface="Myriad Pro"/>
                  <a:ea typeface="Verdana" pitchFamily="34" charset="0"/>
                  <a:cs typeface="Verdana" pitchFamily="34" charset="0"/>
                </a:rPr>
                <a:t>und Krankheit</a:t>
              </a:r>
            </a:p>
          </p:txBody>
        </p:sp>
        <p:cxnSp>
          <p:nvCxnSpPr>
            <p:cNvPr id="19" name="Gerade Verbindung mit Pfeil 18"/>
            <p:cNvCxnSpPr>
              <a:stCxn id="13" idx="2"/>
              <a:endCxn id="18" idx="0"/>
            </p:cNvCxnSpPr>
            <p:nvPr/>
          </p:nvCxnSpPr>
          <p:spPr>
            <a:xfrm flipH="1">
              <a:off x="4572493" y="4500893"/>
              <a:ext cx="494" cy="246327"/>
            </a:xfrm>
            <a:prstGeom prst="straightConnector1">
              <a:avLst/>
            </a:prstGeom>
            <a:ln>
              <a:solidFill>
                <a:srgbClr val="0F4289"/>
              </a:solidFill>
              <a:tailEnd type="arrow"/>
            </a:ln>
          </p:spPr>
          <p:style>
            <a:lnRef idx="2">
              <a:schemeClr val="accent1"/>
            </a:lnRef>
            <a:fillRef idx="0">
              <a:schemeClr val="accent1"/>
            </a:fillRef>
            <a:effectRef idx="1">
              <a:schemeClr val="accent1"/>
            </a:effectRef>
            <a:fontRef idx="minor">
              <a:schemeClr val="tx1"/>
            </a:fontRef>
          </p:style>
        </p:cxnSp>
      </p:grpSp>
      <p:sp>
        <p:nvSpPr>
          <p:cNvPr id="32" name="Text Box 34"/>
          <p:cNvSpPr txBox="1">
            <a:spLocks noChangeArrowheads="1"/>
          </p:cNvSpPr>
          <p:nvPr/>
        </p:nvSpPr>
        <p:spPr bwMode="auto">
          <a:xfrm>
            <a:off x="314325" y="3768999"/>
            <a:ext cx="2514600" cy="277641"/>
          </a:xfrm>
          <a:prstGeom prst="rect">
            <a:avLst/>
          </a:prstGeom>
          <a:solidFill>
            <a:srgbClr val="1B2764"/>
          </a:solidFill>
          <a:ln>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b="0" dirty="0">
                <a:solidFill>
                  <a:schemeClr val="bg1"/>
                </a:solidFill>
                <a:latin typeface="Myriad Pro"/>
                <a:ea typeface="Verdana" pitchFamily="34" charset="0"/>
                <a:cs typeface="Verdana" pitchFamily="34" charset="0"/>
              </a:rPr>
              <a:t>belastende Lebensbedingungen</a:t>
            </a:r>
          </a:p>
        </p:txBody>
      </p:sp>
      <p:sp>
        <p:nvSpPr>
          <p:cNvPr id="44" name="Text Box 34"/>
          <p:cNvSpPr txBox="1">
            <a:spLocks noChangeArrowheads="1"/>
          </p:cNvSpPr>
          <p:nvPr/>
        </p:nvSpPr>
        <p:spPr bwMode="auto">
          <a:xfrm>
            <a:off x="6308449" y="3793077"/>
            <a:ext cx="2514600" cy="277641"/>
          </a:xfrm>
          <a:prstGeom prst="rect">
            <a:avLst/>
          </a:prstGeom>
          <a:solidFill>
            <a:srgbClr val="1B2764"/>
          </a:solidFill>
          <a:ln>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b="0" dirty="0">
                <a:solidFill>
                  <a:schemeClr val="bg1"/>
                </a:solidFill>
                <a:latin typeface="Myriad Pro"/>
                <a:ea typeface="Verdana" pitchFamily="34" charset="0"/>
                <a:cs typeface="Verdana" pitchFamily="34" charset="0"/>
              </a:rPr>
              <a:t>förderliche Lebensbedingungen</a:t>
            </a:r>
          </a:p>
        </p:txBody>
      </p:sp>
      <p:pic>
        <p:nvPicPr>
          <p:cNvPr id="50" name="Bild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694871" y="3469843"/>
            <a:ext cx="326081" cy="622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Bild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14" y="3446100"/>
            <a:ext cx="350498" cy="60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uppieren 53"/>
          <p:cNvGrpSpPr/>
          <p:nvPr/>
        </p:nvGrpSpPr>
        <p:grpSpPr>
          <a:xfrm>
            <a:off x="250008" y="6302668"/>
            <a:ext cx="8643168" cy="484596"/>
            <a:chOff x="250008" y="6302668"/>
            <a:chExt cx="8643168" cy="484596"/>
          </a:xfrm>
        </p:grpSpPr>
        <p:grpSp>
          <p:nvGrpSpPr>
            <p:cNvPr id="55" name="Gruppieren 54"/>
            <p:cNvGrpSpPr/>
            <p:nvPr/>
          </p:nvGrpSpPr>
          <p:grpSpPr>
            <a:xfrm>
              <a:off x="250008" y="6302668"/>
              <a:ext cx="8643168" cy="484596"/>
              <a:chOff x="250008" y="6234932"/>
              <a:chExt cx="8643168" cy="484596"/>
            </a:xfrm>
          </p:grpSpPr>
          <p:sp>
            <p:nvSpPr>
              <p:cNvPr id="57"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58"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6"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
        <p:nvSpPr>
          <p:cNvPr id="59" name="Textplatzhalter 2"/>
          <p:cNvSpPr txBox="1">
            <a:spLocks/>
          </p:cNvSpPr>
          <p:nvPr/>
        </p:nvSpPr>
        <p:spPr>
          <a:xfrm>
            <a:off x="254706" y="1379687"/>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000" b="1" i="0" u="none" strike="noStrike" kern="1200" cap="none" spc="0" normalizeH="0" baseline="0" noProof="0" dirty="0">
                <a:ln>
                  <a:noFill/>
                </a:ln>
                <a:solidFill>
                  <a:srgbClr val="1B2764"/>
                </a:solidFill>
                <a:effectLst/>
                <a:uLnTx/>
                <a:uFillTx/>
                <a:latin typeface="Myriad Pro"/>
                <a:ea typeface="+mn-ea"/>
                <a:cs typeface="Myriad Pro"/>
              </a:rPr>
              <a:t>Determinanten von Gesundheit und Krankheit</a:t>
            </a:r>
          </a:p>
        </p:txBody>
      </p:sp>
    </p:spTree>
    <p:extLst>
      <p:ext uri="{BB962C8B-B14F-4D97-AF65-F5344CB8AC3E}">
        <p14:creationId xmlns:p14="http://schemas.microsoft.com/office/powerpoint/2010/main" val="419320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742404" y="0"/>
            <a:ext cx="8401595" cy="70788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4000" dirty="0">
                <a:solidFill>
                  <a:schemeClr val="bg1"/>
                </a:solidFill>
                <a:latin typeface="Arial" panose="020B0604020202020204" pitchFamily="34" charset="0"/>
              </a:rPr>
              <a:t>Systemische Pathogenese</a:t>
            </a:r>
          </a:p>
        </p:txBody>
      </p:sp>
      <p:grpSp>
        <p:nvGrpSpPr>
          <p:cNvPr id="10" name="Gruppieren 9"/>
          <p:cNvGrpSpPr/>
          <p:nvPr/>
        </p:nvGrpSpPr>
        <p:grpSpPr>
          <a:xfrm>
            <a:off x="0" y="-28575"/>
            <a:ext cx="9144000" cy="735013"/>
            <a:chOff x="0" y="-26989"/>
            <a:chExt cx="9144000" cy="735013"/>
          </a:xfrm>
        </p:grpSpPr>
        <p:pic>
          <p:nvPicPr>
            <p:cNvPr id="11" name="Picture 2" descr="LOGO ppt Hintergrund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6989"/>
              <a:ext cx="742403" cy="7350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12" name="Gerader Verbinder 11"/>
            <p:cNvCxnSpPr/>
            <p:nvPr/>
          </p:nvCxnSpPr>
          <p:spPr bwMode="auto">
            <a:xfrm>
              <a:off x="0" y="694282"/>
              <a:ext cx="9144000" cy="0"/>
            </a:xfrm>
            <a:prstGeom prst="line">
              <a:avLst/>
            </a:prstGeom>
            <a:solidFill>
              <a:schemeClr val="bg1"/>
            </a:solidFill>
            <a:ln w="9525" cap="flat" cmpd="sng" algn="ctr">
              <a:solidFill>
                <a:srgbClr val="4379AF"/>
              </a:solidFill>
              <a:prstDash val="solid"/>
              <a:round/>
              <a:headEnd type="none" w="med" len="med"/>
              <a:tailEnd type="none" w="med" len="med"/>
            </a:ln>
            <a:effectLst/>
          </p:spPr>
        </p:cxnSp>
      </p:grpSp>
      <p:pic>
        <p:nvPicPr>
          <p:cNvPr id="13" name="Picture 2" descr="040722 Hager 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340768"/>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Object 3"/>
          <p:cNvGraphicFramePr>
            <a:graphicFrameLocks noChangeAspect="1"/>
          </p:cNvGraphicFramePr>
          <p:nvPr/>
        </p:nvGraphicFramePr>
        <p:xfrm>
          <a:off x="5940425" y="908720"/>
          <a:ext cx="2468039" cy="3312368"/>
        </p:xfrm>
        <a:graphic>
          <a:graphicData uri="http://schemas.openxmlformats.org/presentationml/2006/ole">
            <mc:AlternateContent xmlns:mc="http://schemas.openxmlformats.org/markup-compatibility/2006">
              <mc:Choice xmlns:v="urn:schemas-microsoft-com:vml" Requires="v">
                <p:oleObj name="Image" r:id="rId5" imgW="9873632" imgH="13190258" progId="Photoshop.Image.5">
                  <p:embed/>
                </p:oleObj>
              </mc:Choice>
              <mc:Fallback>
                <p:oleObj name="Image" r:id="rId5" imgW="9873632" imgH="13190258" progId="Photoshop.Image.5">
                  <p:embed/>
                  <p:pic>
                    <p:nvPicPr>
                      <p:cNvPr id="1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425" y="908720"/>
                        <a:ext cx="2468039" cy="3312368"/>
                      </a:xfrm>
                      <a:prstGeom prst="rect">
                        <a:avLst/>
                      </a:prstGeom>
                      <a:noFill/>
                      <a:ln>
                        <a:noFill/>
                      </a:ln>
                      <a:effectLst/>
                    </p:spPr>
                  </p:pic>
                </p:oleObj>
              </mc:Fallback>
            </mc:AlternateContent>
          </a:graphicData>
        </a:graphic>
      </p:graphicFrame>
      <p:sp>
        <p:nvSpPr>
          <p:cNvPr id="15" name="Line 4"/>
          <p:cNvSpPr>
            <a:spLocks noChangeShapeType="1"/>
          </p:cNvSpPr>
          <p:nvPr/>
        </p:nvSpPr>
        <p:spPr bwMode="auto">
          <a:xfrm>
            <a:off x="3200400" y="3067968"/>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6" name="Line 5"/>
          <p:cNvSpPr>
            <a:spLocks noChangeShapeType="1"/>
          </p:cNvSpPr>
          <p:nvPr/>
        </p:nvSpPr>
        <p:spPr bwMode="auto">
          <a:xfrm flipH="1">
            <a:off x="3203575" y="1917031"/>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7" name="Text Box 9"/>
          <p:cNvSpPr txBox="1">
            <a:spLocks noChangeArrowheads="1"/>
          </p:cNvSpPr>
          <p:nvPr/>
        </p:nvSpPr>
        <p:spPr bwMode="auto">
          <a:xfrm>
            <a:off x="3851275" y="1697956"/>
            <a:ext cx="1511300" cy="1585912"/>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9800">
                <a:solidFill>
                  <a:schemeClr val="bg1"/>
                </a:solidFill>
                <a:latin typeface="Arial" panose="020B0604020202020204" pitchFamily="34" charset="0"/>
              </a:rPr>
              <a:t>?</a:t>
            </a:r>
          </a:p>
        </p:txBody>
      </p:sp>
      <p:sp>
        <p:nvSpPr>
          <p:cNvPr id="18" name="Line 10"/>
          <p:cNvSpPr>
            <a:spLocks noChangeShapeType="1"/>
          </p:cNvSpPr>
          <p:nvPr/>
        </p:nvSpPr>
        <p:spPr bwMode="auto">
          <a:xfrm>
            <a:off x="7092280" y="1412776"/>
            <a:ext cx="360363"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9" name="Line 8"/>
          <p:cNvSpPr>
            <a:spLocks noChangeShapeType="1"/>
          </p:cNvSpPr>
          <p:nvPr/>
        </p:nvSpPr>
        <p:spPr bwMode="auto">
          <a:xfrm flipV="1">
            <a:off x="6948264" y="1922348"/>
            <a:ext cx="720081" cy="0"/>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20" name="Rectangle 4"/>
          <p:cNvSpPr>
            <a:spLocks noChangeArrowheads="1"/>
          </p:cNvSpPr>
          <p:nvPr/>
        </p:nvSpPr>
        <p:spPr bwMode="auto">
          <a:xfrm>
            <a:off x="179512" y="4437113"/>
            <a:ext cx="8801992" cy="93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180975" indent="-180975">
              <a:spcBef>
                <a:spcPct val="0"/>
              </a:spcBef>
            </a:pPr>
            <a:r>
              <a:rPr lang="de-DE" altLang="de-DE" sz="1600" b="0" dirty="0">
                <a:solidFill>
                  <a:srgbClr val="4379AF"/>
                </a:solidFill>
                <a:latin typeface="Arial" panose="020B0604020202020204" pitchFamily="34" charset="0"/>
              </a:rPr>
              <a:t>Wie entstehen Form- und Funktionsstörungen und (chronische) myofasziale Schmerzen</a:t>
            </a:r>
            <a:br>
              <a:rPr lang="de-DE" altLang="de-DE" sz="1600" b="0" dirty="0">
                <a:solidFill>
                  <a:srgbClr val="4379AF"/>
                </a:solidFill>
                <a:latin typeface="Arial" panose="020B0604020202020204" pitchFamily="34" charset="0"/>
              </a:rPr>
            </a:br>
            <a:r>
              <a:rPr lang="de-DE" altLang="de-DE" sz="1600" b="0" dirty="0">
                <a:solidFill>
                  <a:srgbClr val="4379AF"/>
                </a:solidFill>
                <a:latin typeface="Arial" panose="020B0604020202020204" pitchFamily="34" charset="0"/>
              </a:rPr>
              <a:t>innerhalb und außerhalb des Kausystems?</a:t>
            </a:r>
          </a:p>
        </p:txBody>
      </p:sp>
    </p:spTree>
    <p:extLst>
      <p:ext uri="{BB962C8B-B14F-4D97-AF65-F5344CB8AC3E}">
        <p14:creationId xmlns:p14="http://schemas.microsoft.com/office/powerpoint/2010/main" val="360647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572000" y="1227524"/>
            <a:ext cx="45720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7325" indent="-1873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pPr>
            <a:r>
              <a:rPr lang="de-DE" altLang="de-DE" sz="2000" b="0" dirty="0">
                <a:solidFill>
                  <a:srgbClr val="0070C0"/>
                </a:solidFill>
                <a:latin typeface="Arial" panose="020B0604020202020204" pitchFamily="34" charset="0"/>
              </a:rPr>
              <a:t>Sensorische Funktionen (Tast- und Temperaturempfinden, </a:t>
            </a:r>
            <a:r>
              <a:rPr lang="de-DE" altLang="de-DE" sz="2000" b="0" dirty="0" err="1">
                <a:solidFill>
                  <a:srgbClr val="0070C0"/>
                </a:solidFill>
                <a:latin typeface="Arial" panose="020B0604020202020204" pitchFamily="34" charset="0"/>
              </a:rPr>
              <a:t>Proprio-zeption</a:t>
            </a:r>
            <a:r>
              <a:rPr lang="de-DE" altLang="de-DE" sz="2000" b="0" dirty="0">
                <a:solidFill>
                  <a:srgbClr val="0070C0"/>
                </a:solidFill>
                <a:latin typeface="Arial" panose="020B0604020202020204" pitchFamily="34" charset="0"/>
              </a:rPr>
              <a:t>, </a:t>
            </a:r>
            <a:r>
              <a:rPr lang="de-DE" altLang="de-DE" sz="2000" dirty="0">
                <a:solidFill>
                  <a:srgbClr val="0070C0"/>
                </a:solidFill>
                <a:latin typeface="Arial" panose="020B0604020202020204" pitchFamily="34" charset="0"/>
              </a:rPr>
              <a:t>Nozizeption</a:t>
            </a:r>
            <a:r>
              <a:rPr lang="de-DE" altLang="de-DE" sz="2000" b="0" dirty="0">
                <a:solidFill>
                  <a:srgbClr val="0070C0"/>
                </a:solidFill>
                <a:latin typeface="Arial" panose="020B0604020202020204" pitchFamily="34" charset="0"/>
              </a:rPr>
              <a:t>)</a:t>
            </a:r>
          </a:p>
          <a:p>
            <a:pPr eaLnBrk="1" hangingPunct="1">
              <a:spcBef>
                <a:spcPct val="0"/>
              </a:spcBef>
            </a:pPr>
            <a:r>
              <a:rPr lang="de-DE" altLang="de-DE" sz="2000" b="0" dirty="0" err="1">
                <a:solidFill>
                  <a:srgbClr val="0070C0"/>
                </a:solidFill>
                <a:latin typeface="Arial" panose="020B0604020202020204" pitchFamily="34" charset="0"/>
              </a:rPr>
              <a:t>Ver</a:t>
            </a:r>
            <a:r>
              <a:rPr lang="de-DE" altLang="de-DE" sz="2000" b="0" dirty="0">
                <a:solidFill>
                  <a:srgbClr val="0070C0"/>
                </a:solidFill>
                <a:latin typeface="Arial" panose="020B0604020202020204" pitchFamily="34" charset="0"/>
              </a:rPr>
              <a:t>- und Entsorgung </a:t>
            </a:r>
            <a:r>
              <a:rPr lang="de-DE" altLang="de-DE" sz="2000" b="0" dirty="0" err="1">
                <a:solidFill>
                  <a:srgbClr val="0070C0"/>
                </a:solidFill>
                <a:latin typeface="Arial" panose="020B0604020202020204" pitchFamily="34" charset="0"/>
              </a:rPr>
              <a:t>parenchymatöser</a:t>
            </a:r>
            <a:r>
              <a:rPr lang="de-DE" altLang="de-DE" sz="2000" b="0" dirty="0">
                <a:solidFill>
                  <a:srgbClr val="0070C0"/>
                </a:solidFill>
                <a:latin typeface="Arial" panose="020B0604020202020204" pitchFamily="34" charset="0"/>
              </a:rPr>
              <a:t> Gewebe</a:t>
            </a:r>
          </a:p>
          <a:p>
            <a:pPr eaLnBrk="1" hangingPunct="1">
              <a:spcBef>
                <a:spcPct val="0"/>
              </a:spcBef>
            </a:pPr>
            <a:r>
              <a:rPr lang="de-DE" altLang="de-DE" sz="2000" b="0" dirty="0">
                <a:solidFill>
                  <a:srgbClr val="0070C0"/>
                </a:solidFill>
                <a:latin typeface="Arial" panose="020B0604020202020204" pitchFamily="34" charset="0"/>
              </a:rPr>
              <a:t>Unspezifische und spezifische Immunfunktionen</a:t>
            </a:r>
          </a:p>
          <a:p>
            <a:pPr eaLnBrk="1" hangingPunct="1">
              <a:spcBef>
                <a:spcPct val="0"/>
              </a:spcBef>
            </a:pPr>
            <a:r>
              <a:rPr lang="de-DE" altLang="de-DE" sz="2000" b="0" dirty="0" err="1">
                <a:solidFill>
                  <a:srgbClr val="0070C0"/>
                </a:solidFill>
                <a:latin typeface="Arial" panose="020B0604020202020204" pitchFamily="34" charset="0"/>
              </a:rPr>
              <a:t>Hämo</a:t>
            </a:r>
            <a:r>
              <a:rPr lang="de-DE" altLang="de-DE" sz="2000" b="0" dirty="0">
                <a:solidFill>
                  <a:srgbClr val="0070C0"/>
                </a:solidFill>
                <a:latin typeface="Arial" panose="020B0604020202020204" pitchFamily="34" charset="0"/>
              </a:rPr>
              <a:t>- und Neurodynamik</a:t>
            </a:r>
          </a:p>
          <a:p>
            <a:pPr eaLnBrk="1" hangingPunct="1">
              <a:spcBef>
                <a:spcPct val="0"/>
              </a:spcBef>
            </a:pPr>
            <a:r>
              <a:rPr lang="de-DE" altLang="de-DE" sz="2000" b="0" dirty="0">
                <a:solidFill>
                  <a:srgbClr val="0070C0"/>
                </a:solidFill>
                <a:latin typeface="Arial" panose="020B0604020202020204" pitchFamily="34" charset="0"/>
              </a:rPr>
              <a:t>Halte- und Stützfunktion (Kraftübertragung)</a:t>
            </a:r>
          </a:p>
          <a:p>
            <a:pPr eaLnBrk="1" hangingPunct="1">
              <a:spcBef>
                <a:spcPct val="0"/>
              </a:spcBef>
            </a:pPr>
            <a:r>
              <a:rPr lang="de-DE" altLang="de-DE" sz="2000" b="0" dirty="0">
                <a:solidFill>
                  <a:srgbClr val="0070C0"/>
                </a:solidFill>
                <a:latin typeface="Arial" panose="020B0604020202020204" pitchFamily="34" charset="0"/>
              </a:rPr>
              <a:t>Aufnahme und Verteilung rhythmischer und episodischer Kräfte</a:t>
            </a:r>
          </a:p>
        </p:txBody>
      </p:sp>
      <p:pic>
        <p:nvPicPr>
          <p:cNvPr id="31747" name="Picture 3" descr="KL 07a"/>
          <p:cNvPicPr>
            <a:picLocks noChangeAspect="1" noChangeArrowheads="1"/>
          </p:cNvPicPr>
          <p:nvPr/>
        </p:nvPicPr>
        <p:blipFill rotWithShape="1">
          <a:blip r:embed="rId3">
            <a:extLst>
              <a:ext uri="{28A0092B-C50C-407E-A947-70E740481C1C}">
                <a14:useLocalDpi xmlns:a14="http://schemas.microsoft.com/office/drawing/2010/main" val="0"/>
              </a:ext>
            </a:extLst>
          </a:blip>
          <a:srcRect l="7221" t="10101" r="5981" b="3800"/>
          <a:stretch/>
        </p:blipFill>
        <p:spPr bwMode="auto">
          <a:xfrm>
            <a:off x="323527" y="980728"/>
            <a:ext cx="3888433" cy="5904656"/>
          </a:xfrm>
          <a:prstGeom prst="rect">
            <a:avLst/>
          </a:prstGeom>
          <a:solidFill>
            <a:srgbClr val="4379AF"/>
          </a:solidFill>
          <a:ln>
            <a:noFill/>
          </a:ln>
        </p:spPr>
      </p:pic>
      <p:sp>
        <p:nvSpPr>
          <p:cNvPr id="18" name="Text Box 3"/>
          <p:cNvSpPr txBox="1">
            <a:spLocks noChangeArrowheads="1"/>
          </p:cNvSpPr>
          <p:nvPr/>
        </p:nvSpPr>
        <p:spPr bwMode="auto">
          <a:xfrm>
            <a:off x="4427538" y="5500688"/>
            <a:ext cx="4716462" cy="1384300"/>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de-DE" altLang="de-DE" sz="2800">
                <a:solidFill>
                  <a:schemeClr val="bg1"/>
                </a:solidFill>
                <a:latin typeface="Arial" panose="020B0604020202020204" pitchFamily="34" charset="0"/>
              </a:rPr>
              <a:t>= Ort der Erkrankung (akute und chronische Entzündungen)</a:t>
            </a:r>
            <a:endParaRPr lang="de-DE" altLang="de-DE" sz="2800" b="0">
              <a:solidFill>
                <a:schemeClr val="bg1"/>
              </a:solidFill>
              <a:latin typeface="Arial" panose="020B0604020202020204" pitchFamily="34" charset="0"/>
            </a:endParaRPr>
          </a:p>
        </p:txBody>
      </p:sp>
      <p:sp>
        <p:nvSpPr>
          <p:cNvPr id="2" name="Rechteck 1"/>
          <p:cNvSpPr/>
          <p:nvPr/>
        </p:nvSpPr>
        <p:spPr bwMode="auto">
          <a:xfrm>
            <a:off x="2555776" y="1340768"/>
            <a:ext cx="1440160"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300" b="0" i="0" u="none" strike="noStrike" cap="none" normalizeH="0" baseline="0" dirty="0" err="1">
                <a:ln>
                  <a:noFill/>
                </a:ln>
                <a:solidFill>
                  <a:srgbClr val="00CC00"/>
                </a:solidFill>
                <a:effectLst/>
                <a:latin typeface="Arial" charset="0"/>
              </a:rPr>
              <a:t>Kraniosakrales</a:t>
            </a:r>
            <a:r>
              <a:rPr kumimoji="0" lang="de-DE" sz="1300" b="0" i="0" u="none" strike="noStrike" cap="none" normalizeH="0" baseline="0" dirty="0">
                <a:ln>
                  <a:noFill/>
                </a:ln>
                <a:solidFill>
                  <a:srgbClr val="00CC00"/>
                </a:solidFill>
                <a:effectLst/>
                <a:latin typeface="Arial" charset="0"/>
              </a:rPr>
              <a:t> Fasziensystem</a:t>
            </a:r>
          </a:p>
        </p:txBody>
      </p:sp>
      <p:sp>
        <p:nvSpPr>
          <p:cNvPr id="6" name="Rechteck 5"/>
          <p:cNvSpPr/>
          <p:nvPr/>
        </p:nvSpPr>
        <p:spPr bwMode="auto">
          <a:xfrm>
            <a:off x="2915816" y="2348880"/>
            <a:ext cx="1296144" cy="432048"/>
          </a:xfrm>
          <a:prstGeom prst="rect">
            <a:avLst/>
          </a:prstGeom>
          <a:solidFill>
            <a:schemeClr val="bg1"/>
          </a:solidFill>
          <a:ln w="9525" cap="flat" cmpd="sng" algn="ctr">
            <a:no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de-DE" sz="1300" b="0" i="0" u="none" strike="noStrike" cap="none" normalizeH="0" baseline="0" dirty="0">
                <a:ln>
                  <a:noFill/>
                </a:ln>
                <a:solidFill>
                  <a:schemeClr val="accent2">
                    <a:lumMod val="75000"/>
                  </a:schemeClr>
                </a:solidFill>
                <a:effectLst/>
                <a:latin typeface="Arial" charset="0"/>
              </a:rPr>
              <a:t>Viszerales Fasziensystem</a:t>
            </a:r>
          </a:p>
        </p:txBody>
      </p:sp>
      <p:sp>
        <p:nvSpPr>
          <p:cNvPr id="7" name="Rechteck 6"/>
          <p:cNvSpPr/>
          <p:nvPr/>
        </p:nvSpPr>
        <p:spPr bwMode="auto">
          <a:xfrm>
            <a:off x="2627784" y="5805264"/>
            <a:ext cx="1584176" cy="576064"/>
          </a:xfrm>
          <a:prstGeom prst="rect">
            <a:avLst/>
          </a:prstGeom>
          <a:solidFill>
            <a:schemeClr val="bg1"/>
          </a:solidFill>
          <a:ln w="9525" cap="flat" cmpd="sng" algn="ctr">
            <a:no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e-DE" sz="1300" b="0" dirty="0">
                <a:solidFill>
                  <a:srgbClr val="FF0000"/>
                </a:solidFill>
                <a:latin typeface="Arial" charset="0"/>
              </a:rPr>
              <a:t>Dermales und muskuläres </a:t>
            </a:r>
            <a:r>
              <a:rPr kumimoji="0" lang="de-DE" sz="1300" b="0" i="0" u="none" strike="noStrike" cap="none" normalizeH="0" baseline="0" dirty="0">
                <a:ln>
                  <a:noFill/>
                </a:ln>
                <a:solidFill>
                  <a:srgbClr val="FF0000"/>
                </a:solidFill>
                <a:effectLst/>
                <a:latin typeface="Arial" charset="0"/>
              </a:rPr>
              <a:t>Fasziensystem</a:t>
            </a:r>
          </a:p>
        </p:txBody>
      </p:sp>
      <p:sp>
        <p:nvSpPr>
          <p:cNvPr id="8" name="Rechteck 7"/>
          <p:cNvSpPr/>
          <p:nvPr/>
        </p:nvSpPr>
        <p:spPr bwMode="auto">
          <a:xfrm>
            <a:off x="281140" y="5808516"/>
            <a:ext cx="1554556" cy="576064"/>
          </a:xfrm>
          <a:prstGeom prst="rect">
            <a:avLst/>
          </a:prstGeom>
          <a:solidFill>
            <a:schemeClr val="bg1"/>
          </a:solidFill>
          <a:ln w="9525" cap="flat" cmpd="sng" algn="ctr">
            <a:no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e-DE" sz="1300" b="0" dirty="0" err="1">
                <a:solidFill>
                  <a:srgbClr val="FF0000"/>
                </a:solidFill>
                <a:latin typeface="Arial" charset="0"/>
              </a:rPr>
              <a:t>Fascia</a:t>
            </a:r>
            <a:r>
              <a:rPr lang="de-DE" sz="1300" b="0" dirty="0">
                <a:solidFill>
                  <a:srgbClr val="FF0000"/>
                </a:solidFill>
                <a:latin typeface="Arial" charset="0"/>
              </a:rPr>
              <a:t> </a:t>
            </a:r>
            <a:r>
              <a:rPr lang="de-DE" sz="1300" b="0" dirty="0" err="1">
                <a:solidFill>
                  <a:srgbClr val="FF0000"/>
                </a:solidFill>
                <a:latin typeface="Arial" charset="0"/>
              </a:rPr>
              <a:t>superficialis</a:t>
            </a:r>
            <a:endParaRPr lang="de-DE" sz="1300" b="0" dirty="0">
              <a:solidFill>
                <a:srgbClr val="FF0000"/>
              </a:solidFill>
              <a:latin typeface="Arial"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de-DE" sz="1300" b="0" i="0" u="none" strike="noStrike" cap="none" normalizeH="0" baseline="0" dirty="0" err="1">
                <a:ln>
                  <a:noFill/>
                </a:ln>
                <a:solidFill>
                  <a:srgbClr val="FF0000"/>
                </a:solidFill>
                <a:effectLst/>
                <a:latin typeface="Arial" charset="0"/>
              </a:rPr>
              <a:t>Fascia</a:t>
            </a:r>
            <a:r>
              <a:rPr kumimoji="0" lang="de-DE" sz="1300" b="0" i="0" u="none" strike="noStrike" cap="none" normalizeH="0" baseline="0" dirty="0">
                <a:ln>
                  <a:noFill/>
                </a:ln>
                <a:solidFill>
                  <a:srgbClr val="FF0000"/>
                </a:solidFill>
                <a:effectLst/>
                <a:latin typeface="Arial" charset="0"/>
              </a:rPr>
              <a:t> </a:t>
            </a:r>
            <a:r>
              <a:rPr kumimoji="0" lang="de-DE" sz="1300" b="0" i="0" u="none" strike="noStrike" cap="none" normalizeH="0" baseline="0" dirty="0" err="1">
                <a:ln>
                  <a:noFill/>
                </a:ln>
                <a:solidFill>
                  <a:srgbClr val="FF0000"/>
                </a:solidFill>
                <a:effectLst/>
                <a:latin typeface="Arial" charset="0"/>
              </a:rPr>
              <a:t>profuna</a:t>
            </a:r>
            <a:endParaRPr kumimoji="0" lang="de-DE" sz="1300" b="0" i="0" u="none" strike="noStrike" cap="none" normalizeH="0" baseline="0" dirty="0">
              <a:ln>
                <a:noFill/>
              </a:ln>
              <a:solidFill>
                <a:srgbClr val="FF0000"/>
              </a:solidFill>
              <a:effectLst/>
              <a:latin typeface="Arial" charset="0"/>
            </a:endParaRPr>
          </a:p>
        </p:txBody>
      </p:sp>
      <p:sp>
        <p:nvSpPr>
          <p:cNvPr id="9" name="Rechteck 8"/>
          <p:cNvSpPr/>
          <p:nvPr/>
        </p:nvSpPr>
        <p:spPr bwMode="auto">
          <a:xfrm>
            <a:off x="395536" y="2348880"/>
            <a:ext cx="1008112" cy="576064"/>
          </a:xfrm>
          <a:prstGeom prst="rect">
            <a:avLst/>
          </a:prstGeom>
          <a:solidFill>
            <a:schemeClr val="bg1"/>
          </a:solidFill>
          <a:ln w="9525" cap="flat" cmpd="sng" algn="ctr">
            <a:no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e-DE" sz="1300" b="0" dirty="0" err="1">
                <a:solidFill>
                  <a:schemeClr val="accent2">
                    <a:lumMod val="75000"/>
                  </a:schemeClr>
                </a:solidFill>
                <a:latin typeface="Arial" charset="0"/>
              </a:rPr>
              <a:t>Fascia</a:t>
            </a:r>
            <a:r>
              <a:rPr lang="de-DE" sz="1300" b="0" dirty="0">
                <a:solidFill>
                  <a:schemeClr val="accent2">
                    <a:lumMod val="75000"/>
                  </a:schemeClr>
                </a:solidFill>
                <a:latin typeface="Arial" charset="0"/>
              </a:rPr>
              <a:t> </a:t>
            </a:r>
            <a:r>
              <a:rPr lang="de-DE" sz="1300" b="0" dirty="0" err="1">
                <a:solidFill>
                  <a:schemeClr val="accent2">
                    <a:lumMod val="75000"/>
                  </a:schemeClr>
                </a:solidFill>
                <a:latin typeface="Arial" charset="0"/>
              </a:rPr>
              <a:t>visceralis</a:t>
            </a:r>
            <a:endParaRPr kumimoji="0" lang="de-DE" sz="1300" b="0" i="0" u="none" strike="noStrike" cap="none" normalizeH="0" baseline="0" dirty="0">
              <a:ln>
                <a:noFill/>
              </a:ln>
              <a:solidFill>
                <a:schemeClr val="accent2">
                  <a:lumMod val="75000"/>
                </a:schemeClr>
              </a:solidFill>
              <a:effectLst/>
              <a:latin typeface="Arial" charset="0"/>
            </a:endParaRPr>
          </a:p>
        </p:txBody>
      </p:sp>
      <p:sp>
        <p:nvSpPr>
          <p:cNvPr id="10" name="Rechteck 9"/>
          <p:cNvSpPr/>
          <p:nvPr/>
        </p:nvSpPr>
        <p:spPr bwMode="auto">
          <a:xfrm>
            <a:off x="395536" y="1268760"/>
            <a:ext cx="1440160" cy="576064"/>
          </a:xfrm>
          <a:prstGeom prst="rect">
            <a:avLst/>
          </a:prstGeom>
          <a:solidFill>
            <a:schemeClr val="bg1"/>
          </a:solidFill>
          <a:ln w="9525" cap="flat" cmpd="sng" algn="ctr">
            <a:no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e-DE" sz="1300" b="0" dirty="0" err="1">
                <a:solidFill>
                  <a:srgbClr val="00CC00"/>
                </a:solidFill>
                <a:latin typeface="Arial" charset="0"/>
              </a:rPr>
              <a:t>Fascia</a:t>
            </a:r>
            <a:r>
              <a:rPr lang="de-DE" sz="1300" b="0" dirty="0">
                <a:solidFill>
                  <a:srgbClr val="00CC00"/>
                </a:solidFill>
                <a:latin typeface="Arial" charset="0"/>
              </a:rPr>
              <a:t> </a:t>
            </a:r>
            <a:r>
              <a:rPr lang="de-DE" sz="1300" b="0" dirty="0" err="1">
                <a:solidFill>
                  <a:srgbClr val="00CC00"/>
                </a:solidFill>
                <a:latin typeface="Arial" charset="0"/>
              </a:rPr>
              <a:t>meningealis</a:t>
            </a:r>
            <a:endParaRPr kumimoji="0" lang="de-DE" sz="1300" b="0" i="0" u="none" strike="noStrike" cap="none" normalizeH="0" baseline="0" dirty="0">
              <a:ln>
                <a:noFill/>
              </a:ln>
              <a:solidFill>
                <a:srgbClr val="00CC00"/>
              </a:solidFill>
              <a:effectLst/>
              <a:latin typeface="Arial" charset="0"/>
            </a:endParaRPr>
          </a:p>
        </p:txBody>
      </p:sp>
      <p:sp>
        <p:nvSpPr>
          <p:cNvPr id="11" name="Text Box 3"/>
          <p:cNvSpPr txBox="1">
            <a:spLocks noChangeArrowheads="1"/>
          </p:cNvSpPr>
          <p:nvPr/>
        </p:nvSpPr>
        <p:spPr bwMode="auto">
          <a:xfrm>
            <a:off x="0" y="0"/>
            <a:ext cx="9144000" cy="954107"/>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800" dirty="0">
                <a:solidFill>
                  <a:schemeClr val="bg1"/>
                </a:solidFill>
                <a:latin typeface="Arial" panose="020B0604020202020204" pitchFamily="34" charset="0"/>
              </a:rPr>
              <a:t>Funktionen des Bindegewebsorgans bzw. Fasziensystems</a:t>
            </a:r>
          </a:p>
        </p:txBody>
      </p:sp>
    </p:spTree>
    <p:extLst>
      <p:ext uri="{BB962C8B-B14F-4D97-AF65-F5344CB8AC3E}">
        <p14:creationId xmlns:p14="http://schemas.microsoft.com/office/powerpoint/2010/main" val="2987748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70788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000" dirty="0">
                <a:solidFill>
                  <a:schemeClr val="bg1"/>
                </a:solidFill>
                <a:latin typeface="Arial" panose="020B0604020202020204" pitchFamily="34" charset="0"/>
              </a:rPr>
              <a:t>Interstitielles Bindegewebe – Selbstregulation auf zellbiologischer Ebene oder: „Das Wasser, in dem der Fisch Mensch schwimmt!“</a:t>
            </a:r>
          </a:p>
        </p:txBody>
      </p:sp>
      <p:grpSp>
        <p:nvGrpSpPr>
          <p:cNvPr id="7" name="Gruppieren 6"/>
          <p:cNvGrpSpPr/>
          <p:nvPr/>
        </p:nvGrpSpPr>
        <p:grpSpPr>
          <a:xfrm>
            <a:off x="2987824" y="2565034"/>
            <a:ext cx="1872208" cy="1872078"/>
            <a:chOff x="3059832" y="2492961"/>
            <a:chExt cx="1872208" cy="1872078"/>
          </a:xfrm>
        </p:grpSpPr>
        <p:sp>
          <p:nvSpPr>
            <p:cNvPr id="8" name="Abgerundetes Rechteck 7"/>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9" name="Ellipse 8"/>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grpSp>
      <p:sp>
        <p:nvSpPr>
          <p:cNvPr id="10" name="Text Box 2"/>
          <p:cNvSpPr txBox="1">
            <a:spLocks noChangeArrowheads="1"/>
          </p:cNvSpPr>
          <p:nvPr/>
        </p:nvSpPr>
        <p:spPr bwMode="auto">
          <a:xfrm>
            <a:off x="3153154" y="2636977"/>
            <a:ext cx="1541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Arial" panose="020B0604020202020204" pitchFamily="34" charset="0"/>
                <a:ea typeface="Verdana" panose="020B0604030504040204" pitchFamily="34" charset="0"/>
                <a:cs typeface="Arial" panose="020B0604020202020204" pitchFamily="34" charset="0"/>
              </a:rPr>
              <a:t>Zellplasma</a:t>
            </a:r>
            <a:br>
              <a:rPr lang="de-DE" sz="1200" b="0" dirty="0">
                <a:solidFill>
                  <a:srgbClr val="191966"/>
                </a:solidFill>
                <a:latin typeface="Arial" panose="020B0604020202020204" pitchFamily="34" charset="0"/>
                <a:ea typeface="Verdana" panose="020B0604030504040204" pitchFamily="34" charset="0"/>
                <a:cs typeface="Arial" panose="020B0604020202020204" pitchFamily="34" charset="0"/>
              </a:rPr>
            </a:br>
            <a:r>
              <a:rPr lang="de-DE" sz="1200" b="0" dirty="0">
                <a:solidFill>
                  <a:srgbClr val="191966"/>
                </a:solidFill>
                <a:latin typeface="Arial" panose="020B0604020202020204" pitchFamily="34" charset="0"/>
                <a:ea typeface="Verdana" panose="020B0604030504040204" pitchFamily="34" charset="0"/>
                <a:cs typeface="Arial" panose="020B0604020202020204" pitchFamily="34" charset="0"/>
              </a:rPr>
              <a:t>Epigenom</a:t>
            </a:r>
          </a:p>
        </p:txBody>
      </p:sp>
      <p:sp>
        <p:nvSpPr>
          <p:cNvPr id="11" name="Text Box 2"/>
          <p:cNvSpPr txBox="1">
            <a:spLocks noChangeArrowheads="1"/>
          </p:cNvSpPr>
          <p:nvPr/>
        </p:nvSpPr>
        <p:spPr bwMode="auto">
          <a:xfrm>
            <a:off x="3153154" y="3758266"/>
            <a:ext cx="1541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Arial" panose="020B0604020202020204" pitchFamily="34" charset="0"/>
                <a:ea typeface="Verdana" panose="020B0604030504040204" pitchFamily="34" charset="0"/>
                <a:cs typeface="Arial" panose="020B0604020202020204" pitchFamily="34" charset="0"/>
              </a:rPr>
              <a:t>Zellkern</a:t>
            </a:r>
            <a:br>
              <a:rPr lang="de-DE" sz="1200" b="0" dirty="0">
                <a:solidFill>
                  <a:srgbClr val="191966"/>
                </a:solidFill>
                <a:latin typeface="Arial" panose="020B0604020202020204" pitchFamily="34" charset="0"/>
                <a:ea typeface="Verdana" panose="020B0604030504040204" pitchFamily="34" charset="0"/>
                <a:cs typeface="Arial" panose="020B0604020202020204" pitchFamily="34" charset="0"/>
              </a:rPr>
            </a:br>
            <a:r>
              <a:rPr lang="de-DE" sz="1200" b="0" dirty="0">
                <a:solidFill>
                  <a:srgbClr val="191966"/>
                </a:solidFill>
                <a:latin typeface="Arial" panose="020B0604020202020204" pitchFamily="34" charset="0"/>
                <a:ea typeface="Verdana" panose="020B0604030504040204" pitchFamily="34" charset="0"/>
                <a:cs typeface="Arial" panose="020B0604020202020204" pitchFamily="34" charset="0"/>
              </a:rPr>
              <a:t>Genom</a:t>
            </a:r>
          </a:p>
        </p:txBody>
      </p:sp>
      <p:sp>
        <p:nvSpPr>
          <p:cNvPr id="12" name="Text Box 2"/>
          <p:cNvSpPr txBox="1">
            <a:spLocks noChangeArrowheads="1"/>
          </p:cNvSpPr>
          <p:nvPr/>
        </p:nvSpPr>
        <p:spPr bwMode="auto">
          <a:xfrm>
            <a:off x="214525" y="1856262"/>
            <a:ext cx="3456384" cy="352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Funktionszellen (</a:t>
            </a:r>
            <a:r>
              <a:rPr lang="de-DE" sz="1800" b="0" dirty="0" err="1">
                <a:solidFill>
                  <a:srgbClr val="191966"/>
                </a:solidFill>
                <a:latin typeface="Arial" panose="020B0604020202020204" pitchFamily="34" charset="0"/>
                <a:ea typeface="Verdana" panose="020B0604030504040204" pitchFamily="34" charset="0"/>
                <a:cs typeface="Arial" panose="020B0604020202020204" pitchFamily="34" charset="0"/>
              </a:rPr>
              <a:t>Parenchymatöse</a:t>
            </a: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 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Hautzellen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Schleimhautzellen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Muskelzellen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Nervenzellen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Lungenzellen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Leberzellen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Nierenzellen</a:t>
            </a:r>
          </a:p>
          <a:p>
            <a:pPr marL="171450" indent="-171450" eaLnBrk="0" hangingPunct="0">
              <a:spcBef>
                <a:spcPct val="30000"/>
              </a:spcBef>
              <a:buFont typeface="Arial" panose="020B0604020202020204" pitchFamily="34" charset="0"/>
              <a:buChar char="•"/>
              <a:defRPr/>
            </a:pPr>
            <a:r>
              <a:rPr lang="de-DE" sz="1800" b="0" dirty="0">
                <a:solidFill>
                  <a:srgbClr val="191966"/>
                </a:solidFill>
                <a:latin typeface="Arial" panose="020B0604020202020204" pitchFamily="34" charset="0"/>
                <a:ea typeface="Verdana" panose="020B0604030504040204" pitchFamily="34" charset="0"/>
                <a:cs typeface="Arial" panose="020B0604020202020204" pitchFamily="34" charset="0"/>
              </a:rPr>
              <a:t>…</a:t>
            </a:r>
          </a:p>
        </p:txBody>
      </p:sp>
    </p:spTree>
    <p:extLst>
      <p:ext uri="{BB962C8B-B14F-4D97-AF65-F5344CB8AC3E}">
        <p14:creationId xmlns:p14="http://schemas.microsoft.com/office/powerpoint/2010/main" val="2620166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70788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000" dirty="0">
                <a:solidFill>
                  <a:schemeClr val="bg1"/>
                </a:solidFill>
                <a:latin typeface="Arial" panose="020B0604020202020204" pitchFamily="34" charset="0"/>
              </a:rPr>
              <a:t>Interstitielles Bindegewebe – Selbstregulation auf zellbiologischer Ebene oder: „Das Wasser, in dem der Fisch Mensch schwimmt!“</a:t>
            </a:r>
          </a:p>
        </p:txBody>
      </p:sp>
      <p:grpSp>
        <p:nvGrpSpPr>
          <p:cNvPr id="4" name="Gruppieren 3"/>
          <p:cNvGrpSpPr/>
          <p:nvPr/>
        </p:nvGrpSpPr>
        <p:grpSpPr>
          <a:xfrm>
            <a:off x="2979748" y="2853002"/>
            <a:ext cx="1872208" cy="1872078"/>
            <a:chOff x="3059832" y="2492961"/>
            <a:chExt cx="1872208" cy="1872078"/>
          </a:xfrm>
        </p:grpSpPr>
        <p:sp>
          <p:nvSpPr>
            <p:cNvPr id="5" name="Abgerundetes Rechteck 4"/>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Ellipse 5"/>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8" name="Gruppieren 7"/>
          <p:cNvGrpSpPr/>
          <p:nvPr/>
        </p:nvGrpSpPr>
        <p:grpSpPr>
          <a:xfrm>
            <a:off x="836211" y="1308348"/>
            <a:ext cx="1366048" cy="1229795"/>
            <a:chOff x="728321" y="948307"/>
            <a:chExt cx="1366048" cy="1229795"/>
          </a:xfrm>
        </p:grpSpPr>
        <p:grpSp>
          <p:nvGrpSpPr>
            <p:cNvPr id="9" name="Gruppieren 8"/>
            <p:cNvGrpSpPr/>
            <p:nvPr/>
          </p:nvGrpSpPr>
          <p:grpSpPr>
            <a:xfrm>
              <a:off x="1098873" y="948307"/>
              <a:ext cx="995496" cy="923104"/>
              <a:chOff x="3059832" y="2492961"/>
              <a:chExt cx="1872208" cy="1872078"/>
            </a:xfrm>
          </p:grpSpPr>
          <p:sp>
            <p:nvSpPr>
              <p:cNvPr id="12" name="Abgerundetes Rechteck 11"/>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Ellipse 12"/>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10" name="Gerade Verbindung mit Pfeil 9"/>
            <p:cNvCxnSpPr/>
            <p:nvPr/>
          </p:nvCxnSpPr>
          <p:spPr>
            <a:xfrm flipH="1">
              <a:off x="728321" y="1425950"/>
              <a:ext cx="373918" cy="0"/>
            </a:xfrm>
            <a:prstGeom prst="straightConnector1">
              <a:avLst/>
            </a:prstGeom>
            <a:ln w="38100">
              <a:solidFill>
                <a:srgbClr val="191966"/>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1" name="Text Box 2"/>
            <p:cNvSpPr txBox="1">
              <a:spLocks noChangeArrowheads="1"/>
            </p:cNvSpPr>
            <p:nvPr/>
          </p:nvSpPr>
          <p:spPr bwMode="auto">
            <a:xfrm>
              <a:off x="1032912" y="1901103"/>
              <a:ext cx="1054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Mastzellen</a:t>
              </a:r>
            </a:p>
          </p:txBody>
        </p:sp>
      </p:grpSp>
      <p:grpSp>
        <p:nvGrpSpPr>
          <p:cNvPr id="14" name="Gruppieren 13"/>
          <p:cNvGrpSpPr/>
          <p:nvPr/>
        </p:nvGrpSpPr>
        <p:grpSpPr>
          <a:xfrm>
            <a:off x="3272919" y="951660"/>
            <a:ext cx="5074606" cy="1880900"/>
            <a:chOff x="3165029" y="663627"/>
            <a:chExt cx="5074606" cy="1880900"/>
          </a:xfrm>
        </p:grpSpPr>
        <p:grpSp>
          <p:nvGrpSpPr>
            <p:cNvPr id="15" name="Gruppieren 14"/>
            <p:cNvGrpSpPr/>
            <p:nvPr/>
          </p:nvGrpSpPr>
          <p:grpSpPr>
            <a:xfrm>
              <a:off x="4630574" y="663627"/>
              <a:ext cx="1996999" cy="791978"/>
              <a:chOff x="4804306" y="732928"/>
              <a:chExt cx="3549389" cy="791978"/>
            </a:xfrm>
          </p:grpSpPr>
          <p:sp>
            <p:nvSpPr>
              <p:cNvPr id="40" name="Freihandform 39"/>
              <p:cNvSpPr/>
              <p:nvPr/>
            </p:nvSpPr>
            <p:spPr>
              <a:xfrm>
                <a:off x="4902093" y="732928"/>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Freihandform 40"/>
              <p:cNvSpPr/>
              <p:nvPr/>
            </p:nvSpPr>
            <p:spPr>
              <a:xfrm>
                <a:off x="4937153" y="917956"/>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Freihandform 41"/>
              <p:cNvSpPr/>
              <p:nvPr/>
            </p:nvSpPr>
            <p:spPr>
              <a:xfrm>
                <a:off x="4866815" y="1064139"/>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Freihandform 42"/>
              <p:cNvSpPr/>
              <p:nvPr/>
            </p:nvSpPr>
            <p:spPr>
              <a:xfrm>
                <a:off x="4804306" y="1208383"/>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6" name="Gruppieren 15"/>
            <p:cNvGrpSpPr/>
            <p:nvPr/>
          </p:nvGrpSpPr>
          <p:grpSpPr>
            <a:xfrm>
              <a:off x="3275856" y="1023297"/>
              <a:ext cx="995496" cy="923104"/>
              <a:chOff x="3059832" y="2492961"/>
              <a:chExt cx="1872208" cy="1872078"/>
            </a:xfrm>
          </p:grpSpPr>
          <p:sp>
            <p:nvSpPr>
              <p:cNvPr id="38" name="Abgerundetes Rechteck 37"/>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Ellipse 38"/>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7" name="Gruppieren 16"/>
            <p:cNvGrpSpPr/>
            <p:nvPr/>
          </p:nvGrpSpPr>
          <p:grpSpPr>
            <a:xfrm rot="21341388">
              <a:off x="4755358" y="1428120"/>
              <a:ext cx="1846340" cy="1116407"/>
              <a:chOff x="5065762" y="1409034"/>
              <a:chExt cx="3064549" cy="1116407"/>
            </a:xfrm>
          </p:grpSpPr>
          <p:sp>
            <p:nvSpPr>
              <p:cNvPr id="23" name="Freihandform 22"/>
              <p:cNvSpPr/>
              <p:nvPr/>
            </p:nvSpPr>
            <p:spPr>
              <a:xfrm>
                <a:off x="5220072" y="158261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Freihandform 23"/>
              <p:cNvSpPr/>
              <p:nvPr/>
            </p:nvSpPr>
            <p:spPr>
              <a:xfrm>
                <a:off x="5559403" y="1586989"/>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Freihandform 24"/>
              <p:cNvSpPr/>
              <p:nvPr/>
            </p:nvSpPr>
            <p:spPr>
              <a:xfrm>
                <a:off x="5929461" y="158261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Freihandform 25"/>
              <p:cNvSpPr/>
              <p:nvPr/>
            </p:nvSpPr>
            <p:spPr>
              <a:xfrm>
                <a:off x="6256877" y="159333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Freihandform 26"/>
              <p:cNvSpPr/>
              <p:nvPr/>
            </p:nvSpPr>
            <p:spPr>
              <a:xfrm>
                <a:off x="6605265" y="1598290"/>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Freihandform 27"/>
              <p:cNvSpPr/>
              <p:nvPr/>
            </p:nvSpPr>
            <p:spPr>
              <a:xfrm>
                <a:off x="6987071" y="161306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Freihandform 28"/>
              <p:cNvSpPr/>
              <p:nvPr/>
            </p:nvSpPr>
            <p:spPr>
              <a:xfrm>
                <a:off x="7390194" y="1607709"/>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reihandform 29"/>
              <p:cNvSpPr/>
              <p:nvPr/>
            </p:nvSpPr>
            <p:spPr>
              <a:xfrm rot="17395089">
                <a:off x="5064980" y="1409816"/>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Freihandform 30"/>
              <p:cNvSpPr/>
              <p:nvPr/>
            </p:nvSpPr>
            <p:spPr>
              <a:xfrm rot="17395089">
                <a:off x="5331508" y="1458564"/>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Freihandform 31"/>
              <p:cNvSpPr/>
              <p:nvPr/>
            </p:nvSpPr>
            <p:spPr>
              <a:xfrm rot="17395089">
                <a:off x="5727362" y="1507312"/>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Freihandform 32"/>
              <p:cNvSpPr/>
              <p:nvPr/>
            </p:nvSpPr>
            <p:spPr>
              <a:xfrm rot="17395089">
                <a:off x="5993890" y="1556060"/>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Freihandform 33"/>
              <p:cNvSpPr/>
              <p:nvPr/>
            </p:nvSpPr>
            <p:spPr>
              <a:xfrm rot="17395089">
                <a:off x="6260418" y="1604808"/>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Freihandform 34"/>
              <p:cNvSpPr/>
              <p:nvPr/>
            </p:nvSpPr>
            <p:spPr>
              <a:xfrm rot="17395089">
                <a:off x="6526946" y="1653556"/>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Freihandform 35"/>
              <p:cNvSpPr/>
              <p:nvPr/>
            </p:nvSpPr>
            <p:spPr>
              <a:xfrm rot="17395089">
                <a:off x="6793474" y="1702304"/>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Freihandform 36"/>
              <p:cNvSpPr/>
              <p:nvPr/>
            </p:nvSpPr>
            <p:spPr>
              <a:xfrm rot="17395089">
                <a:off x="7133469" y="1786106"/>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18" name="Gerade Verbindung mit Pfeil 17"/>
            <p:cNvCxnSpPr/>
            <p:nvPr/>
          </p:nvCxnSpPr>
          <p:spPr>
            <a:xfrm flipH="1">
              <a:off x="4069140" y="949381"/>
              <a:ext cx="504775" cy="336435"/>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H="1" flipV="1">
              <a:off x="4067225" y="1595414"/>
              <a:ext cx="557150" cy="255959"/>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Text Box 2"/>
            <p:cNvSpPr txBox="1">
              <a:spLocks noChangeArrowheads="1"/>
            </p:cNvSpPr>
            <p:nvPr/>
          </p:nvSpPr>
          <p:spPr bwMode="auto">
            <a:xfrm>
              <a:off x="3165029" y="729999"/>
              <a:ext cx="1229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Fibroblasten</a:t>
              </a:r>
              <a:endPar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endParaRPr>
            </a:p>
          </p:txBody>
        </p:sp>
        <p:sp>
          <p:nvSpPr>
            <p:cNvPr id="21" name="Text Box 2"/>
            <p:cNvSpPr txBox="1">
              <a:spLocks noChangeArrowheads="1"/>
            </p:cNvSpPr>
            <p:nvPr/>
          </p:nvSpPr>
          <p:spPr bwMode="auto">
            <a:xfrm>
              <a:off x="6693765" y="840599"/>
              <a:ext cx="15458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kollagene retikuläre Fasern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elastische</a:t>
              </a:r>
            </a:p>
          </p:txBody>
        </p:sp>
        <p:sp>
          <p:nvSpPr>
            <p:cNvPr id="22" name="Text Box 2"/>
            <p:cNvSpPr txBox="1">
              <a:spLocks noChangeArrowheads="1"/>
            </p:cNvSpPr>
            <p:nvPr/>
          </p:nvSpPr>
          <p:spPr bwMode="auto">
            <a:xfrm>
              <a:off x="6693765" y="1642342"/>
              <a:ext cx="15458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Grundsubstanz:</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Proteoglykane</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Glykosamine</a:t>
              </a:r>
              <a:endPar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44" name="Gruppieren 43"/>
          <p:cNvGrpSpPr/>
          <p:nvPr/>
        </p:nvGrpSpPr>
        <p:grpSpPr>
          <a:xfrm>
            <a:off x="3023706" y="4987012"/>
            <a:ext cx="1728192" cy="1682349"/>
            <a:chOff x="2915816" y="4626971"/>
            <a:chExt cx="1728192" cy="1682349"/>
          </a:xfrm>
        </p:grpSpPr>
        <p:cxnSp>
          <p:nvCxnSpPr>
            <p:cNvPr id="45" name="Gerader Verbinder 44"/>
            <p:cNvCxnSpPr/>
            <p:nvPr/>
          </p:nvCxnSpPr>
          <p:spPr>
            <a:xfrm>
              <a:off x="2915816" y="4626971"/>
              <a:ext cx="720080" cy="602229"/>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6" name="Gerader Verbinder 45"/>
            <p:cNvCxnSpPr/>
            <p:nvPr/>
          </p:nvCxnSpPr>
          <p:spPr>
            <a:xfrm>
              <a:off x="3635896" y="5216206"/>
              <a:ext cx="0" cy="1080120"/>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7" name="Gerader Verbinder 46"/>
            <p:cNvCxnSpPr/>
            <p:nvPr/>
          </p:nvCxnSpPr>
          <p:spPr>
            <a:xfrm>
              <a:off x="3923928" y="5216206"/>
              <a:ext cx="0" cy="1093114"/>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8" name="Gerader Verbinder 47"/>
            <p:cNvCxnSpPr/>
            <p:nvPr/>
          </p:nvCxnSpPr>
          <p:spPr>
            <a:xfrm flipH="1">
              <a:off x="3923928" y="4653006"/>
              <a:ext cx="720080" cy="576194"/>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p:nvCxnSpPr>
          <p:spPr>
            <a:xfrm flipV="1">
              <a:off x="3779912" y="5273711"/>
              <a:ext cx="0" cy="1008112"/>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0" name="Text Box 2"/>
            <p:cNvSpPr txBox="1">
              <a:spLocks noChangeArrowheads="1"/>
            </p:cNvSpPr>
            <p:nvPr/>
          </p:nvSpPr>
          <p:spPr bwMode="auto">
            <a:xfrm>
              <a:off x="3030878" y="4628099"/>
              <a:ext cx="1541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Lymphabfluss</a:t>
              </a:r>
            </a:p>
          </p:txBody>
        </p:sp>
      </p:grpSp>
      <p:sp>
        <p:nvSpPr>
          <p:cNvPr id="51" name="Text Box 2"/>
          <p:cNvSpPr txBox="1">
            <a:spLocks noChangeArrowheads="1"/>
          </p:cNvSpPr>
          <p:nvPr/>
        </p:nvSpPr>
        <p:spPr bwMode="auto">
          <a:xfrm>
            <a:off x="3163175" y="2565336"/>
            <a:ext cx="1541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Funktionszellen</a:t>
            </a:r>
          </a:p>
        </p:txBody>
      </p:sp>
      <p:sp>
        <p:nvSpPr>
          <p:cNvPr id="52" name="Text Box 2"/>
          <p:cNvSpPr txBox="1">
            <a:spLocks noChangeArrowheads="1"/>
          </p:cNvSpPr>
          <p:nvPr/>
        </p:nvSpPr>
        <p:spPr bwMode="auto">
          <a:xfrm>
            <a:off x="3145078" y="2924945"/>
            <a:ext cx="1541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Zellplasma</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Epigenom</a:t>
            </a:r>
          </a:p>
        </p:txBody>
      </p:sp>
      <p:sp>
        <p:nvSpPr>
          <p:cNvPr id="53" name="Text Box 2"/>
          <p:cNvSpPr txBox="1">
            <a:spLocks noChangeArrowheads="1"/>
          </p:cNvSpPr>
          <p:nvPr/>
        </p:nvSpPr>
        <p:spPr bwMode="auto">
          <a:xfrm>
            <a:off x="3145078" y="4046234"/>
            <a:ext cx="1541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Zellkern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Genom</a:t>
            </a:r>
          </a:p>
        </p:txBody>
      </p:sp>
      <p:grpSp>
        <p:nvGrpSpPr>
          <p:cNvPr id="54" name="Gruppieren 53"/>
          <p:cNvGrpSpPr/>
          <p:nvPr/>
        </p:nvGrpSpPr>
        <p:grpSpPr>
          <a:xfrm>
            <a:off x="323357" y="919754"/>
            <a:ext cx="3105098" cy="5736613"/>
            <a:chOff x="323357" y="631721"/>
            <a:chExt cx="3105098" cy="5736613"/>
          </a:xfrm>
        </p:grpSpPr>
        <p:sp>
          <p:nvSpPr>
            <p:cNvPr id="55" name="Text Box 2"/>
            <p:cNvSpPr txBox="1">
              <a:spLocks noChangeArrowheads="1"/>
            </p:cNvSpPr>
            <p:nvPr/>
          </p:nvSpPr>
          <p:spPr bwMode="auto">
            <a:xfrm>
              <a:off x="1400705" y="3790781"/>
              <a:ext cx="15415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Kohlendioxyd</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Schlackenstoffe</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Funktionsstoffe</a:t>
              </a:r>
            </a:p>
          </p:txBody>
        </p:sp>
        <p:grpSp>
          <p:nvGrpSpPr>
            <p:cNvPr id="56" name="Gruppieren 55"/>
            <p:cNvGrpSpPr/>
            <p:nvPr/>
          </p:nvGrpSpPr>
          <p:grpSpPr>
            <a:xfrm>
              <a:off x="323357" y="631721"/>
              <a:ext cx="3105098" cy="5736613"/>
              <a:chOff x="215467" y="559713"/>
              <a:chExt cx="3105098" cy="5736613"/>
            </a:xfrm>
          </p:grpSpPr>
          <p:sp>
            <p:nvSpPr>
              <p:cNvPr id="57" name="Rechteck 56"/>
              <p:cNvSpPr/>
              <p:nvPr/>
            </p:nvSpPr>
            <p:spPr>
              <a:xfrm>
                <a:off x="251521" y="901838"/>
                <a:ext cx="466867" cy="252716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Rechteck 57"/>
              <p:cNvSpPr/>
              <p:nvPr/>
            </p:nvSpPr>
            <p:spPr>
              <a:xfrm>
                <a:off x="251520" y="3429000"/>
                <a:ext cx="466867" cy="2867326"/>
              </a:xfrm>
              <a:prstGeom prst="rect">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9" name="Gerade Verbindung mit Pfeil 58"/>
              <p:cNvCxnSpPr/>
              <p:nvPr/>
            </p:nvCxnSpPr>
            <p:spPr>
              <a:xfrm flipH="1">
                <a:off x="611560" y="3098037"/>
                <a:ext cx="2709005" cy="19734"/>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0" name="Gerade Verbindung mit Pfeil 59"/>
              <p:cNvCxnSpPr/>
              <p:nvPr/>
            </p:nvCxnSpPr>
            <p:spPr>
              <a:xfrm flipV="1">
                <a:off x="718387" y="3645155"/>
                <a:ext cx="2568144" cy="27610"/>
              </a:xfrm>
              <a:prstGeom prst="straightConnector1">
                <a:avLst/>
              </a:prstGeom>
              <a:ln w="38100">
                <a:solidFill>
                  <a:srgbClr val="0066FF"/>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Text Box 2"/>
              <p:cNvSpPr txBox="1">
                <a:spLocks noChangeArrowheads="1"/>
              </p:cNvSpPr>
              <p:nvPr/>
            </p:nvSpPr>
            <p:spPr bwMode="auto">
              <a:xfrm>
                <a:off x="1292815" y="2627624"/>
                <a:ext cx="13464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Sauerstoff</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Nährstoffe</a:t>
                </a:r>
              </a:p>
            </p:txBody>
          </p:sp>
          <p:sp>
            <p:nvSpPr>
              <p:cNvPr id="62" name="Text Box 2"/>
              <p:cNvSpPr txBox="1">
                <a:spLocks noChangeArrowheads="1"/>
              </p:cNvSpPr>
              <p:nvPr/>
            </p:nvSpPr>
            <p:spPr bwMode="auto">
              <a:xfrm>
                <a:off x="215467" y="559713"/>
                <a:ext cx="24238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kapilläre</a:t>
                </a: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 Endstrombahnen</a:t>
                </a:r>
              </a:p>
            </p:txBody>
          </p:sp>
        </p:grpSp>
      </p:grpSp>
      <p:grpSp>
        <p:nvGrpSpPr>
          <p:cNvPr id="63" name="Gruppieren 62"/>
          <p:cNvGrpSpPr/>
          <p:nvPr/>
        </p:nvGrpSpPr>
        <p:grpSpPr>
          <a:xfrm>
            <a:off x="826277" y="4820222"/>
            <a:ext cx="1536135" cy="1921146"/>
            <a:chOff x="718387" y="4460181"/>
            <a:chExt cx="1536135" cy="1921146"/>
          </a:xfrm>
        </p:grpSpPr>
        <p:grpSp>
          <p:nvGrpSpPr>
            <p:cNvPr id="64" name="Gruppieren 63"/>
            <p:cNvGrpSpPr/>
            <p:nvPr/>
          </p:nvGrpSpPr>
          <p:grpSpPr>
            <a:xfrm>
              <a:off x="1062599" y="4737180"/>
              <a:ext cx="995496" cy="923104"/>
              <a:chOff x="3059832" y="2492961"/>
              <a:chExt cx="1872208" cy="1872078"/>
            </a:xfrm>
          </p:grpSpPr>
          <p:sp>
            <p:nvSpPr>
              <p:cNvPr id="68" name="Abgerundetes Rechteck 67"/>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Ellipse 68"/>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65" name="Gerade Verbindung mit Pfeil 64"/>
            <p:cNvCxnSpPr/>
            <p:nvPr/>
          </p:nvCxnSpPr>
          <p:spPr>
            <a:xfrm flipH="1">
              <a:off x="718387" y="5198732"/>
              <a:ext cx="373918" cy="0"/>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6" name="Text Box 2"/>
            <p:cNvSpPr txBox="1">
              <a:spLocks noChangeArrowheads="1"/>
            </p:cNvSpPr>
            <p:nvPr/>
          </p:nvSpPr>
          <p:spPr bwMode="auto">
            <a:xfrm>
              <a:off x="953630" y="4460181"/>
              <a:ext cx="12382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Immunzellen</a:t>
              </a:r>
            </a:p>
          </p:txBody>
        </p:sp>
        <p:sp>
          <p:nvSpPr>
            <p:cNvPr id="67" name="Text Box 2"/>
            <p:cNvSpPr txBox="1">
              <a:spLocks noChangeArrowheads="1"/>
            </p:cNvSpPr>
            <p:nvPr/>
          </p:nvSpPr>
          <p:spPr bwMode="auto">
            <a:xfrm>
              <a:off x="935451" y="5734996"/>
              <a:ext cx="13190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Monozyten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Lymphozyten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Leukozyten</a:t>
              </a:r>
            </a:p>
          </p:txBody>
        </p:sp>
      </p:grpSp>
      <p:grpSp>
        <p:nvGrpSpPr>
          <p:cNvPr id="70" name="Gruppieren 69"/>
          <p:cNvGrpSpPr/>
          <p:nvPr/>
        </p:nvGrpSpPr>
        <p:grpSpPr>
          <a:xfrm>
            <a:off x="6192058" y="2844389"/>
            <a:ext cx="2484398" cy="3896979"/>
            <a:chOff x="6155296" y="2484348"/>
            <a:chExt cx="2484398" cy="3896979"/>
          </a:xfrm>
        </p:grpSpPr>
        <p:cxnSp>
          <p:nvCxnSpPr>
            <p:cNvPr id="71" name="Gerader Verbinder 70"/>
            <p:cNvCxnSpPr/>
            <p:nvPr/>
          </p:nvCxnSpPr>
          <p:spPr>
            <a:xfrm>
              <a:off x="6575503" y="2925074"/>
              <a:ext cx="864096" cy="1820853"/>
            </a:xfrm>
            <a:prstGeom prst="line">
              <a:avLst/>
            </a:prstGeom>
            <a:ln w="190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H="1">
              <a:off x="7511607" y="3645154"/>
              <a:ext cx="504056" cy="1100773"/>
            </a:xfrm>
            <a:prstGeom prst="line">
              <a:avLst/>
            </a:prstGeom>
            <a:ln w="190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flipH="1">
              <a:off x="7472872" y="4653266"/>
              <a:ext cx="3902" cy="147334"/>
            </a:xfrm>
            <a:prstGeom prst="line">
              <a:avLst/>
            </a:prstGeom>
            <a:ln w="304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Abgerundetes Rechteck 73"/>
            <p:cNvSpPr/>
            <p:nvPr/>
          </p:nvSpPr>
          <p:spPr>
            <a:xfrm rot="1625923">
              <a:off x="7919614" y="2484348"/>
              <a:ext cx="720080" cy="128339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Rechteck 74"/>
            <p:cNvSpPr/>
            <p:nvPr/>
          </p:nvSpPr>
          <p:spPr>
            <a:xfrm>
              <a:off x="7323253" y="4800600"/>
              <a:ext cx="299237" cy="1495726"/>
            </a:xfrm>
            <a:prstGeom prst="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76" name="Gerade Verbindung mit Pfeil 75"/>
            <p:cNvCxnSpPr/>
            <p:nvPr/>
          </p:nvCxnSpPr>
          <p:spPr>
            <a:xfrm flipV="1">
              <a:off x="7472872" y="5085184"/>
              <a:ext cx="0" cy="10081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Gerade Verbindung mit Pfeil 76"/>
            <p:cNvCxnSpPr/>
            <p:nvPr/>
          </p:nvCxnSpPr>
          <p:spPr>
            <a:xfrm flipV="1">
              <a:off x="7812360" y="5085184"/>
              <a:ext cx="0" cy="1008112"/>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6465449" y="2670069"/>
              <a:ext cx="128709" cy="317064"/>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9" name="Gerade Verbindung mit Pfeil 78"/>
            <p:cNvCxnSpPr/>
            <p:nvPr/>
          </p:nvCxnSpPr>
          <p:spPr>
            <a:xfrm flipH="1" flipV="1">
              <a:off x="6912266" y="3082834"/>
              <a:ext cx="410988" cy="912412"/>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0" name="Gerade Verbindung mit Pfeil 79"/>
            <p:cNvCxnSpPr/>
            <p:nvPr/>
          </p:nvCxnSpPr>
          <p:spPr>
            <a:xfrm flipV="1">
              <a:off x="8015663" y="3369230"/>
              <a:ext cx="161689" cy="333534"/>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1" name="Text Box 2"/>
            <p:cNvSpPr txBox="1">
              <a:spLocks noChangeArrowheads="1"/>
            </p:cNvSpPr>
            <p:nvPr/>
          </p:nvSpPr>
          <p:spPr bwMode="auto">
            <a:xfrm>
              <a:off x="6821387" y="2592274"/>
              <a:ext cx="11065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Rezeptoren</a:t>
              </a:r>
            </a:p>
          </p:txBody>
        </p:sp>
        <p:sp>
          <p:nvSpPr>
            <p:cNvPr id="82" name="Text Box 2"/>
            <p:cNvSpPr txBox="1">
              <a:spLocks noChangeArrowheads="1"/>
            </p:cNvSpPr>
            <p:nvPr/>
          </p:nvSpPr>
          <p:spPr bwMode="auto">
            <a:xfrm>
              <a:off x="6155296" y="5919662"/>
              <a:ext cx="11065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peripherere Nerven</a:t>
              </a:r>
            </a:p>
          </p:txBody>
        </p:sp>
      </p:grpSp>
      <p:grpSp>
        <p:nvGrpSpPr>
          <p:cNvPr id="83" name="Gruppieren 82"/>
          <p:cNvGrpSpPr/>
          <p:nvPr/>
        </p:nvGrpSpPr>
        <p:grpSpPr>
          <a:xfrm>
            <a:off x="4549210" y="3798540"/>
            <a:ext cx="1804537" cy="1238686"/>
            <a:chOff x="4441320" y="3438499"/>
            <a:chExt cx="1804537" cy="1238686"/>
          </a:xfrm>
        </p:grpSpPr>
        <p:grpSp>
          <p:nvGrpSpPr>
            <p:cNvPr id="84" name="Gruppieren 83"/>
            <p:cNvGrpSpPr/>
            <p:nvPr/>
          </p:nvGrpSpPr>
          <p:grpSpPr>
            <a:xfrm>
              <a:off x="5250361" y="3438499"/>
              <a:ext cx="995496" cy="923104"/>
              <a:chOff x="3059832" y="2492961"/>
              <a:chExt cx="1872208" cy="1872078"/>
            </a:xfrm>
          </p:grpSpPr>
          <p:sp>
            <p:nvSpPr>
              <p:cNvPr id="87" name="Abgerundetes Rechteck 86"/>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Ellipse 87"/>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85" name="Gerade Verbindung mit Pfeil 84"/>
            <p:cNvCxnSpPr/>
            <p:nvPr/>
          </p:nvCxnSpPr>
          <p:spPr>
            <a:xfrm flipV="1">
              <a:off x="4441320" y="3986576"/>
              <a:ext cx="943366" cy="8386"/>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6" name="Text Box 2"/>
            <p:cNvSpPr txBox="1">
              <a:spLocks noChangeArrowheads="1"/>
            </p:cNvSpPr>
            <p:nvPr/>
          </p:nvSpPr>
          <p:spPr bwMode="auto">
            <a:xfrm>
              <a:off x="5220897" y="4400186"/>
              <a:ext cx="10249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Fettzellen</a:t>
              </a:r>
            </a:p>
          </p:txBody>
        </p:sp>
      </p:grpSp>
    </p:spTree>
    <p:extLst>
      <p:ext uri="{BB962C8B-B14F-4D97-AF65-F5344CB8AC3E}">
        <p14:creationId xmlns:p14="http://schemas.microsoft.com/office/powerpoint/2010/main" val="227891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blinds(horizontal)">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blinds(horizontal)">
                                      <p:cBhvr>
                                        <p:cTn id="22" dur="500"/>
                                        <p:tgtEl>
                                          <p:spTgt spid="6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blinds(horizontal)">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blinds(horizontal)">
                                      <p:cBhvr>
                                        <p:cTn id="32" dur="500"/>
                                        <p:tgtEl>
                                          <p:spTgt spid="8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blinds(horizontal)">
                                      <p:cBhvr>
                                        <p:cTn id="3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70788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000" dirty="0">
                <a:solidFill>
                  <a:schemeClr val="bg1"/>
                </a:solidFill>
                <a:latin typeface="Arial" panose="020B0604020202020204" pitchFamily="34" charset="0"/>
              </a:rPr>
              <a:t>Interstitielles Bindegewebe – Selbstregulation auf zellbiologischer Ebene oder: „Das Wasser, in dem der Fisch Mensch schwimmt!“</a:t>
            </a:r>
          </a:p>
        </p:txBody>
      </p:sp>
      <p:grpSp>
        <p:nvGrpSpPr>
          <p:cNvPr id="4" name="Gruppieren 3"/>
          <p:cNvGrpSpPr/>
          <p:nvPr/>
        </p:nvGrpSpPr>
        <p:grpSpPr>
          <a:xfrm>
            <a:off x="2979748" y="2853002"/>
            <a:ext cx="1872208" cy="1872078"/>
            <a:chOff x="3059832" y="2492961"/>
            <a:chExt cx="1872208" cy="1872078"/>
          </a:xfrm>
        </p:grpSpPr>
        <p:sp>
          <p:nvSpPr>
            <p:cNvPr id="5" name="Abgerundetes Rechteck 4"/>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Ellipse 5"/>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8" name="Gruppieren 7"/>
          <p:cNvGrpSpPr/>
          <p:nvPr/>
        </p:nvGrpSpPr>
        <p:grpSpPr>
          <a:xfrm>
            <a:off x="836211" y="1308348"/>
            <a:ext cx="1366048" cy="1229795"/>
            <a:chOff x="728321" y="948307"/>
            <a:chExt cx="1366048" cy="1229795"/>
          </a:xfrm>
        </p:grpSpPr>
        <p:grpSp>
          <p:nvGrpSpPr>
            <p:cNvPr id="9" name="Gruppieren 8"/>
            <p:cNvGrpSpPr/>
            <p:nvPr/>
          </p:nvGrpSpPr>
          <p:grpSpPr>
            <a:xfrm>
              <a:off x="1098873" y="948307"/>
              <a:ext cx="995496" cy="923104"/>
              <a:chOff x="3059832" y="2492961"/>
              <a:chExt cx="1872208" cy="1872078"/>
            </a:xfrm>
          </p:grpSpPr>
          <p:sp>
            <p:nvSpPr>
              <p:cNvPr id="12" name="Abgerundetes Rechteck 11"/>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Ellipse 12"/>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10" name="Gerade Verbindung mit Pfeil 9"/>
            <p:cNvCxnSpPr/>
            <p:nvPr/>
          </p:nvCxnSpPr>
          <p:spPr>
            <a:xfrm flipH="1">
              <a:off x="728321" y="1425950"/>
              <a:ext cx="373918" cy="0"/>
            </a:xfrm>
            <a:prstGeom prst="straightConnector1">
              <a:avLst/>
            </a:prstGeom>
            <a:ln w="38100">
              <a:solidFill>
                <a:srgbClr val="191966"/>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1" name="Text Box 2"/>
            <p:cNvSpPr txBox="1">
              <a:spLocks noChangeArrowheads="1"/>
            </p:cNvSpPr>
            <p:nvPr/>
          </p:nvSpPr>
          <p:spPr bwMode="auto">
            <a:xfrm>
              <a:off x="1032912" y="1901103"/>
              <a:ext cx="10541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Mastzellen</a:t>
              </a:r>
            </a:p>
          </p:txBody>
        </p:sp>
      </p:grpSp>
      <p:grpSp>
        <p:nvGrpSpPr>
          <p:cNvPr id="14" name="Gruppieren 13"/>
          <p:cNvGrpSpPr/>
          <p:nvPr/>
        </p:nvGrpSpPr>
        <p:grpSpPr>
          <a:xfrm>
            <a:off x="3272919" y="951660"/>
            <a:ext cx="5074606" cy="1880900"/>
            <a:chOff x="3165029" y="663627"/>
            <a:chExt cx="5074606" cy="1880900"/>
          </a:xfrm>
        </p:grpSpPr>
        <p:grpSp>
          <p:nvGrpSpPr>
            <p:cNvPr id="15" name="Gruppieren 14"/>
            <p:cNvGrpSpPr/>
            <p:nvPr/>
          </p:nvGrpSpPr>
          <p:grpSpPr>
            <a:xfrm>
              <a:off x="4630574" y="663627"/>
              <a:ext cx="1996999" cy="791978"/>
              <a:chOff x="4804306" y="732928"/>
              <a:chExt cx="3549389" cy="791978"/>
            </a:xfrm>
          </p:grpSpPr>
          <p:sp>
            <p:nvSpPr>
              <p:cNvPr id="40" name="Freihandform 39"/>
              <p:cNvSpPr/>
              <p:nvPr/>
            </p:nvSpPr>
            <p:spPr>
              <a:xfrm>
                <a:off x="4902093" y="732928"/>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1" name="Freihandform 40"/>
              <p:cNvSpPr/>
              <p:nvPr/>
            </p:nvSpPr>
            <p:spPr>
              <a:xfrm>
                <a:off x="4937153" y="917956"/>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2" name="Freihandform 41"/>
              <p:cNvSpPr/>
              <p:nvPr/>
            </p:nvSpPr>
            <p:spPr>
              <a:xfrm>
                <a:off x="4866815" y="1064139"/>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Freihandform 42"/>
              <p:cNvSpPr/>
              <p:nvPr/>
            </p:nvSpPr>
            <p:spPr>
              <a:xfrm>
                <a:off x="4804306" y="1208383"/>
                <a:ext cx="3416542" cy="316523"/>
              </a:xfrm>
              <a:custGeom>
                <a:avLst/>
                <a:gdLst>
                  <a:gd name="connsiteX0" fmla="*/ 0 w 3033346"/>
                  <a:gd name="connsiteY0" fmla="*/ 52754 h 316523"/>
                  <a:gd name="connsiteX1" fmla="*/ 96716 w 3033346"/>
                  <a:gd name="connsiteY1" fmla="*/ 26377 h 316523"/>
                  <a:gd name="connsiteX2" fmla="*/ 184639 w 3033346"/>
                  <a:gd name="connsiteY2" fmla="*/ 0 h 316523"/>
                  <a:gd name="connsiteX3" fmla="*/ 597877 w 3033346"/>
                  <a:gd name="connsiteY3" fmla="*/ 8792 h 316523"/>
                  <a:gd name="connsiteX4" fmla="*/ 624254 w 3033346"/>
                  <a:gd name="connsiteY4" fmla="*/ 17585 h 316523"/>
                  <a:gd name="connsiteX5" fmla="*/ 694592 w 3033346"/>
                  <a:gd name="connsiteY5" fmla="*/ 26377 h 316523"/>
                  <a:gd name="connsiteX6" fmla="*/ 720969 w 3033346"/>
                  <a:gd name="connsiteY6" fmla="*/ 35169 h 316523"/>
                  <a:gd name="connsiteX7" fmla="*/ 756139 w 3033346"/>
                  <a:gd name="connsiteY7" fmla="*/ 52754 h 316523"/>
                  <a:gd name="connsiteX8" fmla="*/ 808892 w 3033346"/>
                  <a:gd name="connsiteY8" fmla="*/ 61546 h 316523"/>
                  <a:gd name="connsiteX9" fmla="*/ 852854 w 3033346"/>
                  <a:gd name="connsiteY9" fmla="*/ 79131 h 316523"/>
                  <a:gd name="connsiteX10" fmla="*/ 888023 w 3033346"/>
                  <a:gd name="connsiteY10" fmla="*/ 105508 h 316523"/>
                  <a:gd name="connsiteX11" fmla="*/ 923192 w 3033346"/>
                  <a:gd name="connsiteY11" fmla="*/ 114300 h 316523"/>
                  <a:gd name="connsiteX12" fmla="*/ 967154 w 3033346"/>
                  <a:gd name="connsiteY12" fmla="*/ 131885 h 316523"/>
                  <a:gd name="connsiteX13" fmla="*/ 1072662 w 3033346"/>
                  <a:gd name="connsiteY13" fmla="*/ 149469 h 316523"/>
                  <a:gd name="connsiteX14" fmla="*/ 1169377 w 3033346"/>
                  <a:gd name="connsiteY14" fmla="*/ 175846 h 316523"/>
                  <a:gd name="connsiteX15" fmla="*/ 1248508 w 3033346"/>
                  <a:gd name="connsiteY15" fmla="*/ 193431 h 316523"/>
                  <a:gd name="connsiteX16" fmla="*/ 1371600 w 3033346"/>
                  <a:gd name="connsiteY16" fmla="*/ 202223 h 316523"/>
                  <a:gd name="connsiteX17" fmla="*/ 1767254 w 3033346"/>
                  <a:gd name="connsiteY17" fmla="*/ 193431 h 316523"/>
                  <a:gd name="connsiteX18" fmla="*/ 1907931 w 3033346"/>
                  <a:gd name="connsiteY18" fmla="*/ 184638 h 316523"/>
                  <a:gd name="connsiteX19" fmla="*/ 2004646 w 3033346"/>
                  <a:gd name="connsiteY19" fmla="*/ 167054 h 316523"/>
                  <a:gd name="connsiteX20" fmla="*/ 2092569 w 3033346"/>
                  <a:gd name="connsiteY20" fmla="*/ 149469 h 316523"/>
                  <a:gd name="connsiteX21" fmla="*/ 2725616 w 3033346"/>
                  <a:gd name="connsiteY21" fmla="*/ 158261 h 316523"/>
                  <a:gd name="connsiteX22" fmla="*/ 2813539 w 3033346"/>
                  <a:gd name="connsiteY22" fmla="*/ 184638 h 316523"/>
                  <a:gd name="connsiteX23" fmla="*/ 2875085 w 3033346"/>
                  <a:gd name="connsiteY23" fmla="*/ 211015 h 316523"/>
                  <a:gd name="connsiteX24" fmla="*/ 2919046 w 3033346"/>
                  <a:gd name="connsiteY24" fmla="*/ 237392 h 316523"/>
                  <a:gd name="connsiteX25" fmla="*/ 3006969 w 3033346"/>
                  <a:gd name="connsiteY25" fmla="*/ 281354 h 316523"/>
                  <a:gd name="connsiteX26" fmla="*/ 3033346 w 3033346"/>
                  <a:gd name="connsiteY26" fmla="*/ 316523 h 316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3346" h="316523">
                    <a:moveTo>
                      <a:pt x="0" y="52754"/>
                    </a:moveTo>
                    <a:cubicBezTo>
                      <a:pt x="92107" y="34331"/>
                      <a:pt x="-7387" y="56121"/>
                      <a:pt x="96716" y="26377"/>
                    </a:cubicBezTo>
                    <a:cubicBezTo>
                      <a:pt x="167173" y="6246"/>
                      <a:pt x="138021" y="15539"/>
                      <a:pt x="184639" y="0"/>
                    </a:cubicBezTo>
                    <a:lnTo>
                      <a:pt x="597877" y="8792"/>
                    </a:lnTo>
                    <a:cubicBezTo>
                      <a:pt x="607138" y="9162"/>
                      <a:pt x="615135" y="15927"/>
                      <a:pt x="624254" y="17585"/>
                    </a:cubicBezTo>
                    <a:cubicBezTo>
                      <a:pt x="647501" y="21812"/>
                      <a:pt x="671146" y="23446"/>
                      <a:pt x="694592" y="26377"/>
                    </a:cubicBezTo>
                    <a:cubicBezTo>
                      <a:pt x="703384" y="29308"/>
                      <a:pt x="712450" y="31518"/>
                      <a:pt x="720969" y="35169"/>
                    </a:cubicBezTo>
                    <a:cubicBezTo>
                      <a:pt x="733016" y="40332"/>
                      <a:pt x="743585" y="48988"/>
                      <a:pt x="756139" y="52754"/>
                    </a:cubicBezTo>
                    <a:cubicBezTo>
                      <a:pt x="773214" y="57877"/>
                      <a:pt x="791308" y="58615"/>
                      <a:pt x="808892" y="61546"/>
                    </a:cubicBezTo>
                    <a:cubicBezTo>
                      <a:pt x="823546" y="67408"/>
                      <a:pt x="839057" y="71466"/>
                      <a:pt x="852854" y="79131"/>
                    </a:cubicBezTo>
                    <a:cubicBezTo>
                      <a:pt x="865664" y="86248"/>
                      <a:pt x="874916" y="98955"/>
                      <a:pt x="888023" y="105508"/>
                    </a:cubicBezTo>
                    <a:cubicBezTo>
                      <a:pt x="898831" y="110912"/>
                      <a:pt x="911728" y="110479"/>
                      <a:pt x="923192" y="114300"/>
                    </a:cubicBezTo>
                    <a:cubicBezTo>
                      <a:pt x="938165" y="119291"/>
                      <a:pt x="951791" y="128270"/>
                      <a:pt x="967154" y="131885"/>
                    </a:cubicBezTo>
                    <a:cubicBezTo>
                      <a:pt x="1001861" y="140051"/>
                      <a:pt x="1038837" y="138194"/>
                      <a:pt x="1072662" y="149469"/>
                    </a:cubicBezTo>
                    <a:cubicBezTo>
                      <a:pt x="1148845" y="174864"/>
                      <a:pt x="1099781" y="160932"/>
                      <a:pt x="1169377" y="175846"/>
                    </a:cubicBezTo>
                    <a:cubicBezTo>
                      <a:pt x="1195798" y="181508"/>
                      <a:pt x="1221715" y="189936"/>
                      <a:pt x="1248508" y="193431"/>
                    </a:cubicBezTo>
                    <a:cubicBezTo>
                      <a:pt x="1289298" y="198751"/>
                      <a:pt x="1330569" y="199292"/>
                      <a:pt x="1371600" y="202223"/>
                    </a:cubicBezTo>
                    <a:cubicBezTo>
                      <a:pt x="1523005" y="240073"/>
                      <a:pt x="1399443" y="212790"/>
                      <a:pt x="1767254" y="193431"/>
                    </a:cubicBezTo>
                    <a:lnTo>
                      <a:pt x="1907931" y="184638"/>
                    </a:lnTo>
                    <a:cubicBezTo>
                      <a:pt x="1982804" y="165920"/>
                      <a:pt x="1897525" y="185958"/>
                      <a:pt x="2004646" y="167054"/>
                    </a:cubicBezTo>
                    <a:cubicBezTo>
                      <a:pt x="2034079" y="161860"/>
                      <a:pt x="2092569" y="149469"/>
                      <a:pt x="2092569" y="149469"/>
                    </a:cubicBezTo>
                    <a:lnTo>
                      <a:pt x="2725616" y="158261"/>
                    </a:lnTo>
                    <a:cubicBezTo>
                      <a:pt x="2740037" y="158641"/>
                      <a:pt x="2808730" y="183035"/>
                      <a:pt x="2813539" y="184638"/>
                    </a:cubicBezTo>
                    <a:cubicBezTo>
                      <a:pt x="2844661" y="195012"/>
                      <a:pt x="2842500" y="192912"/>
                      <a:pt x="2875085" y="211015"/>
                    </a:cubicBezTo>
                    <a:cubicBezTo>
                      <a:pt x="2890024" y="219314"/>
                      <a:pt x="2903967" y="229350"/>
                      <a:pt x="2919046" y="237392"/>
                    </a:cubicBezTo>
                    <a:cubicBezTo>
                      <a:pt x="2947958" y="252812"/>
                      <a:pt x="2977661" y="266700"/>
                      <a:pt x="3006969" y="281354"/>
                    </a:cubicBezTo>
                    <a:lnTo>
                      <a:pt x="3033346" y="316523"/>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6" name="Gruppieren 15"/>
            <p:cNvGrpSpPr/>
            <p:nvPr/>
          </p:nvGrpSpPr>
          <p:grpSpPr>
            <a:xfrm>
              <a:off x="3275856" y="1023297"/>
              <a:ext cx="995496" cy="923104"/>
              <a:chOff x="3059832" y="2492961"/>
              <a:chExt cx="1872208" cy="1872078"/>
            </a:xfrm>
          </p:grpSpPr>
          <p:sp>
            <p:nvSpPr>
              <p:cNvPr id="38" name="Abgerundetes Rechteck 37"/>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9" name="Ellipse 38"/>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7" name="Gruppieren 16"/>
            <p:cNvGrpSpPr/>
            <p:nvPr/>
          </p:nvGrpSpPr>
          <p:grpSpPr>
            <a:xfrm rot="21341388">
              <a:off x="4755358" y="1428120"/>
              <a:ext cx="1846340" cy="1116407"/>
              <a:chOff x="5065762" y="1409034"/>
              <a:chExt cx="3064549" cy="1116407"/>
            </a:xfrm>
          </p:grpSpPr>
          <p:sp>
            <p:nvSpPr>
              <p:cNvPr id="23" name="Freihandform 22"/>
              <p:cNvSpPr/>
              <p:nvPr/>
            </p:nvSpPr>
            <p:spPr>
              <a:xfrm>
                <a:off x="5220072" y="158261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Freihandform 23"/>
              <p:cNvSpPr/>
              <p:nvPr/>
            </p:nvSpPr>
            <p:spPr>
              <a:xfrm>
                <a:off x="5559403" y="1586989"/>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Freihandform 24"/>
              <p:cNvSpPr/>
              <p:nvPr/>
            </p:nvSpPr>
            <p:spPr>
              <a:xfrm>
                <a:off x="5929461" y="158261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Freihandform 25"/>
              <p:cNvSpPr/>
              <p:nvPr/>
            </p:nvSpPr>
            <p:spPr>
              <a:xfrm>
                <a:off x="6256877" y="159333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Freihandform 26"/>
              <p:cNvSpPr/>
              <p:nvPr/>
            </p:nvSpPr>
            <p:spPr>
              <a:xfrm>
                <a:off x="6605265" y="1598290"/>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Freihandform 27"/>
              <p:cNvSpPr/>
              <p:nvPr/>
            </p:nvSpPr>
            <p:spPr>
              <a:xfrm>
                <a:off x="6987071" y="1613065"/>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Freihandform 28"/>
              <p:cNvSpPr/>
              <p:nvPr/>
            </p:nvSpPr>
            <p:spPr>
              <a:xfrm>
                <a:off x="7390194" y="1607709"/>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Freihandform 29"/>
              <p:cNvSpPr/>
              <p:nvPr/>
            </p:nvSpPr>
            <p:spPr>
              <a:xfrm rot="17395089">
                <a:off x="5064980" y="1409816"/>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Freihandform 30"/>
              <p:cNvSpPr/>
              <p:nvPr/>
            </p:nvSpPr>
            <p:spPr>
              <a:xfrm rot="17395089">
                <a:off x="5331508" y="1458564"/>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Freihandform 31"/>
              <p:cNvSpPr/>
              <p:nvPr/>
            </p:nvSpPr>
            <p:spPr>
              <a:xfrm rot="17395089">
                <a:off x="5727362" y="1507312"/>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3" name="Freihandform 32"/>
              <p:cNvSpPr/>
              <p:nvPr/>
            </p:nvSpPr>
            <p:spPr>
              <a:xfrm rot="17395089">
                <a:off x="5993890" y="1556060"/>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Freihandform 33"/>
              <p:cNvSpPr/>
              <p:nvPr/>
            </p:nvSpPr>
            <p:spPr>
              <a:xfrm rot="17395089">
                <a:off x="6260418" y="1604808"/>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Freihandform 34"/>
              <p:cNvSpPr/>
              <p:nvPr/>
            </p:nvSpPr>
            <p:spPr>
              <a:xfrm rot="17395089">
                <a:off x="6526946" y="1653556"/>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Freihandform 35"/>
              <p:cNvSpPr/>
              <p:nvPr/>
            </p:nvSpPr>
            <p:spPr>
              <a:xfrm rot="17395089">
                <a:off x="6793474" y="1702304"/>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Freihandform 36"/>
              <p:cNvSpPr/>
              <p:nvPr/>
            </p:nvSpPr>
            <p:spPr>
              <a:xfrm rot="17395089">
                <a:off x="7133469" y="1786106"/>
                <a:ext cx="740117" cy="738554"/>
              </a:xfrm>
              <a:custGeom>
                <a:avLst/>
                <a:gdLst>
                  <a:gd name="connsiteX0" fmla="*/ 0 w 740117"/>
                  <a:gd name="connsiteY0" fmla="*/ 0 h 738554"/>
                  <a:gd name="connsiteX1" fmla="*/ 43962 w 740117"/>
                  <a:gd name="connsiteY1" fmla="*/ 26377 h 738554"/>
                  <a:gd name="connsiteX2" fmla="*/ 105508 w 740117"/>
                  <a:gd name="connsiteY2" fmla="*/ 123093 h 738554"/>
                  <a:gd name="connsiteX3" fmla="*/ 167054 w 740117"/>
                  <a:gd name="connsiteY3" fmla="*/ 184639 h 738554"/>
                  <a:gd name="connsiteX4" fmla="*/ 193431 w 740117"/>
                  <a:gd name="connsiteY4" fmla="*/ 228600 h 738554"/>
                  <a:gd name="connsiteX5" fmla="*/ 202223 w 740117"/>
                  <a:gd name="connsiteY5" fmla="*/ 254977 h 738554"/>
                  <a:gd name="connsiteX6" fmla="*/ 254977 w 740117"/>
                  <a:gd name="connsiteY6" fmla="*/ 298939 h 738554"/>
                  <a:gd name="connsiteX7" fmla="*/ 325316 w 740117"/>
                  <a:gd name="connsiteY7" fmla="*/ 351693 h 738554"/>
                  <a:gd name="connsiteX8" fmla="*/ 360485 w 740117"/>
                  <a:gd name="connsiteY8" fmla="*/ 369277 h 738554"/>
                  <a:gd name="connsiteX9" fmla="*/ 448408 w 740117"/>
                  <a:gd name="connsiteY9" fmla="*/ 439616 h 738554"/>
                  <a:gd name="connsiteX10" fmla="*/ 553916 w 740117"/>
                  <a:gd name="connsiteY10" fmla="*/ 518747 h 738554"/>
                  <a:gd name="connsiteX11" fmla="*/ 615462 w 740117"/>
                  <a:gd name="connsiteY11" fmla="*/ 580293 h 738554"/>
                  <a:gd name="connsiteX12" fmla="*/ 685800 w 740117"/>
                  <a:gd name="connsiteY12" fmla="*/ 677008 h 738554"/>
                  <a:gd name="connsiteX13" fmla="*/ 712177 w 740117"/>
                  <a:gd name="connsiteY13" fmla="*/ 703385 h 738554"/>
                  <a:gd name="connsiteX14" fmla="*/ 738554 w 740117"/>
                  <a:gd name="connsiteY14" fmla="*/ 720970 h 738554"/>
                  <a:gd name="connsiteX15" fmla="*/ 738554 w 740117"/>
                  <a:gd name="connsiteY15" fmla="*/ 738554 h 7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0117" h="738554">
                    <a:moveTo>
                      <a:pt x="0" y="0"/>
                    </a:moveTo>
                    <a:cubicBezTo>
                      <a:pt x="14654" y="8792"/>
                      <a:pt x="31878" y="14293"/>
                      <a:pt x="43962" y="26377"/>
                    </a:cubicBezTo>
                    <a:cubicBezTo>
                      <a:pt x="84478" y="66893"/>
                      <a:pt x="71600" y="82403"/>
                      <a:pt x="105508" y="123093"/>
                    </a:cubicBezTo>
                    <a:cubicBezTo>
                      <a:pt x="124082" y="145381"/>
                      <a:pt x="152127" y="159761"/>
                      <a:pt x="167054" y="184639"/>
                    </a:cubicBezTo>
                    <a:cubicBezTo>
                      <a:pt x="175846" y="199293"/>
                      <a:pt x="185789" y="213315"/>
                      <a:pt x="193431" y="228600"/>
                    </a:cubicBezTo>
                    <a:cubicBezTo>
                      <a:pt x="197576" y="236889"/>
                      <a:pt x="197082" y="247266"/>
                      <a:pt x="202223" y="254977"/>
                    </a:cubicBezTo>
                    <a:cubicBezTo>
                      <a:pt x="217558" y="277980"/>
                      <a:pt x="233988" y="283674"/>
                      <a:pt x="254977" y="298939"/>
                    </a:cubicBezTo>
                    <a:cubicBezTo>
                      <a:pt x="278679" y="316177"/>
                      <a:pt x="299102" y="338586"/>
                      <a:pt x="325316" y="351693"/>
                    </a:cubicBezTo>
                    <a:cubicBezTo>
                      <a:pt x="337039" y="357554"/>
                      <a:pt x="349820" y="361659"/>
                      <a:pt x="360485" y="369277"/>
                    </a:cubicBezTo>
                    <a:cubicBezTo>
                      <a:pt x="391026" y="391092"/>
                      <a:pt x="418594" y="416817"/>
                      <a:pt x="448408" y="439616"/>
                    </a:cubicBezTo>
                    <a:cubicBezTo>
                      <a:pt x="485073" y="467654"/>
                      <a:pt x="520155" y="487799"/>
                      <a:pt x="553916" y="518747"/>
                    </a:cubicBezTo>
                    <a:cubicBezTo>
                      <a:pt x="575303" y="538352"/>
                      <a:pt x="600535" y="555415"/>
                      <a:pt x="615462" y="580293"/>
                    </a:cubicBezTo>
                    <a:cubicBezTo>
                      <a:pt x="647940" y="634422"/>
                      <a:pt x="638502" y="623797"/>
                      <a:pt x="685800" y="677008"/>
                    </a:cubicBezTo>
                    <a:cubicBezTo>
                      <a:pt x="694061" y="686302"/>
                      <a:pt x="702625" y="695425"/>
                      <a:pt x="712177" y="703385"/>
                    </a:cubicBezTo>
                    <a:cubicBezTo>
                      <a:pt x="720295" y="710150"/>
                      <a:pt x="732214" y="712516"/>
                      <a:pt x="738554" y="720970"/>
                    </a:cubicBezTo>
                    <a:cubicBezTo>
                      <a:pt x="742071" y="725659"/>
                      <a:pt x="738554" y="732693"/>
                      <a:pt x="738554" y="7385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18" name="Gerade Verbindung mit Pfeil 17"/>
            <p:cNvCxnSpPr/>
            <p:nvPr/>
          </p:nvCxnSpPr>
          <p:spPr>
            <a:xfrm flipH="1">
              <a:off x="4069140" y="949381"/>
              <a:ext cx="504775" cy="336435"/>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H="1" flipV="1">
              <a:off x="4067225" y="1595414"/>
              <a:ext cx="557150" cy="255959"/>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0" name="Text Box 2"/>
            <p:cNvSpPr txBox="1">
              <a:spLocks noChangeArrowheads="1"/>
            </p:cNvSpPr>
            <p:nvPr/>
          </p:nvSpPr>
          <p:spPr bwMode="auto">
            <a:xfrm>
              <a:off x="3165029" y="729999"/>
              <a:ext cx="1229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Fibroblasten</a:t>
              </a:r>
              <a:endPar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endParaRPr>
            </a:p>
          </p:txBody>
        </p:sp>
        <p:sp>
          <p:nvSpPr>
            <p:cNvPr id="21" name="Text Box 2"/>
            <p:cNvSpPr txBox="1">
              <a:spLocks noChangeArrowheads="1"/>
            </p:cNvSpPr>
            <p:nvPr/>
          </p:nvSpPr>
          <p:spPr bwMode="auto">
            <a:xfrm>
              <a:off x="6693765" y="840599"/>
              <a:ext cx="15458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kollagene retikuläre Fasern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elastische</a:t>
              </a:r>
            </a:p>
          </p:txBody>
        </p:sp>
        <p:sp>
          <p:nvSpPr>
            <p:cNvPr id="22" name="Text Box 2"/>
            <p:cNvSpPr txBox="1">
              <a:spLocks noChangeArrowheads="1"/>
            </p:cNvSpPr>
            <p:nvPr/>
          </p:nvSpPr>
          <p:spPr bwMode="auto">
            <a:xfrm>
              <a:off x="6693765" y="1642342"/>
              <a:ext cx="15458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Grundsubstanz:</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Proteoglykane</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Glykosamine</a:t>
              </a:r>
              <a:endPar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44" name="Gruppieren 43"/>
          <p:cNvGrpSpPr/>
          <p:nvPr/>
        </p:nvGrpSpPr>
        <p:grpSpPr>
          <a:xfrm>
            <a:off x="3023706" y="4987012"/>
            <a:ext cx="1728192" cy="1682349"/>
            <a:chOff x="2915816" y="4626971"/>
            <a:chExt cx="1728192" cy="1682349"/>
          </a:xfrm>
        </p:grpSpPr>
        <p:cxnSp>
          <p:nvCxnSpPr>
            <p:cNvPr id="45" name="Gerader Verbinder 44"/>
            <p:cNvCxnSpPr/>
            <p:nvPr/>
          </p:nvCxnSpPr>
          <p:spPr>
            <a:xfrm>
              <a:off x="2915816" y="4626971"/>
              <a:ext cx="720080" cy="602229"/>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6" name="Gerader Verbinder 45"/>
            <p:cNvCxnSpPr/>
            <p:nvPr/>
          </p:nvCxnSpPr>
          <p:spPr>
            <a:xfrm>
              <a:off x="3635896" y="5216206"/>
              <a:ext cx="0" cy="1080120"/>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7" name="Gerader Verbinder 46"/>
            <p:cNvCxnSpPr/>
            <p:nvPr/>
          </p:nvCxnSpPr>
          <p:spPr>
            <a:xfrm>
              <a:off x="3923928" y="5216206"/>
              <a:ext cx="0" cy="1093114"/>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8" name="Gerader Verbinder 47"/>
            <p:cNvCxnSpPr/>
            <p:nvPr/>
          </p:nvCxnSpPr>
          <p:spPr>
            <a:xfrm flipH="1">
              <a:off x="3923928" y="4653006"/>
              <a:ext cx="720080" cy="576194"/>
            </a:xfrm>
            <a:prstGeom prst="line">
              <a:avLst/>
            </a:prstGeom>
            <a:ln w="63500">
              <a:solidFill>
                <a:srgbClr val="191966"/>
              </a:solidFill>
            </a:ln>
          </p:spPr>
          <p:style>
            <a:lnRef idx="1">
              <a:schemeClr val="accent1"/>
            </a:lnRef>
            <a:fillRef idx="0">
              <a:schemeClr val="accent1"/>
            </a:fillRef>
            <a:effectRef idx="0">
              <a:schemeClr val="accent1"/>
            </a:effectRef>
            <a:fontRef idx="minor">
              <a:schemeClr val="tx1"/>
            </a:fontRef>
          </p:style>
        </p:cxnSp>
        <p:cxnSp>
          <p:nvCxnSpPr>
            <p:cNvPr id="49" name="Gerade Verbindung mit Pfeil 48"/>
            <p:cNvCxnSpPr/>
            <p:nvPr/>
          </p:nvCxnSpPr>
          <p:spPr>
            <a:xfrm flipV="1">
              <a:off x="3779912" y="5273711"/>
              <a:ext cx="0" cy="1008112"/>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0" name="Text Box 2"/>
            <p:cNvSpPr txBox="1">
              <a:spLocks noChangeArrowheads="1"/>
            </p:cNvSpPr>
            <p:nvPr/>
          </p:nvSpPr>
          <p:spPr bwMode="auto">
            <a:xfrm>
              <a:off x="3030878" y="4628099"/>
              <a:ext cx="1541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Lymphabfluss</a:t>
              </a:r>
            </a:p>
          </p:txBody>
        </p:sp>
      </p:grpSp>
      <p:sp>
        <p:nvSpPr>
          <p:cNvPr id="51" name="Text Box 2"/>
          <p:cNvSpPr txBox="1">
            <a:spLocks noChangeArrowheads="1"/>
          </p:cNvSpPr>
          <p:nvPr/>
        </p:nvSpPr>
        <p:spPr bwMode="auto">
          <a:xfrm>
            <a:off x="3163175" y="2565336"/>
            <a:ext cx="15415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Funktionszellen</a:t>
            </a:r>
          </a:p>
        </p:txBody>
      </p:sp>
      <p:sp>
        <p:nvSpPr>
          <p:cNvPr id="52" name="Text Box 2"/>
          <p:cNvSpPr txBox="1">
            <a:spLocks noChangeArrowheads="1"/>
          </p:cNvSpPr>
          <p:nvPr/>
        </p:nvSpPr>
        <p:spPr bwMode="auto">
          <a:xfrm>
            <a:off x="3145078" y="2924945"/>
            <a:ext cx="1541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Zellplasma</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Epigenom</a:t>
            </a:r>
          </a:p>
        </p:txBody>
      </p:sp>
      <p:sp>
        <p:nvSpPr>
          <p:cNvPr id="53" name="Text Box 2"/>
          <p:cNvSpPr txBox="1">
            <a:spLocks noChangeArrowheads="1"/>
          </p:cNvSpPr>
          <p:nvPr/>
        </p:nvSpPr>
        <p:spPr bwMode="auto">
          <a:xfrm>
            <a:off x="3145078" y="4046234"/>
            <a:ext cx="15415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Zellkern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Genom</a:t>
            </a:r>
          </a:p>
        </p:txBody>
      </p:sp>
      <p:grpSp>
        <p:nvGrpSpPr>
          <p:cNvPr id="54" name="Gruppieren 53"/>
          <p:cNvGrpSpPr/>
          <p:nvPr/>
        </p:nvGrpSpPr>
        <p:grpSpPr>
          <a:xfrm>
            <a:off x="323357" y="919754"/>
            <a:ext cx="3105098" cy="5736613"/>
            <a:chOff x="323357" y="631721"/>
            <a:chExt cx="3105098" cy="5736613"/>
          </a:xfrm>
        </p:grpSpPr>
        <p:sp>
          <p:nvSpPr>
            <p:cNvPr id="55" name="Text Box 2"/>
            <p:cNvSpPr txBox="1">
              <a:spLocks noChangeArrowheads="1"/>
            </p:cNvSpPr>
            <p:nvPr/>
          </p:nvSpPr>
          <p:spPr bwMode="auto">
            <a:xfrm>
              <a:off x="1400705" y="3790781"/>
              <a:ext cx="15415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Kohlendioxyd</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Schlackenstoffe</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Funktionsstoffe</a:t>
              </a:r>
            </a:p>
          </p:txBody>
        </p:sp>
        <p:grpSp>
          <p:nvGrpSpPr>
            <p:cNvPr id="56" name="Gruppieren 55"/>
            <p:cNvGrpSpPr/>
            <p:nvPr/>
          </p:nvGrpSpPr>
          <p:grpSpPr>
            <a:xfrm>
              <a:off x="323357" y="631721"/>
              <a:ext cx="3105098" cy="5736613"/>
              <a:chOff x="215467" y="559713"/>
              <a:chExt cx="3105098" cy="5736613"/>
            </a:xfrm>
          </p:grpSpPr>
          <p:sp>
            <p:nvSpPr>
              <p:cNvPr id="57" name="Rechteck 56"/>
              <p:cNvSpPr/>
              <p:nvPr/>
            </p:nvSpPr>
            <p:spPr>
              <a:xfrm>
                <a:off x="251521" y="901838"/>
                <a:ext cx="466867" cy="252716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8" name="Rechteck 57"/>
              <p:cNvSpPr/>
              <p:nvPr/>
            </p:nvSpPr>
            <p:spPr>
              <a:xfrm>
                <a:off x="251520" y="3429000"/>
                <a:ext cx="466867" cy="2867326"/>
              </a:xfrm>
              <a:prstGeom prst="rect">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59" name="Gerade Verbindung mit Pfeil 58"/>
              <p:cNvCxnSpPr/>
              <p:nvPr/>
            </p:nvCxnSpPr>
            <p:spPr>
              <a:xfrm flipH="1">
                <a:off x="611560" y="3098037"/>
                <a:ext cx="2709005" cy="19734"/>
              </a:xfrm>
              <a:prstGeom prst="straightConnector1">
                <a:avLst/>
              </a:prstGeom>
              <a:ln w="381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0" name="Gerade Verbindung mit Pfeil 59"/>
              <p:cNvCxnSpPr/>
              <p:nvPr/>
            </p:nvCxnSpPr>
            <p:spPr>
              <a:xfrm flipV="1">
                <a:off x="718387" y="3645155"/>
                <a:ext cx="2568144" cy="27610"/>
              </a:xfrm>
              <a:prstGeom prst="straightConnector1">
                <a:avLst/>
              </a:prstGeom>
              <a:ln w="38100">
                <a:solidFill>
                  <a:srgbClr val="0066FF"/>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Text Box 2"/>
              <p:cNvSpPr txBox="1">
                <a:spLocks noChangeArrowheads="1"/>
              </p:cNvSpPr>
              <p:nvPr/>
            </p:nvSpPr>
            <p:spPr bwMode="auto">
              <a:xfrm>
                <a:off x="1292815" y="2627624"/>
                <a:ext cx="13464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Sauerstoff</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Nährstoffe</a:t>
                </a:r>
              </a:p>
            </p:txBody>
          </p:sp>
          <p:sp>
            <p:nvSpPr>
              <p:cNvPr id="62" name="Text Box 2"/>
              <p:cNvSpPr txBox="1">
                <a:spLocks noChangeArrowheads="1"/>
              </p:cNvSpPr>
              <p:nvPr/>
            </p:nvSpPr>
            <p:spPr bwMode="auto">
              <a:xfrm>
                <a:off x="215467" y="559713"/>
                <a:ext cx="24238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1200" b="0" dirty="0" err="1">
                    <a:solidFill>
                      <a:srgbClr val="191966"/>
                    </a:solidFill>
                    <a:latin typeface="Verdana" panose="020B0604030504040204" pitchFamily="34" charset="0"/>
                    <a:ea typeface="Verdana" panose="020B0604030504040204" pitchFamily="34" charset="0"/>
                    <a:cs typeface="Verdana" panose="020B0604030504040204" pitchFamily="34" charset="0"/>
                  </a:rPr>
                  <a:t>kapilläre</a:t>
                </a: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 Endstrombahnen</a:t>
                </a:r>
              </a:p>
            </p:txBody>
          </p:sp>
        </p:grpSp>
      </p:grpSp>
      <p:grpSp>
        <p:nvGrpSpPr>
          <p:cNvPr id="63" name="Gruppieren 62"/>
          <p:cNvGrpSpPr/>
          <p:nvPr/>
        </p:nvGrpSpPr>
        <p:grpSpPr>
          <a:xfrm>
            <a:off x="826277" y="4820222"/>
            <a:ext cx="1536135" cy="1921146"/>
            <a:chOff x="718387" y="4460181"/>
            <a:chExt cx="1536135" cy="1921146"/>
          </a:xfrm>
        </p:grpSpPr>
        <p:grpSp>
          <p:nvGrpSpPr>
            <p:cNvPr id="64" name="Gruppieren 63"/>
            <p:cNvGrpSpPr/>
            <p:nvPr/>
          </p:nvGrpSpPr>
          <p:grpSpPr>
            <a:xfrm>
              <a:off x="1062599" y="4737180"/>
              <a:ext cx="995496" cy="923104"/>
              <a:chOff x="3059832" y="2492961"/>
              <a:chExt cx="1872208" cy="1872078"/>
            </a:xfrm>
          </p:grpSpPr>
          <p:sp>
            <p:nvSpPr>
              <p:cNvPr id="68" name="Abgerundetes Rechteck 67"/>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9" name="Ellipse 68"/>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65" name="Gerade Verbindung mit Pfeil 64"/>
            <p:cNvCxnSpPr/>
            <p:nvPr/>
          </p:nvCxnSpPr>
          <p:spPr>
            <a:xfrm flipH="1">
              <a:off x="718387" y="5198732"/>
              <a:ext cx="373918" cy="0"/>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66" name="Text Box 2"/>
            <p:cNvSpPr txBox="1">
              <a:spLocks noChangeArrowheads="1"/>
            </p:cNvSpPr>
            <p:nvPr/>
          </p:nvSpPr>
          <p:spPr bwMode="auto">
            <a:xfrm>
              <a:off x="953630" y="4460181"/>
              <a:ext cx="12382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Immunzellen</a:t>
              </a:r>
            </a:p>
          </p:txBody>
        </p:sp>
        <p:sp>
          <p:nvSpPr>
            <p:cNvPr id="67" name="Text Box 2"/>
            <p:cNvSpPr txBox="1">
              <a:spLocks noChangeArrowheads="1"/>
            </p:cNvSpPr>
            <p:nvPr/>
          </p:nvSpPr>
          <p:spPr bwMode="auto">
            <a:xfrm>
              <a:off x="935451" y="5734996"/>
              <a:ext cx="13190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Monozyten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Lymphozyten</a:t>
              </a:r>
              <a:b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b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Leukozyten</a:t>
              </a:r>
            </a:p>
          </p:txBody>
        </p:sp>
      </p:grpSp>
      <p:grpSp>
        <p:nvGrpSpPr>
          <p:cNvPr id="70" name="Gruppieren 69"/>
          <p:cNvGrpSpPr/>
          <p:nvPr/>
        </p:nvGrpSpPr>
        <p:grpSpPr>
          <a:xfrm>
            <a:off x="6192058" y="2844389"/>
            <a:ext cx="2484398" cy="3896979"/>
            <a:chOff x="6155296" y="2484348"/>
            <a:chExt cx="2484398" cy="3896979"/>
          </a:xfrm>
        </p:grpSpPr>
        <p:cxnSp>
          <p:nvCxnSpPr>
            <p:cNvPr id="71" name="Gerader Verbinder 70"/>
            <p:cNvCxnSpPr/>
            <p:nvPr/>
          </p:nvCxnSpPr>
          <p:spPr>
            <a:xfrm>
              <a:off x="6575503" y="2925074"/>
              <a:ext cx="864096" cy="1820853"/>
            </a:xfrm>
            <a:prstGeom prst="line">
              <a:avLst/>
            </a:prstGeom>
            <a:ln w="190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H="1">
              <a:off x="7511607" y="3645154"/>
              <a:ext cx="504056" cy="1100773"/>
            </a:xfrm>
            <a:prstGeom prst="line">
              <a:avLst/>
            </a:prstGeom>
            <a:ln w="190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flipH="1">
              <a:off x="7472872" y="4653266"/>
              <a:ext cx="3902" cy="147334"/>
            </a:xfrm>
            <a:prstGeom prst="line">
              <a:avLst/>
            </a:prstGeom>
            <a:ln w="3048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Abgerundetes Rechteck 73"/>
            <p:cNvSpPr/>
            <p:nvPr/>
          </p:nvSpPr>
          <p:spPr>
            <a:xfrm rot="1625923">
              <a:off x="7919614" y="2484348"/>
              <a:ext cx="720080" cy="1283396"/>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5" name="Rechteck 74"/>
            <p:cNvSpPr/>
            <p:nvPr/>
          </p:nvSpPr>
          <p:spPr>
            <a:xfrm>
              <a:off x="7323253" y="4800600"/>
              <a:ext cx="299237" cy="1495726"/>
            </a:xfrm>
            <a:prstGeom prst="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76" name="Gerade Verbindung mit Pfeil 75"/>
            <p:cNvCxnSpPr/>
            <p:nvPr/>
          </p:nvCxnSpPr>
          <p:spPr>
            <a:xfrm flipV="1">
              <a:off x="7472872" y="5085184"/>
              <a:ext cx="0" cy="10081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Gerade Verbindung mit Pfeil 76"/>
            <p:cNvCxnSpPr/>
            <p:nvPr/>
          </p:nvCxnSpPr>
          <p:spPr>
            <a:xfrm flipV="1">
              <a:off x="7812360" y="5085184"/>
              <a:ext cx="0" cy="1008112"/>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6465449" y="2670069"/>
              <a:ext cx="128709" cy="317064"/>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9" name="Gerade Verbindung mit Pfeil 78"/>
            <p:cNvCxnSpPr/>
            <p:nvPr/>
          </p:nvCxnSpPr>
          <p:spPr>
            <a:xfrm flipH="1" flipV="1">
              <a:off x="6912266" y="3082834"/>
              <a:ext cx="410988" cy="912412"/>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0" name="Gerade Verbindung mit Pfeil 79"/>
            <p:cNvCxnSpPr/>
            <p:nvPr/>
          </p:nvCxnSpPr>
          <p:spPr>
            <a:xfrm flipV="1">
              <a:off x="8015663" y="3369230"/>
              <a:ext cx="161689" cy="333534"/>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1" name="Text Box 2"/>
            <p:cNvSpPr txBox="1">
              <a:spLocks noChangeArrowheads="1"/>
            </p:cNvSpPr>
            <p:nvPr/>
          </p:nvSpPr>
          <p:spPr bwMode="auto">
            <a:xfrm>
              <a:off x="6821387" y="2592274"/>
              <a:ext cx="11065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Rezeptoren</a:t>
              </a:r>
            </a:p>
          </p:txBody>
        </p:sp>
        <p:sp>
          <p:nvSpPr>
            <p:cNvPr id="82" name="Text Box 2"/>
            <p:cNvSpPr txBox="1">
              <a:spLocks noChangeArrowheads="1"/>
            </p:cNvSpPr>
            <p:nvPr/>
          </p:nvSpPr>
          <p:spPr bwMode="auto">
            <a:xfrm>
              <a:off x="6155296" y="5919662"/>
              <a:ext cx="11065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peripherere Nerven</a:t>
              </a:r>
            </a:p>
          </p:txBody>
        </p:sp>
      </p:grpSp>
      <p:grpSp>
        <p:nvGrpSpPr>
          <p:cNvPr id="83" name="Gruppieren 82"/>
          <p:cNvGrpSpPr/>
          <p:nvPr/>
        </p:nvGrpSpPr>
        <p:grpSpPr>
          <a:xfrm>
            <a:off x="4549210" y="3798540"/>
            <a:ext cx="1804537" cy="1238686"/>
            <a:chOff x="4441320" y="3438499"/>
            <a:chExt cx="1804537" cy="1238686"/>
          </a:xfrm>
        </p:grpSpPr>
        <p:grpSp>
          <p:nvGrpSpPr>
            <p:cNvPr id="84" name="Gruppieren 83"/>
            <p:cNvGrpSpPr/>
            <p:nvPr/>
          </p:nvGrpSpPr>
          <p:grpSpPr>
            <a:xfrm>
              <a:off x="5250361" y="3438499"/>
              <a:ext cx="995496" cy="923104"/>
              <a:chOff x="3059832" y="2492961"/>
              <a:chExt cx="1872208" cy="1872078"/>
            </a:xfrm>
          </p:grpSpPr>
          <p:sp>
            <p:nvSpPr>
              <p:cNvPr id="87" name="Abgerundetes Rechteck 86"/>
              <p:cNvSpPr/>
              <p:nvPr/>
            </p:nvSpPr>
            <p:spPr>
              <a:xfrm>
                <a:off x="3059832" y="2492961"/>
                <a:ext cx="1872208" cy="1872078"/>
              </a:xfrm>
              <a:prstGeom prst="roundRect">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Ellipse 87"/>
              <p:cNvSpPr/>
              <p:nvPr/>
            </p:nvSpPr>
            <p:spPr>
              <a:xfrm>
                <a:off x="3707185" y="3117771"/>
                <a:ext cx="576064" cy="576064"/>
              </a:xfrm>
              <a:prstGeom prst="ellipse">
                <a:avLst/>
              </a:prstGeom>
              <a:noFill/>
              <a:ln>
                <a:solidFill>
                  <a:srgbClr val="191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cxnSp>
          <p:nvCxnSpPr>
            <p:cNvPr id="85" name="Gerade Verbindung mit Pfeil 84"/>
            <p:cNvCxnSpPr/>
            <p:nvPr/>
          </p:nvCxnSpPr>
          <p:spPr>
            <a:xfrm flipV="1">
              <a:off x="4441320" y="3986576"/>
              <a:ext cx="943366" cy="8386"/>
            </a:xfrm>
            <a:prstGeom prst="straightConnector1">
              <a:avLst/>
            </a:prstGeom>
            <a:ln w="38100">
              <a:solidFill>
                <a:srgbClr val="191966"/>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86" name="Text Box 2"/>
            <p:cNvSpPr txBox="1">
              <a:spLocks noChangeArrowheads="1"/>
            </p:cNvSpPr>
            <p:nvPr/>
          </p:nvSpPr>
          <p:spPr bwMode="auto">
            <a:xfrm>
              <a:off x="5220897" y="4400186"/>
              <a:ext cx="10249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algn="ctr" eaLnBrk="0" hangingPunct="0">
                <a:spcBef>
                  <a:spcPct val="30000"/>
                </a:spcBef>
                <a:defRPr/>
              </a:pPr>
              <a:r>
                <a:rPr lang="de-DE" sz="1200" b="0" dirty="0">
                  <a:solidFill>
                    <a:srgbClr val="191966"/>
                  </a:solidFill>
                  <a:latin typeface="Verdana" panose="020B0604030504040204" pitchFamily="34" charset="0"/>
                  <a:ea typeface="Verdana" panose="020B0604030504040204" pitchFamily="34" charset="0"/>
                  <a:cs typeface="Verdana" panose="020B0604030504040204" pitchFamily="34" charset="0"/>
                </a:rPr>
                <a:t>Fettzellen</a:t>
              </a:r>
            </a:p>
          </p:txBody>
        </p:sp>
      </p:grpSp>
      <p:grpSp>
        <p:nvGrpSpPr>
          <p:cNvPr id="96" name="Gruppieren 95"/>
          <p:cNvGrpSpPr/>
          <p:nvPr/>
        </p:nvGrpSpPr>
        <p:grpSpPr>
          <a:xfrm>
            <a:off x="1238104" y="1916832"/>
            <a:ext cx="7654376" cy="2952328"/>
            <a:chOff x="1238104" y="1916832"/>
            <a:chExt cx="7654376" cy="2952328"/>
          </a:xfrm>
        </p:grpSpPr>
        <p:grpSp>
          <p:nvGrpSpPr>
            <p:cNvPr id="97" name="Gruppieren 96"/>
            <p:cNvGrpSpPr/>
            <p:nvPr/>
          </p:nvGrpSpPr>
          <p:grpSpPr>
            <a:xfrm>
              <a:off x="1238104" y="1916832"/>
              <a:ext cx="7654376" cy="2952328"/>
              <a:chOff x="827583" y="1772816"/>
              <a:chExt cx="7654376" cy="2952328"/>
            </a:xfrm>
          </p:grpSpPr>
          <p:sp>
            <p:nvSpPr>
              <p:cNvPr id="99" name="Rechteck 98"/>
              <p:cNvSpPr/>
              <p:nvPr/>
            </p:nvSpPr>
            <p:spPr>
              <a:xfrm>
                <a:off x="827583" y="1772816"/>
                <a:ext cx="7654376" cy="2952328"/>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00" name="Gruppieren 99"/>
              <p:cNvGrpSpPr/>
              <p:nvPr/>
            </p:nvGrpSpPr>
            <p:grpSpPr>
              <a:xfrm>
                <a:off x="899592" y="1916832"/>
                <a:ext cx="5638915" cy="2657475"/>
                <a:chOff x="1350295" y="1899562"/>
                <a:chExt cx="5638915" cy="2657475"/>
              </a:xfrm>
              <a:solidFill>
                <a:schemeClr val="bg1"/>
              </a:solidFill>
            </p:grpSpPr>
            <p:pic>
              <p:nvPicPr>
                <p:cNvPr id="101" name="Grafik 10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0295" y="1899562"/>
                  <a:ext cx="1724025" cy="2657475"/>
                </a:xfrm>
                <a:prstGeom prst="rect">
                  <a:avLst/>
                </a:prstGeom>
                <a:grpFill/>
                <a:ln>
                  <a:noFill/>
                </a:ln>
              </p:spPr>
            </p:pic>
            <p:sp>
              <p:nvSpPr>
                <p:cNvPr id="102" name="Text Box 2"/>
                <p:cNvSpPr txBox="1">
                  <a:spLocks noChangeArrowheads="1"/>
                </p:cNvSpPr>
                <p:nvPr/>
              </p:nvSpPr>
              <p:spPr bwMode="auto">
                <a:xfrm>
                  <a:off x="2883990" y="2196886"/>
                  <a:ext cx="4105220" cy="2108269"/>
                </a:xfrm>
                <a:prstGeom prst="rect">
                  <a:avLst/>
                </a:prstGeom>
                <a:grpFill/>
                <a:ln>
                  <a:noFill/>
                </a:ln>
              </p:spPr>
              <p:txBody>
                <a:bodyPr wrap="square">
                  <a:spAutoFit/>
                </a:bodyPr>
                <a:lstStyle>
                  <a:lvl1pPr marL="187325" indent="-187325">
                    <a:defRPr sz="3200" b="1">
                      <a:solidFill>
                        <a:srgbClr val="0000FF"/>
                      </a:solidFill>
                      <a:latin typeface="Arial" charset="0"/>
                    </a:defRPr>
                  </a:lvl1pPr>
                  <a:lvl2pPr marL="742950" indent="-285750">
                    <a:defRPr sz="3200" b="1">
                      <a:solidFill>
                        <a:srgbClr val="0000FF"/>
                      </a:solidFill>
                      <a:latin typeface="Arial" charset="0"/>
                    </a:defRPr>
                  </a:lvl2pPr>
                  <a:lvl3pPr marL="1143000" indent="-228600">
                    <a:defRPr sz="3200" b="1">
                      <a:solidFill>
                        <a:srgbClr val="0000FF"/>
                      </a:solidFill>
                      <a:latin typeface="Arial" charset="0"/>
                    </a:defRPr>
                  </a:lvl3pPr>
                  <a:lvl4pPr marL="1600200" indent="-228600">
                    <a:defRPr sz="3200" b="1">
                      <a:solidFill>
                        <a:srgbClr val="0000FF"/>
                      </a:solidFill>
                      <a:latin typeface="Arial" charset="0"/>
                    </a:defRPr>
                  </a:lvl4pPr>
                  <a:lvl5pPr marL="2057400" indent="-228600">
                    <a:defRPr sz="3200" b="1">
                      <a:solidFill>
                        <a:srgbClr val="0000FF"/>
                      </a:solidFill>
                      <a:latin typeface="Arial" charset="0"/>
                    </a:defRPr>
                  </a:lvl5pPr>
                  <a:lvl6pPr marL="2514600" indent="-228600" eaLnBrk="0" fontAlgn="base" hangingPunct="0">
                    <a:spcBef>
                      <a:spcPct val="0"/>
                    </a:spcBef>
                    <a:spcAft>
                      <a:spcPct val="0"/>
                    </a:spcAft>
                    <a:defRPr sz="3200" b="1">
                      <a:solidFill>
                        <a:srgbClr val="0000FF"/>
                      </a:solidFill>
                      <a:latin typeface="Arial" charset="0"/>
                    </a:defRPr>
                  </a:lvl6pPr>
                  <a:lvl7pPr marL="2971800" indent="-228600" eaLnBrk="0" fontAlgn="base" hangingPunct="0">
                    <a:spcBef>
                      <a:spcPct val="0"/>
                    </a:spcBef>
                    <a:spcAft>
                      <a:spcPct val="0"/>
                    </a:spcAft>
                    <a:defRPr sz="3200" b="1">
                      <a:solidFill>
                        <a:srgbClr val="0000FF"/>
                      </a:solidFill>
                      <a:latin typeface="Arial" charset="0"/>
                    </a:defRPr>
                  </a:lvl7pPr>
                  <a:lvl8pPr marL="3429000" indent="-228600" eaLnBrk="0" fontAlgn="base" hangingPunct="0">
                    <a:spcBef>
                      <a:spcPct val="0"/>
                    </a:spcBef>
                    <a:spcAft>
                      <a:spcPct val="0"/>
                    </a:spcAft>
                    <a:defRPr sz="3200" b="1">
                      <a:solidFill>
                        <a:srgbClr val="0000FF"/>
                      </a:solidFill>
                      <a:latin typeface="Arial" charset="0"/>
                    </a:defRPr>
                  </a:lvl8pPr>
                  <a:lvl9pPr marL="3886200" indent="-228600" eaLnBrk="0" fontAlgn="base" hangingPunct="0">
                    <a:spcBef>
                      <a:spcPct val="0"/>
                    </a:spcBef>
                    <a:spcAft>
                      <a:spcPct val="0"/>
                    </a:spcAft>
                    <a:defRPr sz="3200" b="1">
                      <a:solidFill>
                        <a:srgbClr val="0000FF"/>
                      </a:solidFill>
                      <a:latin typeface="Arial" charset="0"/>
                    </a:defRPr>
                  </a:lvl9pPr>
                </a:lstStyle>
                <a:p>
                  <a:pPr marL="0" indent="0" eaLnBrk="0" hangingPunct="0">
                    <a:spcBef>
                      <a:spcPct val="30000"/>
                    </a:spcBef>
                    <a:defRPr/>
                  </a:pPr>
                  <a:r>
                    <a:rPr lang="de-DE" sz="8500" dirty="0">
                      <a:solidFill>
                        <a:srgbClr val="FF0000"/>
                      </a:solidFill>
                      <a:latin typeface="Verdana" panose="020B0604030504040204" pitchFamily="34" charset="0"/>
                      <a:ea typeface="Verdana" panose="020B0604030504040204" pitchFamily="34" charset="0"/>
                      <a:cs typeface="Verdana" panose="020B0604030504040204" pitchFamily="34" charset="0"/>
                    </a:rPr>
                    <a:t>Noxen</a:t>
                  </a:r>
                </a:p>
                <a:p>
                  <a:pPr marL="0" indent="0" eaLnBrk="0" hangingPunct="0">
                    <a:spcBef>
                      <a:spcPct val="30000"/>
                    </a:spcBef>
                    <a:defRPr/>
                  </a:pPr>
                  <a:r>
                    <a:rPr lang="de-DE" sz="2000" dirty="0">
                      <a:solidFill>
                        <a:srgbClr val="FF0000"/>
                      </a:solidFill>
                      <a:latin typeface="Verdana" panose="020B0604030504040204" pitchFamily="34" charset="0"/>
                      <a:ea typeface="Verdana" panose="020B0604030504040204" pitchFamily="34" charset="0"/>
                      <a:cs typeface="Verdana" panose="020B0604030504040204" pitchFamily="34" charset="0"/>
                    </a:rPr>
                    <a:t>= Belastende Lebensbedingungen</a:t>
                  </a:r>
                </a:p>
              </p:txBody>
            </p:sp>
          </p:grpSp>
        </p:grpSp>
        <p:pic>
          <p:nvPicPr>
            <p:cNvPr id="98" name="Bild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64659" y="2056812"/>
              <a:ext cx="1539789" cy="267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921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linds(horizontal)">
                                      <p:cBhvr>
                                        <p:cTn id="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400110"/>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000" dirty="0">
                <a:solidFill>
                  <a:schemeClr val="bg1"/>
                </a:solidFill>
                <a:latin typeface="Arial" panose="020B0604020202020204" pitchFamily="34" charset="0"/>
              </a:rPr>
              <a:t>Noxen und akute Entzündung</a:t>
            </a:r>
          </a:p>
        </p:txBody>
      </p:sp>
      <p:pic>
        <p:nvPicPr>
          <p:cNvPr id="96" name="Grafik 9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9" y="697915"/>
            <a:ext cx="1584920" cy="2443054"/>
          </a:xfrm>
          <a:prstGeom prst="rect">
            <a:avLst/>
          </a:prstGeom>
          <a:solidFill>
            <a:schemeClr val="bg1"/>
          </a:solidFill>
          <a:ln>
            <a:noFill/>
          </a:ln>
        </p:spPr>
      </p:pic>
      <p:sp>
        <p:nvSpPr>
          <p:cNvPr id="97" name="Textfeld 96"/>
          <p:cNvSpPr txBox="1"/>
          <p:nvPr/>
        </p:nvSpPr>
        <p:spPr>
          <a:xfrm>
            <a:off x="1589589" y="680403"/>
            <a:ext cx="7374898" cy="5293757"/>
          </a:xfrm>
          <a:prstGeom prst="rect">
            <a:avLst/>
          </a:prstGeom>
          <a:noFill/>
        </p:spPr>
        <p:txBody>
          <a:bodyPr wrap="square" rtlCol="0">
            <a:spAutoFit/>
          </a:bodyPr>
          <a:lstStyle/>
          <a:p>
            <a:r>
              <a:rPr lang="de-DE" sz="1300" b="0" dirty="0">
                <a:solidFill>
                  <a:srgbClr val="FF0000"/>
                </a:solidFill>
                <a:ea typeface="Verdana" panose="020B0604030504040204" pitchFamily="34" charset="0"/>
                <a:cs typeface="Arial" panose="020B0604020202020204" pitchFamily="34" charset="0"/>
              </a:rPr>
              <a:t>Noxen</a:t>
            </a:r>
            <a:r>
              <a:rPr lang="de-DE" sz="1300" b="0" dirty="0">
                <a:ea typeface="Verdana" panose="020B0604030504040204" pitchFamily="34" charset="0"/>
                <a:cs typeface="Arial" panose="020B0604020202020204" pitchFamily="34" charset="0"/>
              </a:rPr>
              <a:t> </a:t>
            </a:r>
            <a:r>
              <a:rPr lang="de-DE" sz="1300" b="0" dirty="0">
                <a:solidFill>
                  <a:srgbClr val="191966"/>
                </a:solidFill>
                <a:ea typeface="Verdana" panose="020B0604030504040204" pitchFamily="34" charset="0"/>
                <a:cs typeface="Arial" panose="020B0604020202020204" pitchFamily="34" charset="0"/>
              </a:rPr>
              <a:t>(Irritationen und Belastungen) …</a:t>
            </a:r>
          </a:p>
          <a:p>
            <a:pPr marL="180975" indent="-180975">
              <a:buFont typeface="Arial" pitchFamily="34" charset="0"/>
              <a:buChar char="•"/>
            </a:pPr>
            <a:r>
              <a:rPr lang="de-DE" sz="1300" b="0" dirty="0">
                <a:solidFill>
                  <a:srgbClr val="191966"/>
                </a:solidFill>
                <a:ea typeface="Verdana" panose="020B0604030504040204" pitchFamily="34" charset="0"/>
                <a:cs typeface="Arial" panose="020B0604020202020204" pitchFamily="34" charset="0"/>
              </a:rPr>
              <a:t>chemische: Gase (Kohlenmonoxid, Chlor, Stickoxide), starke Säuren und Basen, Schwermetalle, Alkohole, Alkaloide, Glykoside, Bakterientoxine, Toxine von Einzellern (Protozoen), Pilzen und Würmern, Viren, Allergene, Gifte (Tiere, Pflanzen, Herbizide, Pestizide, Insektizide), Kanzerogene, Sauerstoffmangel, entartete körpereigene Zellen (Tumoren, Virusinfektionen)</a:t>
            </a:r>
          </a:p>
          <a:p>
            <a:pPr marL="180975" indent="-180975">
              <a:buFont typeface="Arial" pitchFamily="34" charset="0"/>
              <a:buChar char="•"/>
            </a:pPr>
            <a:r>
              <a:rPr lang="de-DE" sz="1300" b="0" dirty="0">
                <a:solidFill>
                  <a:srgbClr val="191966"/>
                </a:solidFill>
                <a:ea typeface="Verdana" panose="020B0604030504040204" pitchFamily="34" charset="0"/>
                <a:cs typeface="Arial" panose="020B0604020202020204" pitchFamily="34" charset="0"/>
              </a:rPr>
              <a:t>physikalische: mechanische (Kräfte), thermische (Hitze oder Kälte), elektrische, elektromagnetische (Strahlen, Elektrosmog)</a:t>
            </a:r>
          </a:p>
          <a:p>
            <a:pPr marL="180975" indent="-180975">
              <a:buFont typeface="Arial" pitchFamily="34" charset="0"/>
              <a:buChar char="•"/>
            </a:pPr>
            <a:r>
              <a:rPr lang="de-DE" sz="1300" b="0" dirty="0">
                <a:solidFill>
                  <a:srgbClr val="191966"/>
                </a:solidFill>
                <a:ea typeface="Verdana" panose="020B0604030504040204" pitchFamily="34" charset="0"/>
                <a:cs typeface="Arial" panose="020B0604020202020204" pitchFamily="34" charset="0"/>
              </a:rPr>
              <a:t>biochemische und physiologische: belastende Stoffwechselprodukte, vegetativ-hormonelle Störungen, Stress-Reaktionen, genetische Fehlregulationen</a:t>
            </a:r>
          </a:p>
          <a:p>
            <a:endParaRPr lang="de-DE" sz="1300" b="0" dirty="0">
              <a:solidFill>
                <a:srgbClr val="191966"/>
              </a:solidFill>
              <a:ea typeface="Verdana" panose="020B0604030504040204" pitchFamily="34" charset="0"/>
              <a:cs typeface="Arial" panose="020B0604020202020204" pitchFamily="34" charset="0"/>
            </a:endParaRPr>
          </a:p>
          <a:p>
            <a:r>
              <a:rPr lang="de-DE" sz="1300" b="0" dirty="0">
                <a:solidFill>
                  <a:srgbClr val="191966"/>
                </a:solidFill>
                <a:ea typeface="Verdana" panose="020B0604030504040204" pitchFamily="34" charset="0"/>
                <a:cs typeface="Arial" panose="020B0604020202020204" pitchFamily="34" charset="0"/>
              </a:rPr>
              <a:t>… aktivieren erst das </a:t>
            </a:r>
            <a:r>
              <a:rPr lang="de-DE" sz="1300" b="0" dirty="0">
                <a:solidFill>
                  <a:srgbClr val="FF0000"/>
                </a:solidFill>
                <a:ea typeface="Verdana" panose="020B0604030504040204" pitchFamily="34" charset="0"/>
                <a:cs typeface="Arial" panose="020B0604020202020204" pitchFamily="34" charset="0"/>
              </a:rPr>
              <a:t>unspezifische</a:t>
            </a:r>
            <a:r>
              <a:rPr lang="de-DE" sz="1300" b="0" dirty="0">
                <a:solidFill>
                  <a:srgbClr val="191966"/>
                </a:solidFill>
                <a:ea typeface="Verdana" panose="020B0604030504040204" pitchFamily="34" charset="0"/>
                <a:cs typeface="Arial" panose="020B0604020202020204" pitchFamily="34" charset="0"/>
              </a:rPr>
              <a:t>, später das </a:t>
            </a:r>
            <a:r>
              <a:rPr lang="de-DE" sz="1300" b="0" dirty="0">
                <a:solidFill>
                  <a:srgbClr val="FF0000"/>
                </a:solidFill>
                <a:ea typeface="Verdana" panose="020B0604030504040204" pitchFamily="34" charset="0"/>
                <a:cs typeface="Arial" panose="020B0604020202020204" pitchFamily="34" charset="0"/>
              </a:rPr>
              <a:t>spezifische Immunsystem </a:t>
            </a:r>
            <a:r>
              <a:rPr lang="de-DE" sz="1300" b="0" dirty="0">
                <a:solidFill>
                  <a:srgbClr val="191966"/>
                </a:solidFill>
                <a:ea typeface="Verdana" panose="020B0604030504040204" pitchFamily="34" charset="0"/>
                <a:cs typeface="Arial" panose="020B0604020202020204" pitchFamily="34" charset="0"/>
              </a:rPr>
              <a:t>und lösen im interstitiellen Bindegewebes eine </a:t>
            </a:r>
            <a:r>
              <a:rPr lang="de-DE" sz="1300" b="0" dirty="0">
                <a:solidFill>
                  <a:srgbClr val="FF0000"/>
                </a:solidFill>
                <a:ea typeface="Verdana" panose="020B0604030504040204" pitchFamily="34" charset="0"/>
                <a:cs typeface="Arial" panose="020B0604020202020204" pitchFamily="34" charset="0"/>
              </a:rPr>
              <a:t>akute Entzündung</a:t>
            </a:r>
            <a:r>
              <a:rPr lang="de-DE" sz="1300" b="0" dirty="0">
                <a:solidFill>
                  <a:srgbClr val="191966"/>
                </a:solidFill>
                <a:ea typeface="Verdana" panose="020B0604030504040204" pitchFamily="34" charset="0"/>
                <a:cs typeface="Arial" panose="020B0604020202020204" pitchFamily="34" charset="0"/>
              </a:rPr>
              <a:t> (</a:t>
            </a:r>
            <a:r>
              <a:rPr lang="de-DE" sz="1300" b="0" dirty="0" err="1">
                <a:solidFill>
                  <a:srgbClr val="191966"/>
                </a:solidFill>
                <a:ea typeface="Verdana" panose="020B0604030504040204" pitchFamily="34" charset="0"/>
                <a:cs typeface="Arial" panose="020B0604020202020204" pitchFamily="34" charset="0"/>
              </a:rPr>
              <a:t>pathohistochemisch</a:t>
            </a:r>
            <a:r>
              <a:rPr lang="de-DE" sz="1300" b="0" dirty="0">
                <a:solidFill>
                  <a:srgbClr val="191966"/>
                </a:solidFill>
                <a:ea typeface="Verdana" panose="020B0604030504040204" pitchFamily="34" charset="0"/>
                <a:cs typeface="Arial" panose="020B0604020202020204" pitchFamily="34" charset="0"/>
              </a:rPr>
              <a:t>: Ausschüttung von Entzündungsmediatoren (Histamin, Bradykinin, Substanz P, Prostaglandine); klinisch: Rötung („Rubor“), Erwärmung („Calor“), Schwellung („Tumor“), akuter Schmerz („</a:t>
            </a:r>
            <a:r>
              <a:rPr lang="de-DE" sz="1300" b="0" dirty="0" err="1">
                <a:solidFill>
                  <a:srgbClr val="191966"/>
                </a:solidFill>
                <a:ea typeface="Verdana" panose="020B0604030504040204" pitchFamily="34" charset="0"/>
                <a:cs typeface="Arial" panose="020B0604020202020204" pitchFamily="34" charset="0"/>
              </a:rPr>
              <a:t>Dolor</a:t>
            </a:r>
            <a:r>
              <a:rPr lang="de-DE" sz="1300" b="0" dirty="0">
                <a:solidFill>
                  <a:srgbClr val="191966"/>
                </a:solidFill>
                <a:ea typeface="Verdana" panose="020B0604030504040204" pitchFamily="34" charset="0"/>
                <a:cs typeface="Arial" panose="020B0604020202020204" pitchFamily="34" charset="0"/>
              </a:rPr>
              <a:t>“), Funktionsstörung („</a:t>
            </a:r>
            <a:r>
              <a:rPr lang="de-DE" sz="1300" b="0" dirty="0" err="1">
                <a:solidFill>
                  <a:srgbClr val="191966"/>
                </a:solidFill>
                <a:ea typeface="Verdana" panose="020B0604030504040204" pitchFamily="34" charset="0"/>
                <a:cs typeface="Arial" panose="020B0604020202020204" pitchFamily="34" charset="0"/>
              </a:rPr>
              <a:t>Functio</a:t>
            </a:r>
            <a:r>
              <a:rPr lang="de-DE" sz="1300" b="0" dirty="0">
                <a:solidFill>
                  <a:srgbClr val="191966"/>
                </a:solidFill>
                <a:ea typeface="Verdana" panose="020B0604030504040204" pitchFamily="34" charset="0"/>
                <a:cs typeface="Arial" panose="020B0604020202020204" pitchFamily="34" charset="0"/>
              </a:rPr>
              <a:t> </a:t>
            </a:r>
            <a:r>
              <a:rPr lang="de-DE" sz="1300" b="0" dirty="0" err="1">
                <a:solidFill>
                  <a:srgbClr val="191966"/>
                </a:solidFill>
                <a:ea typeface="Verdana" panose="020B0604030504040204" pitchFamily="34" charset="0"/>
                <a:cs typeface="Arial" panose="020B0604020202020204" pitchFamily="34" charset="0"/>
              </a:rPr>
              <a:t>laesa</a:t>
            </a:r>
            <a:r>
              <a:rPr lang="de-DE" sz="1300" b="0" dirty="0">
                <a:solidFill>
                  <a:srgbClr val="191966"/>
                </a:solidFill>
                <a:ea typeface="Verdana" panose="020B0604030504040204" pitchFamily="34" charset="0"/>
                <a:cs typeface="Arial" panose="020B0604020202020204" pitchFamily="34" charset="0"/>
              </a:rPr>
              <a:t>“))</a:t>
            </a:r>
            <a:br>
              <a:rPr lang="de-DE" sz="1300" b="0" dirty="0">
                <a:solidFill>
                  <a:srgbClr val="191966"/>
                </a:solidFill>
                <a:ea typeface="Verdana" panose="020B0604030504040204" pitchFamily="34" charset="0"/>
                <a:cs typeface="Arial" panose="020B0604020202020204" pitchFamily="34" charset="0"/>
              </a:rPr>
            </a:br>
            <a:r>
              <a:rPr lang="de-DE" sz="1300" b="0" dirty="0">
                <a:solidFill>
                  <a:srgbClr val="191966"/>
                </a:solidFill>
                <a:ea typeface="Verdana" panose="020B0604030504040204" pitchFamily="34" charset="0"/>
                <a:cs typeface="Arial" panose="020B0604020202020204" pitchFamily="34" charset="0"/>
              </a:rPr>
              <a:t>aus ...</a:t>
            </a:r>
          </a:p>
          <a:p>
            <a:endParaRPr lang="de-DE" sz="1300" b="0" dirty="0">
              <a:solidFill>
                <a:srgbClr val="191966"/>
              </a:solidFill>
              <a:ea typeface="Verdana" panose="020B0604030504040204" pitchFamily="34" charset="0"/>
              <a:cs typeface="Arial" panose="020B0604020202020204" pitchFamily="34" charset="0"/>
            </a:endParaRPr>
          </a:p>
          <a:p>
            <a:r>
              <a:rPr lang="de-DE" sz="1300" b="0" dirty="0">
                <a:solidFill>
                  <a:srgbClr val="191966"/>
                </a:solidFill>
                <a:ea typeface="Verdana" panose="020B0604030504040204" pitchFamily="34" charset="0"/>
                <a:cs typeface="Arial" panose="020B0604020202020204" pitchFamily="34" charset="0"/>
              </a:rPr>
              <a:t>… mit dem Ergebnis</a:t>
            </a:r>
          </a:p>
          <a:p>
            <a:pPr marL="273050" indent="-273050">
              <a:buFont typeface="+mj-lt"/>
              <a:buAutoNum type="arabicPeriod"/>
            </a:pPr>
            <a:r>
              <a:rPr lang="de-DE" sz="1300" b="0" dirty="0">
                <a:solidFill>
                  <a:srgbClr val="191966"/>
                </a:solidFill>
                <a:ea typeface="Verdana" panose="020B0604030504040204" pitchFamily="34" charset="0"/>
                <a:cs typeface="Arial" panose="020B0604020202020204" pitchFamily="34" charset="0"/>
              </a:rPr>
              <a:t>einer überschießenden Immunreaktion (z.B. allergische Reaktion, Autoimmunreaktion),</a:t>
            </a:r>
          </a:p>
          <a:p>
            <a:pPr marL="273050" indent="-273050">
              <a:buFont typeface="+mj-lt"/>
              <a:buAutoNum type="arabicPeriod"/>
            </a:pPr>
            <a:r>
              <a:rPr lang="de-DE" sz="1300" b="0" dirty="0">
                <a:solidFill>
                  <a:srgbClr val="191966"/>
                </a:solidFill>
                <a:ea typeface="Verdana" panose="020B0604030504040204" pitchFamily="34" charset="0"/>
                <a:cs typeface="Arial" panose="020B0604020202020204" pitchFamily="34" charset="0"/>
              </a:rPr>
              <a:t>der vollständigen Wiederherstellung von Form und Funktion </a:t>
            </a:r>
            <a:r>
              <a:rPr lang="de-DE" sz="1300" b="0">
                <a:solidFill>
                  <a:srgbClr val="191966"/>
                </a:solidFill>
                <a:ea typeface="Verdana" panose="020B0604030504040204" pitchFamily="34" charset="0"/>
                <a:cs typeface="Arial" panose="020B0604020202020204" pitchFamily="34" charset="0"/>
              </a:rPr>
              <a:t>und der entzündungsfreie </a:t>
            </a:r>
            <a:r>
              <a:rPr lang="de-DE" sz="1300" b="0" dirty="0">
                <a:solidFill>
                  <a:srgbClr val="191966"/>
                </a:solidFill>
                <a:ea typeface="Verdana" panose="020B0604030504040204" pitchFamily="34" charset="0"/>
                <a:cs typeface="Arial" panose="020B0604020202020204" pitchFamily="34" charset="0"/>
              </a:rPr>
              <a:t>Ersatz des betroffenen Gewebeabschnitts (Regeneration),</a:t>
            </a:r>
          </a:p>
          <a:p>
            <a:pPr marL="273050" indent="-273050">
              <a:buFont typeface="+mj-lt"/>
              <a:buAutoNum type="arabicPeriod"/>
            </a:pPr>
            <a:r>
              <a:rPr lang="de-DE" sz="1300" b="0" dirty="0">
                <a:solidFill>
                  <a:srgbClr val="191966"/>
                </a:solidFill>
                <a:ea typeface="Verdana" panose="020B0604030504040204" pitchFamily="34" charset="0"/>
                <a:cs typeface="Arial" panose="020B0604020202020204" pitchFamily="34" charset="0"/>
              </a:rPr>
              <a:t>der teilweisen Wiederherstellung von Form und Funktion</a:t>
            </a:r>
          </a:p>
          <a:p>
            <a:pPr marL="273050" indent="-273050">
              <a:buFont typeface="+mj-lt"/>
              <a:buAutoNum type="arabicPeriod"/>
            </a:pPr>
            <a:r>
              <a:rPr lang="de-DE" sz="1300" b="0" dirty="0">
                <a:solidFill>
                  <a:srgbClr val="191966"/>
                </a:solidFill>
                <a:ea typeface="Verdana" panose="020B0604030504040204" pitchFamily="34" charset="0"/>
                <a:cs typeface="Arial" panose="020B0604020202020204" pitchFamily="34" charset="0"/>
              </a:rPr>
              <a:t>einer </a:t>
            </a:r>
            <a:r>
              <a:rPr lang="de-DE" sz="1300" b="0" dirty="0">
                <a:solidFill>
                  <a:srgbClr val="FF0000"/>
                </a:solidFill>
                <a:ea typeface="Verdana" panose="020B0604030504040204" pitchFamily="34" charset="0"/>
                <a:cs typeface="Arial" panose="020B0604020202020204" pitchFamily="34" charset="0"/>
              </a:rPr>
              <a:t>Chronifizierung der Entzündung </a:t>
            </a:r>
            <a:r>
              <a:rPr lang="de-DE" sz="1300" b="0" dirty="0">
                <a:solidFill>
                  <a:srgbClr val="191966"/>
                </a:solidFill>
                <a:ea typeface="Verdana" panose="020B0604030504040204" pitchFamily="34" charset="0"/>
                <a:cs typeface="Arial" panose="020B0604020202020204" pitchFamily="34" charset="0"/>
              </a:rPr>
              <a:t>(Mikrozirkulationsstörung, dadurch Minderversorgung des Gewebeabschnitts mit Sauerstoff und Nährstoffen sowie Erschöpfung der Immunfunktionen &gt;&gt;&gt; Degeneration, Entartung oder Tod der betroffenen Zellen</a:t>
            </a:r>
          </a:p>
        </p:txBody>
      </p:sp>
      <p:sp>
        <p:nvSpPr>
          <p:cNvPr id="5" name="Text Box 56"/>
          <p:cNvSpPr txBox="1">
            <a:spLocks noChangeArrowheads="1"/>
          </p:cNvSpPr>
          <p:nvPr/>
        </p:nvSpPr>
        <p:spPr bwMode="auto">
          <a:xfrm>
            <a:off x="-4673" y="6300028"/>
            <a:ext cx="9144000" cy="369332"/>
          </a:xfrm>
          <a:prstGeom prst="rect">
            <a:avLst/>
          </a:prstGeom>
          <a:solidFill>
            <a:srgbClr val="4379AF"/>
          </a:solidFill>
          <a:ln>
            <a:solidFill>
              <a:srgbClr val="4379AF"/>
            </a:solidFill>
          </a:ln>
        </p:spPr>
        <p:txBody>
          <a:bodyPr>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800" b="0" dirty="0">
                <a:solidFill>
                  <a:schemeClr val="bg1"/>
                </a:solidFill>
                <a:latin typeface="Arial" panose="020B0604020202020204" pitchFamily="34" charset="0"/>
                <a:ea typeface="Verdana" pitchFamily="34" charset="0"/>
                <a:cs typeface="Arial" panose="020B0604020202020204" pitchFamily="34" charset="0"/>
              </a:rPr>
              <a:t>Jede Erkrankung ist eine Störung der Prozesse auf zellbiologischer Ebene!</a:t>
            </a:r>
            <a:endParaRPr lang="de-DE" sz="1800" b="0" i="1" dirty="0">
              <a:solidFill>
                <a:schemeClr val="bg1"/>
              </a:solidFill>
              <a:latin typeface="Arial" panose="020B0604020202020204" pitchFamily="34" charset="0"/>
              <a:ea typeface="Verdana" pitchFamily="34" charset="0"/>
              <a:cs typeface="Arial" panose="020B0604020202020204" pitchFamily="34" charset="0"/>
            </a:endParaRPr>
          </a:p>
        </p:txBody>
      </p:sp>
    </p:spTree>
    <p:extLst>
      <p:ext uri="{BB962C8B-B14F-4D97-AF65-F5344CB8AC3E}">
        <p14:creationId xmlns:p14="http://schemas.microsoft.com/office/powerpoint/2010/main" val="5343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7">
                                            <p:txEl>
                                              <p:pRg st="1" end="1"/>
                                            </p:txEl>
                                          </p:spTgt>
                                        </p:tgtEl>
                                        <p:attrNameLst>
                                          <p:attrName>style.visibility</p:attrName>
                                        </p:attrNameLst>
                                      </p:cBhvr>
                                      <p:to>
                                        <p:strVal val="visible"/>
                                      </p:to>
                                    </p:set>
                                    <p:animEffect transition="in" filter="blinds(horizontal)">
                                      <p:cBhvr>
                                        <p:cTn id="7" dur="500"/>
                                        <p:tgtEl>
                                          <p:spTgt spid="9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7">
                                            <p:txEl>
                                              <p:pRg st="2" end="2"/>
                                            </p:txEl>
                                          </p:spTgt>
                                        </p:tgtEl>
                                        <p:attrNameLst>
                                          <p:attrName>style.visibility</p:attrName>
                                        </p:attrNameLst>
                                      </p:cBhvr>
                                      <p:to>
                                        <p:strVal val="visible"/>
                                      </p:to>
                                    </p:set>
                                    <p:animEffect transition="in" filter="blinds(horizontal)">
                                      <p:cBhvr>
                                        <p:cTn id="12" dur="500"/>
                                        <p:tgtEl>
                                          <p:spTgt spid="9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7">
                                            <p:txEl>
                                              <p:pRg st="3" end="3"/>
                                            </p:txEl>
                                          </p:spTgt>
                                        </p:tgtEl>
                                        <p:attrNameLst>
                                          <p:attrName>style.visibility</p:attrName>
                                        </p:attrNameLst>
                                      </p:cBhvr>
                                      <p:to>
                                        <p:strVal val="visible"/>
                                      </p:to>
                                    </p:set>
                                    <p:animEffect transition="in" filter="blinds(horizontal)">
                                      <p:cBhvr>
                                        <p:cTn id="17" dur="500"/>
                                        <p:tgtEl>
                                          <p:spTgt spid="9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7">
                                            <p:txEl>
                                              <p:pRg st="5" end="5"/>
                                            </p:txEl>
                                          </p:spTgt>
                                        </p:tgtEl>
                                        <p:attrNameLst>
                                          <p:attrName>style.visibility</p:attrName>
                                        </p:attrNameLst>
                                      </p:cBhvr>
                                      <p:to>
                                        <p:strVal val="visible"/>
                                      </p:to>
                                    </p:set>
                                    <p:animEffect transition="in" filter="blinds(horizontal)">
                                      <p:cBhvr>
                                        <p:cTn id="22" dur="500"/>
                                        <p:tgtEl>
                                          <p:spTgt spid="9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7">
                                            <p:txEl>
                                              <p:pRg st="7" end="7"/>
                                            </p:txEl>
                                          </p:spTgt>
                                        </p:tgtEl>
                                        <p:attrNameLst>
                                          <p:attrName>style.visibility</p:attrName>
                                        </p:attrNameLst>
                                      </p:cBhvr>
                                      <p:to>
                                        <p:strVal val="visible"/>
                                      </p:to>
                                    </p:set>
                                    <p:animEffect transition="in" filter="blinds(horizontal)">
                                      <p:cBhvr>
                                        <p:cTn id="27" dur="500"/>
                                        <p:tgtEl>
                                          <p:spTgt spid="97">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97">
                                            <p:txEl>
                                              <p:pRg st="8" end="8"/>
                                            </p:txEl>
                                          </p:spTgt>
                                        </p:tgtEl>
                                        <p:attrNameLst>
                                          <p:attrName>style.visibility</p:attrName>
                                        </p:attrNameLst>
                                      </p:cBhvr>
                                      <p:to>
                                        <p:strVal val="visible"/>
                                      </p:to>
                                    </p:set>
                                    <p:animEffect transition="in" filter="blinds(horizontal)">
                                      <p:cBhvr>
                                        <p:cTn id="32" dur="500"/>
                                        <p:tgtEl>
                                          <p:spTgt spid="97">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97">
                                            <p:txEl>
                                              <p:pRg st="9" end="9"/>
                                            </p:txEl>
                                          </p:spTgt>
                                        </p:tgtEl>
                                        <p:attrNameLst>
                                          <p:attrName>style.visibility</p:attrName>
                                        </p:attrNameLst>
                                      </p:cBhvr>
                                      <p:to>
                                        <p:strVal val="visible"/>
                                      </p:to>
                                    </p:set>
                                    <p:animEffect transition="in" filter="blinds(horizontal)">
                                      <p:cBhvr>
                                        <p:cTn id="37" dur="500"/>
                                        <p:tgtEl>
                                          <p:spTgt spid="97">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97">
                                            <p:txEl>
                                              <p:pRg st="10" end="10"/>
                                            </p:txEl>
                                          </p:spTgt>
                                        </p:tgtEl>
                                        <p:attrNameLst>
                                          <p:attrName>style.visibility</p:attrName>
                                        </p:attrNameLst>
                                      </p:cBhvr>
                                      <p:to>
                                        <p:strVal val="visible"/>
                                      </p:to>
                                    </p:set>
                                    <p:animEffect transition="in" filter="blinds(horizontal)">
                                      <p:cBhvr>
                                        <p:cTn id="42" dur="500"/>
                                        <p:tgtEl>
                                          <p:spTgt spid="97">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97">
                                            <p:txEl>
                                              <p:pRg st="11" end="11"/>
                                            </p:txEl>
                                          </p:spTgt>
                                        </p:tgtEl>
                                        <p:attrNameLst>
                                          <p:attrName>style.visibility</p:attrName>
                                        </p:attrNameLst>
                                      </p:cBhvr>
                                      <p:to>
                                        <p:strVal val="visible"/>
                                      </p:to>
                                    </p:set>
                                    <p:animEffect transition="in" filter="blinds(horizontal)">
                                      <p:cBhvr>
                                        <p:cTn id="47" dur="500"/>
                                        <p:tgtEl>
                                          <p:spTgt spid="97">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blinds(horizontal)">
                                      <p:cBhvr>
                                        <p:cTn id="5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46166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dirty="0">
                <a:solidFill>
                  <a:schemeClr val="bg1"/>
                </a:solidFill>
                <a:latin typeface="Arial" panose="020B0604020202020204" pitchFamily="34" charset="0"/>
              </a:rPr>
              <a:t>Bei akuten Noxen: Selbstregulation und Regeneration</a:t>
            </a:r>
          </a:p>
        </p:txBody>
      </p:sp>
      <p:pic>
        <p:nvPicPr>
          <p:cNvPr id="4" name="Picture 2" descr="4Manschgerl"/>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32" t="2254" r="65165"/>
          <a:stretch/>
        </p:blipFill>
        <p:spPr bwMode="auto">
          <a:xfrm>
            <a:off x="295275" y="980728"/>
            <a:ext cx="2209800" cy="51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3"/>
          <p:cNvSpPr>
            <a:spLocks noChangeArrowheads="1"/>
          </p:cNvSpPr>
          <p:nvPr/>
        </p:nvSpPr>
        <p:spPr bwMode="auto">
          <a:xfrm>
            <a:off x="1333500" y="1498020"/>
            <a:ext cx="228600" cy="228600"/>
          </a:xfrm>
          <a:prstGeom prst="irregularSeal1">
            <a:avLst/>
          </a:prstGeom>
          <a:solidFill>
            <a:srgbClr val="1F497D"/>
          </a:solidFill>
          <a:ln w="9525">
            <a:solidFill>
              <a:srgbClr val="1F497D"/>
            </a:solidFill>
            <a:miter lim="800000"/>
            <a:headEnd/>
            <a:tailEnd/>
          </a:ln>
        </p:spPr>
        <p:txBody>
          <a:bodyPr wrap="none" anchor="ctr"/>
          <a:lstStyle/>
          <a:p>
            <a:endParaRPr lang="de-DE" sz="1800" b="0">
              <a:cs typeface="Arial" panose="020B0604020202020204" pitchFamily="34" charset="0"/>
            </a:endParaRPr>
          </a:p>
        </p:txBody>
      </p:sp>
      <p:grpSp>
        <p:nvGrpSpPr>
          <p:cNvPr id="6" name="Group 20"/>
          <p:cNvGrpSpPr>
            <a:grpSpLocks/>
          </p:cNvGrpSpPr>
          <p:nvPr/>
        </p:nvGrpSpPr>
        <p:grpSpPr bwMode="auto">
          <a:xfrm>
            <a:off x="1528763" y="1055107"/>
            <a:ext cx="228600" cy="457200"/>
            <a:chOff x="2880" y="960"/>
            <a:chExt cx="144" cy="288"/>
          </a:xfrm>
          <a:solidFill>
            <a:srgbClr val="004376"/>
          </a:solidFill>
        </p:grpSpPr>
        <p:sp>
          <p:nvSpPr>
            <p:cNvPr id="7"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cs typeface="Arial" panose="020B0604020202020204" pitchFamily="34" charset="0"/>
              </a:endParaRPr>
            </a:p>
          </p:txBody>
        </p:sp>
        <p:sp>
          <p:nvSpPr>
            <p:cNvPr id="8"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cs typeface="Arial" panose="020B0604020202020204" pitchFamily="34" charset="0"/>
              </a:endParaRPr>
            </a:p>
          </p:txBody>
        </p:sp>
        <p:sp>
          <p:nvSpPr>
            <p:cNvPr id="9"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cs typeface="Arial" panose="020B0604020202020204" pitchFamily="34" charset="0"/>
              </a:endParaRPr>
            </a:p>
          </p:txBody>
        </p:sp>
      </p:grpSp>
      <p:sp>
        <p:nvSpPr>
          <p:cNvPr id="10" name="Text Box 4"/>
          <p:cNvSpPr txBox="1">
            <a:spLocks noChangeArrowheads="1"/>
          </p:cNvSpPr>
          <p:nvPr/>
        </p:nvSpPr>
        <p:spPr bwMode="auto">
          <a:xfrm>
            <a:off x="3059112" y="1183695"/>
            <a:ext cx="2362201" cy="369332"/>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eaLnBrk="1" hangingPunct="1"/>
            <a:r>
              <a:rPr lang="de-DE" sz="1800" b="0" dirty="0">
                <a:solidFill>
                  <a:srgbClr val="004376"/>
                </a:solidFill>
                <a:latin typeface="Arial" panose="020B0604020202020204" pitchFamily="34" charset="0"/>
                <a:ea typeface="Verdana" pitchFamily="34" charset="0"/>
                <a:cs typeface="Arial" panose="020B0604020202020204" pitchFamily="34" charset="0"/>
              </a:rPr>
              <a:t>Akute Noxe</a:t>
            </a:r>
          </a:p>
        </p:txBody>
      </p:sp>
      <p:grpSp>
        <p:nvGrpSpPr>
          <p:cNvPr id="11" name="Group 5"/>
          <p:cNvGrpSpPr>
            <a:grpSpLocks/>
          </p:cNvGrpSpPr>
          <p:nvPr/>
        </p:nvGrpSpPr>
        <p:grpSpPr bwMode="auto">
          <a:xfrm>
            <a:off x="2987677" y="1564697"/>
            <a:ext cx="2520951" cy="1231901"/>
            <a:chOff x="1882" y="1525"/>
            <a:chExt cx="1588" cy="776"/>
          </a:xfrm>
        </p:grpSpPr>
        <p:sp>
          <p:nvSpPr>
            <p:cNvPr id="13" name="Line 6"/>
            <p:cNvSpPr>
              <a:spLocks noChangeShapeType="1"/>
            </p:cNvSpPr>
            <p:nvPr/>
          </p:nvSpPr>
          <p:spPr bwMode="auto">
            <a:xfrm flipH="1">
              <a:off x="2448" y="1525"/>
              <a:ext cx="205" cy="261"/>
            </a:xfrm>
            <a:prstGeom prst="line">
              <a:avLst/>
            </a:prstGeom>
            <a:noFill/>
            <a:ln w="38100">
              <a:solidFill>
                <a:srgbClr val="004376"/>
              </a:solidFill>
              <a:miter lim="800000"/>
              <a:headEnd/>
              <a:tailEn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4" name="Line 7"/>
            <p:cNvSpPr>
              <a:spLocks noChangeShapeType="1"/>
            </p:cNvSpPr>
            <p:nvPr/>
          </p:nvSpPr>
          <p:spPr bwMode="auto">
            <a:xfrm flipH="1">
              <a:off x="2448" y="1651"/>
              <a:ext cx="288" cy="135"/>
            </a:xfrm>
            <a:prstGeom prst="line">
              <a:avLst/>
            </a:prstGeom>
            <a:noFill/>
            <a:ln w="38100">
              <a:solidFill>
                <a:srgbClr val="004376"/>
              </a:solidFill>
              <a:miter lim="800000"/>
              <a:headEnd/>
              <a:tailEn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5" name="Line 8"/>
            <p:cNvSpPr>
              <a:spLocks noChangeShapeType="1"/>
            </p:cNvSpPr>
            <p:nvPr/>
          </p:nvSpPr>
          <p:spPr bwMode="auto">
            <a:xfrm flipH="1">
              <a:off x="2544" y="1651"/>
              <a:ext cx="192" cy="269"/>
            </a:xfrm>
            <a:prstGeom prst="line">
              <a:avLst/>
            </a:prstGeom>
            <a:noFill/>
            <a:ln w="38100">
              <a:solidFill>
                <a:srgbClr val="004376"/>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6" name="Rectangle 9"/>
            <p:cNvSpPr>
              <a:spLocks noChangeArrowheads="1"/>
            </p:cNvSpPr>
            <p:nvPr/>
          </p:nvSpPr>
          <p:spPr bwMode="auto">
            <a:xfrm>
              <a:off x="1882" y="1933"/>
              <a:ext cx="1588" cy="368"/>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algn="ctr" eaLnBrk="1" hangingPunct="1"/>
              <a:r>
                <a:rPr lang="de-DE" b="0" dirty="0">
                  <a:solidFill>
                    <a:srgbClr val="004376"/>
                  </a:solidFill>
                  <a:ea typeface="Verdana" pitchFamily="34" charset="0"/>
                  <a:cs typeface="Arial" panose="020B0604020202020204" pitchFamily="34" charset="0"/>
                </a:rPr>
                <a:t>Störung der Prozesse auf zellbiologischer Ebene</a:t>
              </a:r>
            </a:p>
          </p:txBody>
        </p:sp>
      </p:grpSp>
      <p:grpSp>
        <p:nvGrpSpPr>
          <p:cNvPr id="3" name="Gruppieren 2"/>
          <p:cNvGrpSpPr/>
          <p:nvPr/>
        </p:nvGrpSpPr>
        <p:grpSpPr>
          <a:xfrm>
            <a:off x="5421312" y="3528412"/>
            <a:ext cx="3471132" cy="1200329"/>
            <a:chOff x="5421312" y="2991043"/>
            <a:chExt cx="3471132" cy="1200329"/>
          </a:xfrm>
        </p:grpSpPr>
        <p:sp>
          <p:nvSpPr>
            <p:cNvPr id="21" name="Line 14"/>
            <p:cNvSpPr>
              <a:spLocks noChangeShapeType="1"/>
            </p:cNvSpPr>
            <p:nvPr/>
          </p:nvSpPr>
          <p:spPr bwMode="auto">
            <a:xfrm flipV="1">
              <a:off x="5421312" y="3585592"/>
              <a:ext cx="633884" cy="0"/>
            </a:xfrm>
            <a:prstGeom prst="line">
              <a:avLst/>
            </a:prstGeom>
            <a:noFill/>
            <a:ln w="38100">
              <a:solidFill>
                <a:srgbClr val="004376"/>
              </a:solidFill>
              <a:round/>
              <a:headEnd/>
              <a:tailEnd type="triangle" w="med" len="med"/>
            </a:ln>
            <a:extLst>
              <a:ext uri="{909E8E84-426E-40DD-AFC4-6F175D3DCCD1}">
                <a14:hiddenFill xmlns:a14="http://schemas.microsoft.com/office/drawing/2010/main">
                  <a:noFill/>
                </a14:hiddenFill>
              </a:ext>
            </a:extLst>
          </p:spPr>
          <p:txBody>
            <a:bodyPr lIns="0" rIns="0"/>
            <a:lstStyle/>
            <a:p>
              <a:endParaRPr lang="de-DE" sz="1800" b="0">
                <a:ea typeface="Verdana" pitchFamily="34" charset="0"/>
                <a:cs typeface="Arial" panose="020B0604020202020204" pitchFamily="34" charset="0"/>
              </a:endParaRPr>
            </a:p>
          </p:txBody>
        </p:sp>
        <p:sp>
          <p:nvSpPr>
            <p:cNvPr id="22" name="Rectangle 15"/>
            <p:cNvSpPr>
              <a:spLocks noChangeArrowheads="1"/>
            </p:cNvSpPr>
            <p:nvPr/>
          </p:nvSpPr>
          <p:spPr bwMode="auto">
            <a:xfrm>
              <a:off x="6055196" y="2991043"/>
              <a:ext cx="2837248" cy="1200329"/>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algn="ctr" eaLnBrk="1" hangingPunct="1"/>
              <a:r>
                <a:rPr lang="de-DE" sz="1800" b="0" dirty="0">
                  <a:solidFill>
                    <a:srgbClr val="004376"/>
                  </a:solidFill>
                  <a:ea typeface="Verdana" pitchFamily="34" charset="0"/>
                  <a:cs typeface="Arial" panose="020B0604020202020204" pitchFamily="34" charset="0"/>
                </a:rPr>
                <a:t>Regeneration: Die geordneten Prozesse auf zellbiologischer Ebene</a:t>
              </a:r>
              <a:br>
                <a:rPr lang="de-DE" sz="1800" b="0" dirty="0">
                  <a:solidFill>
                    <a:srgbClr val="004376"/>
                  </a:solidFill>
                  <a:ea typeface="Verdana" pitchFamily="34" charset="0"/>
                  <a:cs typeface="Arial" panose="020B0604020202020204" pitchFamily="34" charset="0"/>
                </a:rPr>
              </a:br>
              <a:r>
                <a:rPr lang="de-DE" sz="1800" b="0" dirty="0">
                  <a:solidFill>
                    <a:srgbClr val="004376"/>
                  </a:solidFill>
                  <a:ea typeface="Verdana" pitchFamily="34" charset="0"/>
                  <a:cs typeface="Arial" panose="020B0604020202020204" pitchFamily="34" charset="0"/>
                </a:rPr>
                <a:t>sind wieder hergestellt!</a:t>
              </a:r>
            </a:p>
          </p:txBody>
        </p:sp>
      </p:grpSp>
      <p:grpSp>
        <p:nvGrpSpPr>
          <p:cNvPr id="2" name="Gruppieren 1"/>
          <p:cNvGrpSpPr/>
          <p:nvPr/>
        </p:nvGrpSpPr>
        <p:grpSpPr>
          <a:xfrm>
            <a:off x="3059112" y="2796595"/>
            <a:ext cx="2362200" cy="2209145"/>
            <a:chOff x="3059112" y="2796595"/>
            <a:chExt cx="2362200" cy="2209145"/>
          </a:xfrm>
        </p:grpSpPr>
        <p:sp>
          <p:nvSpPr>
            <p:cNvPr id="24" name="Line 17"/>
            <p:cNvSpPr>
              <a:spLocks noChangeShapeType="1"/>
            </p:cNvSpPr>
            <p:nvPr/>
          </p:nvSpPr>
          <p:spPr bwMode="auto">
            <a:xfrm>
              <a:off x="4211639" y="2796595"/>
              <a:ext cx="0" cy="454819"/>
            </a:xfrm>
            <a:prstGeom prst="line">
              <a:avLst/>
            </a:prstGeom>
            <a:noFill/>
            <a:ln w="38100">
              <a:solidFill>
                <a:srgbClr val="004376"/>
              </a:solidFill>
              <a:round/>
              <a:headEnd/>
              <a:tailEnd/>
            </a:ln>
            <a:extLst>
              <a:ext uri="{909E8E84-426E-40DD-AFC4-6F175D3DCCD1}">
                <a14:hiddenFill xmlns:a14="http://schemas.microsoft.com/office/drawing/2010/main">
                  <a:noFill/>
                </a14:hiddenFill>
              </a:ext>
            </a:extLst>
          </p:spPr>
          <p:txBody>
            <a:bodyPr/>
            <a:lstStyle/>
            <a:p>
              <a:endParaRPr lang="de-DE" sz="1800" b="0">
                <a:ea typeface="Verdana" pitchFamily="34" charset="0"/>
                <a:cs typeface="Arial" panose="020B0604020202020204" pitchFamily="34" charset="0"/>
              </a:endParaRPr>
            </a:p>
          </p:txBody>
        </p:sp>
        <p:sp>
          <p:nvSpPr>
            <p:cNvPr id="25" name="AutoShape 18"/>
            <p:cNvSpPr>
              <a:spLocks noChangeArrowheads="1"/>
            </p:cNvSpPr>
            <p:nvPr/>
          </p:nvSpPr>
          <p:spPr bwMode="auto">
            <a:xfrm>
              <a:off x="3131840" y="3356992"/>
              <a:ext cx="228600" cy="228600"/>
            </a:xfrm>
            <a:prstGeom prst="irregularSeal1">
              <a:avLst/>
            </a:prstGeom>
            <a:solidFill>
              <a:srgbClr val="1F497D"/>
            </a:solidFill>
            <a:ln w="9525">
              <a:solidFill>
                <a:srgbClr val="1F497D"/>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26" name="Rectangle 19"/>
            <p:cNvSpPr>
              <a:spLocks noChangeArrowheads="1"/>
            </p:cNvSpPr>
            <p:nvPr/>
          </p:nvSpPr>
          <p:spPr bwMode="auto">
            <a:xfrm>
              <a:off x="3059112" y="3251414"/>
              <a:ext cx="2362200" cy="1754326"/>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lIns="270000">
              <a:spAutoFit/>
            </a:bodyPr>
            <a:lstStyle/>
            <a:p>
              <a:pPr algn="ctr" eaLnBrk="1" hangingPunct="1"/>
              <a:r>
                <a:rPr lang="de-DE" sz="1800" b="0" dirty="0">
                  <a:solidFill>
                    <a:srgbClr val="004376"/>
                  </a:solidFill>
                  <a:ea typeface="Verdana" pitchFamily="34" charset="0"/>
                  <a:cs typeface="Arial" panose="020B0604020202020204" pitchFamily="34" charset="0"/>
                </a:rPr>
                <a:t>Akute Entzündung (= Selbstregulation) &gt;&gt;&gt; akute Form- und Funktions-störung (mit oder ohne Symptome)</a:t>
              </a:r>
            </a:p>
          </p:txBody>
        </p:sp>
      </p:grpSp>
    </p:spTree>
    <p:extLst>
      <p:ext uri="{BB962C8B-B14F-4D97-AF65-F5344CB8AC3E}">
        <p14:creationId xmlns:p14="http://schemas.microsoft.com/office/powerpoint/2010/main" val="169449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46166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dirty="0">
                <a:solidFill>
                  <a:schemeClr val="bg1"/>
                </a:solidFill>
                <a:latin typeface="Arial" panose="020B0604020202020204" pitchFamily="34" charset="0"/>
              </a:rPr>
              <a:t>Bei chronischen Noxen: Adaptation und Kompensation</a:t>
            </a:r>
          </a:p>
        </p:txBody>
      </p:sp>
      <p:pic>
        <p:nvPicPr>
          <p:cNvPr id="27" name="Picture 2" descr="4Manschgerl"/>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32" t="2254" r="65165"/>
          <a:stretch/>
        </p:blipFill>
        <p:spPr bwMode="auto">
          <a:xfrm>
            <a:off x="295275" y="764704"/>
            <a:ext cx="2209800" cy="51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uppieren 27"/>
          <p:cNvGrpSpPr/>
          <p:nvPr/>
        </p:nvGrpSpPr>
        <p:grpSpPr>
          <a:xfrm>
            <a:off x="1333500" y="836712"/>
            <a:ext cx="423863" cy="671513"/>
            <a:chOff x="1333500" y="1577975"/>
            <a:chExt cx="423863" cy="671513"/>
          </a:xfrm>
        </p:grpSpPr>
        <p:sp>
          <p:nvSpPr>
            <p:cNvPr id="29"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30" name="Group 20"/>
            <p:cNvGrpSpPr>
              <a:grpSpLocks/>
            </p:cNvGrpSpPr>
            <p:nvPr/>
          </p:nvGrpSpPr>
          <p:grpSpPr bwMode="auto">
            <a:xfrm>
              <a:off x="1528763" y="1577975"/>
              <a:ext cx="228600" cy="457200"/>
              <a:chOff x="2880" y="960"/>
              <a:chExt cx="144" cy="288"/>
            </a:xfrm>
            <a:solidFill>
              <a:srgbClr val="004376"/>
            </a:solidFill>
          </p:grpSpPr>
          <p:sp>
            <p:nvSpPr>
              <p:cNvPr id="31"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32"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33"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52" name="Gruppieren 51"/>
          <p:cNvGrpSpPr/>
          <p:nvPr/>
        </p:nvGrpSpPr>
        <p:grpSpPr>
          <a:xfrm>
            <a:off x="3086533" y="5085184"/>
            <a:ext cx="2578720" cy="754063"/>
            <a:chOff x="3073400" y="5146680"/>
            <a:chExt cx="2578720" cy="754063"/>
          </a:xfrm>
        </p:grpSpPr>
        <p:grpSp>
          <p:nvGrpSpPr>
            <p:cNvPr id="53" name="Group 16"/>
            <p:cNvGrpSpPr>
              <a:grpSpLocks/>
            </p:cNvGrpSpPr>
            <p:nvPr/>
          </p:nvGrpSpPr>
          <p:grpSpPr bwMode="auto">
            <a:xfrm>
              <a:off x="3073400" y="5146680"/>
              <a:ext cx="2362200" cy="754063"/>
              <a:chOff x="1927" y="2508"/>
              <a:chExt cx="1488" cy="475"/>
            </a:xfrm>
          </p:grpSpPr>
          <p:sp>
            <p:nvSpPr>
              <p:cNvPr id="55" name="Line 17"/>
              <p:cNvSpPr>
                <a:spLocks noChangeShapeType="1"/>
              </p:cNvSpPr>
              <p:nvPr/>
            </p:nvSpPr>
            <p:spPr bwMode="auto">
              <a:xfrm>
                <a:off x="2562" y="2508"/>
                <a:ext cx="0" cy="24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sz="1800" b="0">
                  <a:ea typeface="Verdana" pitchFamily="34" charset="0"/>
                  <a:cs typeface="Arial" panose="020B0604020202020204" pitchFamily="34" charset="0"/>
                </a:endParaRPr>
              </a:p>
            </p:txBody>
          </p:sp>
          <p:sp>
            <p:nvSpPr>
              <p:cNvPr id="56" name="AutoShape 18"/>
              <p:cNvSpPr>
                <a:spLocks noChangeArrowheads="1"/>
              </p:cNvSpPr>
              <p:nvPr/>
            </p:nvSpPr>
            <p:spPr bwMode="auto">
              <a:xfrm>
                <a:off x="2021" y="2797"/>
                <a:ext cx="144" cy="144"/>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57" name="Rectangle 19"/>
              <p:cNvSpPr>
                <a:spLocks noChangeArrowheads="1"/>
              </p:cNvSpPr>
              <p:nvPr/>
            </p:nvSpPr>
            <p:spPr bwMode="auto">
              <a:xfrm>
                <a:off x="1927" y="2750"/>
                <a:ext cx="1488" cy="23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70000">
                <a:spAutoFit/>
              </a:bodyPr>
              <a:lstStyle/>
              <a:p>
                <a:pPr algn="ctr" eaLnBrk="1" hangingPunct="1"/>
                <a:r>
                  <a:rPr lang="de-DE" sz="1800" b="0" dirty="0">
                    <a:solidFill>
                      <a:srgbClr val="FF0000"/>
                    </a:solidFill>
                    <a:ea typeface="Verdana" pitchFamily="34" charset="0"/>
                    <a:cs typeface="Arial" panose="020B0604020202020204" pitchFamily="34" charset="0"/>
                  </a:rPr>
                  <a:t>Kompensation</a:t>
                </a:r>
              </a:p>
            </p:txBody>
          </p:sp>
        </p:grpSp>
        <p:sp>
          <p:nvSpPr>
            <p:cNvPr id="54" name="Rectangle 12"/>
            <p:cNvSpPr>
              <a:spLocks noChangeArrowheads="1"/>
            </p:cNvSpPr>
            <p:nvPr/>
          </p:nvSpPr>
          <p:spPr bwMode="auto">
            <a:xfrm>
              <a:off x="4211638" y="5161523"/>
              <a:ext cx="1440482" cy="338554"/>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eaLnBrk="1" hangingPunct="1"/>
              <a:r>
                <a:rPr lang="de-DE" b="0" dirty="0">
                  <a:solidFill>
                    <a:srgbClr val="FF0000"/>
                  </a:solidFill>
                  <a:ea typeface="Verdana" pitchFamily="34" charset="0"/>
                  <a:cs typeface="Arial" panose="020B0604020202020204" pitchFamily="34" charset="0"/>
                </a:rPr>
                <a:t>überfordert!</a:t>
              </a:r>
            </a:p>
          </p:txBody>
        </p:sp>
      </p:grpSp>
      <p:grpSp>
        <p:nvGrpSpPr>
          <p:cNvPr id="3" name="Gruppieren 2"/>
          <p:cNvGrpSpPr/>
          <p:nvPr/>
        </p:nvGrpSpPr>
        <p:grpSpPr>
          <a:xfrm>
            <a:off x="3073400" y="3610277"/>
            <a:ext cx="2546350" cy="1462089"/>
            <a:chOff x="3073400" y="3898309"/>
            <a:chExt cx="2546350" cy="1462089"/>
          </a:xfrm>
        </p:grpSpPr>
        <p:sp>
          <p:nvSpPr>
            <p:cNvPr id="59" name="Rectangle 12"/>
            <p:cNvSpPr>
              <a:spLocks noChangeArrowheads="1"/>
            </p:cNvSpPr>
            <p:nvPr/>
          </p:nvSpPr>
          <p:spPr bwMode="auto">
            <a:xfrm>
              <a:off x="4200526" y="3898529"/>
              <a:ext cx="1419224" cy="338554"/>
            </a:xfrm>
            <a:prstGeom prst="rect">
              <a:avLst/>
            </a:prstGeom>
            <a:noFill/>
            <a:ln w="38100">
              <a:noFill/>
              <a:miter lim="800000"/>
              <a:headEnd/>
              <a:tailEnd/>
            </a:ln>
          </p:spPr>
          <p:txBody>
            <a:bodyPr wrap="square" lIns="0" rIns="0">
              <a:spAutoFit/>
            </a:bodyPr>
            <a:lstStyle/>
            <a:p>
              <a:pPr eaLnBrk="1" hangingPunct="1"/>
              <a:r>
                <a:rPr lang="de-DE" b="0" dirty="0">
                  <a:solidFill>
                    <a:srgbClr val="95B3D7"/>
                  </a:solidFill>
                  <a:ea typeface="Verdana" pitchFamily="34" charset="0"/>
                  <a:cs typeface="Arial" panose="020B0604020202020204" pitchFamily="34" charset="0"/>
                </a:rPr>
                <a:t>überfordert!</a:t>
              </a:r>
            </a:p>
          </p:txBody>
        </p:sp>
        <p:grpSp>
          <p:nvGrpSpPr>
            <p:cNvPr id="60" name="Group 16"/>
            <p:cNvGrpSpPr>
              <a:grpSpLocks/>
            </p:cNvGrpSpPr>
            <p:nvPr/>
          </p:nvGrpSpPr>
          <p:grpSpPr bwMode="auto">
            <a:xfrm>
              <a:off x="3073400" y="3898309"/>
              <a:ext cx="2362200" cy="1462089"/>
              <a:chOff x="1927" y="2845"/>
              <a:chExt cx="1488" cy="921"/>
            </a:xfrm>
            <a:solidFill>
              <a:srgbClr val="95B3D7"/>
            </a:solidFill>
          </p:grpSpPr>
          <p:sp>
            <p:nvSpPr>
              <p:cNvPr id="62" name="Line 17"/>
              <p:cNvSpPr>
                <a:spLocks noChangeShapeType="1"/>
              </p:cNvSpPr>
              <p:nvPr/>
            </p:nvSpPr>
            <p:spPr bwMode="auto">
              <a:xfrm>
                <a:off x="2562" y="2845"/>
                <a:ext cx="0" cy="242"/>
              </a:xfrm>
              <a:prstGeom prst="line">
                <a:avLst/>
              </a:prstGeom>
              <a:grpFill/>
              <a:ln w="38100">
                <a:solidFill>
                  <a:srgbClr val="95B3D7"/>
                </a:solidFill>
                <a:round/>
                <a:headEnd/>
                <a:tailEnd/>
              </a:ln>
            </p:spPr>
            <p:txBody>
              <a:bodyPr/>
              <a:lstStyle/>
              <a:p>
                <a:endParaRPr lang="de-DE" sz="1800" b="0">
                  <a:solidFill>
                    <a:srgbClr val="95B3D7"/>
                  </a:solidFill>
                  <a:ea typeface="Verdana" pitchFamily="34" charset="0"/>
                  <a:cs typeface="Arial" panose="020B0604020202020204" pitchFamily="34" charset="0"/>
                </a:endParaRPr>
              </a:p>
            </p:txBody>
          </p:sp>
          <p:sp>
            <p:nvSpPr>
              <p:cNvPr id="64" name="Rectangle 19"/>
              <p:cNvSpPr>
                <a:spLocks noChangeArrowheads="1"/>
              </p:cNvSpPr>
              <p:nvPr/>
            </p:nvSpPr>
            <p:spPr bwMode="auto">
              <a:xfrm>
                <a:off x="1927" y="3087"/>
                <a:ext cx="1488" cy="679"/>
              </a:xfrm>
              <a:prstGeom prst="rect">
                <a:avLst/>
              </a:prstGeom>
              <a:solidFill>
                <a:srgbClr val="FFFFFF"/>
              </a:solidFill>
              <a:ln w="38100">
                <a:solidFill>
                  <a:srgbClr val="95B3D7"/>
                </a:solidFill>
                <a:miter lim="800000"/>
                <a:headEnd/>
                <a:tailEnd/>
              </a:ln>
            </p:spPr>
            <p:txBody>
              <a:bodyPr lIns="270000">
                <a:spAutoFit/>
              </a:bodyPr>
              <a:lstStyle/>
              <a:p>
                <a:pPr algn="ctr" eaLnBrk="1" hangingPunct="1"/>
                <a:r>
                  <a:rPr lang="de-DE" b="0" dirty="0">
                    <a:solidFill>
                      <a:srgbClr val="95B3D7"/>
                    </a:solidFill>
                    <a:ea typeface="Verdana" pitchFamily="34" charset="0"/>
                    <a:cs typeface="Arial" panose="020B0604020202020204" pitchFamily="34" charset="0"/>
                  </a:rPr>
                  <a:t>Adaptation &gt;&gt;&gt; chronische Form- und Funktionsstörung (symptomfrei)</a:t>
                </a:r>
              </a:p>
            </p:txBody>
          </p:sp>
        </p:grpSp>
      </p:grpSp>
      <p:grpSp>
        <p:nvGrpSpPr>
          <p:cNvPr id="66" name="Gruppieren 65"/>
          <p:cNvGrpSpPr/>
          <p:nvPr/>
        </p:nvGrpSpPr>
        <p:grpSpPr>
          <a:xfrm>
            <a:off x="1319589" y="1603476"/>
            <a:ext cx="242511" cy="1612182"/>
            <a:chOff x="1319589" y="2344739"/>
            <a:chExt cx="242511" cy="1612182"/>
          </a:xfrm>
          <a:solidFill>
            <a:srgbClr val="95B3D7"/>
          </a:solidFill>
        </p:grpSpPr>
        <p:sp>
          <p:nvSpPr>
            <p:cNvPr id="67" name="AutoShape 42"/>
            <p:cNvSpPr>
              <a:spLocks noChangeArrowheads="1"/>
            </p:cNvSpPr>
            <p:nvPr/>
          </p:nvSpPr>
          <p:spPr bwMode="auto">
            <a:xfrm>
              <a:off x="1333500" y="3448055"/>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68" name="AutoShape 46"/>
            <p:cNvSpPr>
              <a:spLocks noChangeArrowheads="1"/>
            </p:cNvSpPr>
            <p:nvPr/>
          </p:nvSpPr>
          <p:spPr bwMode="auto">
            <a:xfrm>
              <a:off x="1326356" y="2344739"/>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69" name="AutoShape 46"/>
            <p:cNvSpPr>
              <a:spLocks noChangeArrowheads="1"/>
            </p:cNvSpPr>
            <p:nvPr/>
          </p:nvSpPr>
          <p:spPr bwMode="auto">
            <a:xfrm>
              <a:off x="1323975" y="29559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0" name="AutoShape 46"/>
            <p:cNvSpPr>
              <a:spLocks noChangeArrowheads="1"/>
            </p:cNvSpPr>
            <p:nvPr/>
          </p:nvSpPr>
          <p:spPr bwMode="auto">
            <a:xfrm>
              <a:off x="1323975" y="3201195"/>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1" name="AutoShape 46"/>
            <p:cNvSpPr>
              <a:spLocks noChangeArrowheads="1"/>
            </p:cNvSpPr>
            <p:nvPr/>
          </p:nvSpPr>
          <p:spPr bwMode="auto">
            <a:xfrm>
              <a:off x="1333500" y="372832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81" name="AutoShape 46"/>
            <p:cNvSpPr>
              <a:spLocks noChangeArrowheads="1"/>
            </p:cNvSpPr>
            <p:nvPr/>
          </p:nvSpPr>
          <p:spPr bwMode="auto">
            <a:xfrm>
              <a:off x="1319589" y="265948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72" name="Gruppieren 71"/>
          <p:cNvGrpSpPr/>
          <p:nvPr/>
        </p:nvGrpSpPr>
        <p:grpSpPr>
          <a:xfrm>
            <a:off x="1081087" y="3548165"/>
            <a:ext cx="366713" cy="1773240"/>
            <a:chOff x="1081087" y="4289428"/>
            <a:chExt cx="366713" cy="1773240"/>
          </a:xfrm>
          <a:solidFill>
            <a:srgbClr val="95B3D7"/>
          </a:solidFill>
        </p:grpSpPr>
        <p:sp>
          <p:nvSpPr>
            <p:cNvPr id="73" name="AutoShape 44"/>
            <p:cNvSpPr>
              <a:spLocks noChangeArrowheads="1"/>
            </p:cNvSpPr>
            <p:nvPr/>
          </p:nvSpPr>
          <p:spPr bwMode="auto">
            <a:xfrm>
              <a:off x="1143000" y="526415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4" name="AutoShape 43"/>
            <p:cNvSpPr>
              <a:spLocks noChangeArrowheads="1"/>
            </p:cNvSpPr>
            <p:nvPr/>
          </p:nvSpPr>
          <p:spPr bwMode="auto">
            <a:xfrm>
              <a:off x="1081087" y="42894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5" name="AutoShape 43"/>
            <p:cNvSpPr>
              <a:spLocks noChangeArrowheads="1"/>
            </p:cNvSpPr>
            <p:nvPr/>
          </p:nvSpPr>
          <p:spPr bwMode="auto">
            <a:xfrm>
              <a:off x="1181100" y="558959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6" name="AutoShape 42"/>
            <p:cNvSpPr>
              <a:spLocks noChangeArrowheads="1"/>
            </p:cNvSpPr>
            <p:nvPr/>
          </p:nvSpPr>
          <p:spPr bwMode="auto">
            <a:xfrm>
              <a:off x="1083470" y="461645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7" name="AutoShape 43"/>
            <p:cNvSpPr>
              <a:spLocks noChangeArrowheads="1"/>
            </p:cNvSpPr>
            <p:nvPr/>
          </p:nvSpPr>
          <p:spPr bwMode="auto">
            <a:xfrm>
              <a:off x="1219200" y="583406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78" name="Gruppieren 77"/>
          <p:cNvGrpSpPr/>
          <p:nvPr/>
        </p:nvGrpSpPr>
        <p:grpSpPr>
          <a:xfrm>
            <a:off x="1457325" y="3536024"/>
            <a:ext cx="311945" cy="1798084"/>
            <a:chOff x="1457325" y="4277287"/>
            <a:chExt cx="311945" cy="1798084"/>
          </a:xfrm>
          <a:solidFill>
            <a:srgbClr val="95B3D7"/>
          </a:solidFill>
        </p:grpSpPr>
        <p:sp>
          <p:nvSpPr>
            <p:cNvPr id="79" name="AutoShape 45"/>
            <p:cNvSpPr>
              <a:spLocks noChangeArrowheads="1"/>
            </p:cNvSpPr>
            <p:nvPr/>
          </p:nvSpPr>
          <p:spPr bwMode="auto">
            <a:xfrm>
              <a:off x="1485900" y="5251454"/>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0" name="AutoShape 44"/>
            <p:cNvSpPr>
              <a:spLocks noChangeArrowheads="1"/>
            </p:cNvSpPr>
            <p:nvPr/>
          </p:nvSpPr>
          <p:spPr bwMode="auto">
            <a:xfrm>
              <a:off x="1540670" y="4277287"/>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1" name="AutoShape 44"/>
            <p:cNvSpPr>
              <a:spLocks noChangeArrowheads="1"/>
            </p:cNvSpPr>
            <p:nvPr/>
          </p:nvSpPr>
          <p:spPr bwMode="auto">
            <a:xfrm>
              <a:off x="1514475" y="4584704"/>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2" name="AutoShape 45"/>
            <p:cNvSpPr>
              <a:spLocks noChangeArrowheads="1"/>
            </p:cNvSpPr>
            <p:nvPr/>
          </p:nvSpPr>
          <p:spPr bwMode="auto">
            <a:xfrm>
              <a:off x="1457325" y="584677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3" name="AutoShape 44"/>
            <p:cNvSpPr>
              <a:spLocks noChangeArrowheads="1"/>
            </p:cNvSpPr>
            <p:nvPr/>
          </p:nvSpPr>
          <p:spPr bwMode="auto">
            <a:xfrm>
              <a:off x="1466850" y="558959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84" name="Gruppieren 83"/>
          <p:cNvGrpSpPr/>
          <p:nvPr/>
        </p:nvGrpSpPr>
        <p:grpSpPr>
          <a:xfrm>
            <a:off x="566738" y="1603476"/>
            <a:ext cx="719137" cy="1830389"/>
            <a:chOff x="566738" y="2344739"/>
            <a:chExt cx="719137" cy="1830389"/>
          </a:xfrm>
          <a:solidFill>
            <a:srgbClr val="95B3D7"/>
          </a:solidFill>
        </p:grpSpPr>
        <p:sp>
          <p:nvSpPr>
            <p:cNvPr id="85" name="AutoShape 43"/>
            <p:cNvSpPr>
              <a:spLocks noChangeArrowheads="1"/>
            </p:cNvSpPr>
            <p:nvPr/>
          </p:nvSpPr>
          <p:spPr bwMode="auto">
            <a:xfrm>
              <a:off x="804863" y="3130550"/>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6" name="AutoShape 42"/>
            <p:cNvSpPr>
              <a:spLocks noChangeArrowheads="1"/>
            </p:cNvSpPr>
            <p:nvPr/>
          </p:nvSpPr>
          <p:spPr bwMode="auto">
            <a:xfrm>
              <a:off x="804863" y="284480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7" name="AutoShape 43"/>
            <p:cNvSpPr>
              <a:spLocks noChangeArrowheads="1"/>
            </p:cNvSpPr>
            <p:nvPr/>
          </p:nvSpPr>
          <p:spPr bwMode="auto">
            <a:xfrm>
              <a:off x="566738" y="39465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8" name="AutoShape 42"/>
            <p:cNvSpPr>
              <a:spLocks noChangeArrowheads="1"/>
            </p:cNvSpPr>
            <p:nvPr/>
          </p:nvSpPr>
          <p:spPr bwMode="auto">
            <a:xfrm>
              <a:off x="619125" y="3679833"/>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9" name="AutoShape 42"/>
            <p:cNvSpPr>
              <a:spLocks noChangeArrowheads="1"/>
            </p:cNvSpPr>
            <p:nvPr/>
          </p:nvSpPr>
          <p:spPr bwMode="auto">
            <a:xfrm>
              <a:off x="723900" y="3448055"/>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0" name="AutoShape 46"/>
            <p:cNvSpPr>
              <a:spLocks noChangeArrowheads="1"/>
            </p:cNvSpPr>
            <p:nvPr/>
          </p:nvSpPr>
          <p:spPr bwMode="auto">
            <a:xfrm>
              <a:off x="1057275" y="2344739"/>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91" name="Gruppieren 90"/>
          <p:cNvGrpSpPr/>
          <p:nvPr/>
        </p:nvGrpSpPr>
        <p:grpSpPr>
          <a:xfrm>
            <a:off x="1847851" y="2043216"/>
            <a:ext cx="473868" cy="1286742"/>
            <a:chOff x="1847851" y="2784479"/>
            <a:chExt cx="473868" cy="1286742"/>
          </a:xfrm>
          <a:solidFill>
            <a:srgbClr val="95B3D7"/>
          </a:solidFill>
        </p:grpSpPr>
        <p:sp>
          <p:nvSpPr>
            <p:cNvPr id="92" name="AutoShape 47"/>
            <p:cNvSpPr>
              <a:spLocks noChangeArrowheads="1"/>
            </p:cNvSpPr>
            <p:nvPr/>
          </p:nvSpPr>
          <p:spPr bwMode="auto">
            <a:xfrm>
              <a:off x="1847851" y="2784479"/>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3" name="AutoShape 47"/>
            <p:cNvSpPr>
              <a:spLocks noChangeArrowheads="1"/>
            </p:cNvSpPr>
            <p:nvPr/>
          </p:nvSpPr>
          <p:spPr bwMode="auto">
            <a:xfrm>
              <a:off x="1900238" y="30702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4" name="AutoShape 47"/>
            <p:cNvSpPr>
              <a:spLocks noChangeArrowheads="1"/>
            </p:cNvSpPr>
            <p:nvPr/>
          </p:nvSpPr>
          <p:spPr bwMode="auto">
            <a:xfrm>
              <a:off x="1978819" y="335915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5" name="AutoShape 47"/>
            <p:cNvSpPr>
              <a:spLocks noChangeArrowheads="1"/>
            </p:cNvSpPr>
            <p:nvPr/>
          </p:nvSpPr>
          <p:spPr bwMode="auto">
            <a:xfrm>
              <a:off x="2014538" y="3605217"/>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6" name="AutoShape 47"/>
            <p:cNvSpPr>
              <a:spLocks noChangeArrowheads="1"/>
            </p:cNvSpPr>
            <p:nvPr/>
          </p:nvSpPr>
          <p:spPr bwMode="auto">
            <a:xfrm>
              <a:off x="2093119" y="384262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97" name="Gruppieren 96"/>
          <p:cNvGrpSpPr/>
          <p:nvPr/>
        </p:nvGrpSpPr>
        <p:grpSpPr>
          <a:xfrm>
            <a:off x="814388" y="620688"/>
            <a:ext cx="2689225" cy="3784729"/>
            <a:chOff x="838200" y="1361951"/>
            <a:chExt cx="2689225" cy="3784729"/>
          </a:xfrm>
        </p:grpSpPr>
        <p:grpSp>
          <p:nvGrpSpPr>
            <p:cNvPr id="98" name="Gruppieren 97"/>
            <p:cNvGrpSpPr/>
            <p:nvPr/>
          </p:nvGrpSpPr>
          <p:grpSpPr>
            <a:xfrm>
              <a:off x="838200" y="2074867"/>
              <a:ext cx="1352551" cy="3071813"/>
              <a:chOff x="838200" y="2074867"/>
              <a:chExt cx="1352551" cy="3071813"/>
            </a:xfrm>
          </p:grpSpPr>
          <p:grpSp>
            <p:nvGrpSpPr>
              <p:cNvPr id="100" name="Gruppieren 99"/>
              <p:cNvGrpSpPr/>
              <p:nvPr/>
            </p:nvGrpSpPr>
            <p:grpSpPr>
              <a:xfrm>
                <a:off x="838200" y="2087564"/>
                <a:ext cx="423863" cy="671513"/>
                <a:chOff x="1333500" y="1577975"/>
                <a:chExt cx="423863" cy="671513"/>
              </a:xfrm>
            </p:grpSpPr>
            <p:sp>
              <p:nvSpPr>
                <p:cNvPr id="137"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38" name="Group 20"/>
                <p:cNvGrpSpPr>
                  <a:grpSpLocks/>
                </p:cNvGrpSpPr>
                <p:nvPr/>
              </p:nvGrpSpPr>
              <p:grpSpPr bwMode="auto">
                <a:xfrm>
                  <a:off x="1528763" y="1577975"/>
                  <a:ext cx="228600" cy="457200"/>
                  <a:chOff x="2880" y="960"/>
                  <a:chExt cx="144" cy="288"/>
                </a:xfrm>
                <a:solidFill>
                  <a:srgbClr val="004376"/>
                </a:solidFill>
              </p:grpSpPr>
              <p:sp>
                <p:nvSpPr>
                  <p:cNvPr id="139"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40"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41"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1" name="Gruppieren 100"/>
              <p:cNvGrpSpPr/>
              <p:nvPr/>
            </p:nvGrpSpPr>
            <p:grpSpPr>
              <a:xfrm>
                <a:off x="1766888" y="2074867"/>
                <a:ext cx="423863" cy="671513"/>
                <a:chOff x="1333500" y="1577975"/>
                <a:chExt cx="423863" cy="671513"/>
              </a:xfrm>
            </p:grpSpPr>
            <p:sp>
              <p:nvSpPr>
                <p:cNvPr id="132"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33" name="Group 20"/>
                <p:cNvGrpSpPr>
                  <a:grpSpLocks/>
                </p:cNvGrpSpPr>
                <p:nvPr/>
              </p:nvGrpSpPr>
              <p:grpSpPr bwMode="auto">
                <a:xfrm>
                  <a:off x="1528763" y="1577975"/>
                  <a:ext cx="228600" cy="457200"/>
                  <a:chOff x="2880" y="960"/>
                  <a:chExt cx="144" cy="288"/>
                </a:xfrm>
                <a:solidFill>
                  <a:srgbClr val="004376"/>
                </a:solidFill>
              </p:grpSpPr>
              <p:sp>
                <p:nvSpPr>
                  <p:cNvPr id="134"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35"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36"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3" name="Gruppieren 102"/>
              <p:cNvGrpSpPr/>
              <p:nvPr/>
            </p:nvGrpSpPr>
            <p:grpSpPr>
              <a:xfrm>
                <a:off x="1104899" y="3562355"/>
                <a:ext cx="400051" cy="685800"/>
                <a:chOff x="1357312" y="1577975"/>
                <a:chExt cx="400051" cy="685800"/>
              </a:xfrm>
            </p:grpSpPr>
            <p:sp>
              <p:nvSpPr>
                <p:cNvPr id="122" name="AutoShape 3"/>
                <p:cNvSpPr>
                  <a:spLocks noChangeArrowheads="1"/>
                </p:cNvSpPr>
                <p:nvPr/>
              </p:nvSpPr>
              <p:spPr bwMode="auto">
                <a:xfrm>
                  <a:off x="1357312" y="2035175"/>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23" name="Group 20"/>
                <p:cNvGrpSpPr>
                  <a:grpSpLocks/>
                </p:cNvGrpSpPr>
                <p:nvPr/>
              </p:nvGrpSpPr>
              <p:grpSpPr bwMode="auto">
                <a:xfrm>
                  <a:off x="1528763" y="1577975"/>
                  <a:ext cx="228600" cy="457200"/>
                  <a:chOff x="2880" y="960"/>
                  <a:chExt cx="144" cy="288"/>
                </a:xfrm>
                <a:solidFill>
                  <a:srgbClr val="004376"/>
                </a:solidFill>
              </p:grpSpPr>
              <p:sp>
                <p:nvSpPr>
                  <p:cNvPr id="124"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5"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6"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4" name="Gruppieren 103"/>
              <p:cNvGrpSpPr/>
              <p:nvPr/>
            </p:nvGrpSpPr>
            <p:grpSpPr>
              <a:xfrm>
                <a:off x="1554956" y="3562355"/>
                <a:ext cx="423863" cy="671513"/>
                <a:chOff x="1333500" y="1577975"/>
                <a:chExt cx="423863" cy="671513"/>
              </a:xfrm>
            </p:grpSpPr>
            <p:sp>
              <p:nvSpPr>
                <p:cNvPr id="117"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18" name="Group 20"/>
                <p:cNvGrpSpPr>
                  <a:grpSpLocks/>
                </p:cNvGrpSpPr>
                <p:nvPr/>
              </p:nvGrpSpPr>
              <p:grpSpPr bwMode="auto">
                <a:xfrm>
                  <a:off x="1528763" y="1577975"/>
                  <a:ext cx="228600" cy="457200"/>
                  <a:chOff x="2880" y="960"/>
                  <a:chExt cx="144" cy="288"/>
                </a:xfrm>
                <a:solidFill>
                  <a:srgbClr val="004376"/>
                </a:solidFill>
              </p:grpSpPr>
              <p:sp>
                <p:nvSpPr>
                  <p:cNvPr id="119"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0"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1"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5" name="Gruppieren 104"/>
              <p:cNvGrpSpPr/>
              <p:nvPr/>
            </p:nvGrpSpPr>
            <p:grpSpPr>
              <a:xfrm>
                <a:off x="1107282" y="4475167"/>
                <a:ext cx="423863" cy="671513"/>
                <a:chOff x="1333500" y="1577975"/>
                <a:chExt cx="423863" cy="671513"/>
              </a:xfrm>
            </p:grpSpPr>
            <p:sp>
              <p:nvSpPr>
                <p:cNvPr id="112"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13" name="Group 20"/>
                <p:cNvGrpSpPr>
                  <a:grpSpLocks/>
                </p:cNvGrpSpPr>
                <p:nvPr/>
              </p:nvGrpSpPr>
              <p:grpSpPr bwMode="auto">
                <a:xfrm>
                  <a:off x="1528763" y="1577975"/>
                  <a:ext cx="228600" cy="457200"/>
                  <a:chOff x="2880" y="960"/>
                  <a:chExt cx="144" cy="288"/>
                </a:xfrm>
                <a:solidFill>
                  <a:srgbClr val="004376"/>
                </a:solidFill>
              </p:grpSpPr>
              <p:sp>
                <p:nvSpPr>
                  <p:cNvPr id="114"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5"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6"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6" name="Gruppieren 105"/>
              <p:cNvGrpSpPr/>
              <p:nvPr/>
            </p:nvGrpSpPr>
            <p:grpSpPr>
              <a:xfrm>
                <a:off x="1485900" y="4475167"/>
                <a:ext cx="423863" cy="671513"/>
                <a:chOff x="1333500" y="1577975"/>
                <a:chExt cx="423863" cy="671513"/>
              </a:xfrm>
            </p:grpSpPr>
            <p:sp>
              <p:nvSpPr>
                <p:cNvPr id="107"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08" name="Group 20"/>
                <p:cNvGrpSpPr>
                  <a:grpSpLocks/>
                </p:cNvGrpSpPr>
                <p:nvPr/>
              </p:nvGrpSpPr>
              <p:grpSpPr bwMode="auto">
                <a:xfrm>
                  <a:off x="1528763" y="1577975"/>
                  <a:ext cx="228600" cy="457200"/>
                  <a:chOff x="2880" y="960"/>
                  <a:chExt cx="144" cy="288"/>
                </a:xfrm>
                <a:solidFill>
                  <a:srgbClr val="004376"/>
                </a:solidFill>
              </p:grpSpPr>
              <p:sp>
                <p:nvSpPr>
                  <p:cNvPr id="109"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0"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1"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pic>
          <p:nvPicPr>
            <p:cNvPr id="99" name="Bild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78403" y="1361951"/>
              <a:ext cx="349022" cy="606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1" name="Gruppieren 150"/>
          <p:cNvGrpSpPr/>
          <p:nvPr/>
        </p:nvGrpSpPr>
        <p:grpSpPr>
          <a:xfrm>
            <a:off x="6182543" y="4650923"/>
            <a:ext cx="2172816" cy="506269"/>
            <a:chOff x="5855568" y="4725144"/>
            <a:chExt cx="2172816" cy="506269"/>
          </a:xfrm>
        </p:grpSpPr>
        <p:sp>
          <p:nvSpPr>
            <p:cNvPr id="152" name="AutoShape 43"/>
            <p:cNvSpPr>
              <a:spLocks noChangeArrowheads="1"/>
            </p:cNvSpPr>
            <p:nvPr/>
          </p:nvSpPr>
          <p:spPr bwMode="auto">
            <a:xfrm>
              <a:off x="5855568" y="4725144"/>
              <a:ext cx="228600" cy="228600"/>
            </a:xfrm>
            <a:prstGeom prst="irregularSeal1">
              <a:avLst/>
            </a:prstGeom>
            <a:solidFill>
              <a:srgbClr val="1F497D"/>
            </a:solidFill>
            <a:ln w="9525">
              <a:solidFill>
                <a:srgbClr val="1F497D"/>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53" name="AutoShape 42"/>
            <p:cNvSpPr>
              <a:spLocks noChangeArrowheads="1"/>
            </p:cNvSpPr>
            <p:nvPr/>
          </p:nvSpPr>
          <p:spPr bwMode="auto">
            <a:xfrm>
              <a:off x="5855568" y="5002813"/>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54" name="Textfeld 153"/>
            <p:cNvSpPr txBox="1"/>
            <p:nvPr/>
          </p:nvSpPr>
          <p:spPr>
            <a:xfrm>
              <a:off x="6059625" y="4797152"/>
              <a:ext cx="1968759" cy="369332"/>
            </a:xfrm>
            <a:prstGeom prst="rect">
              <a:avLst/>
            </a:prstGeom>
            <a:noFill/>
            <a:ln>
              <a:noFill/>
            </a:ln>
          </p:spPr>
          <p:txBody>
            <a:bodyPr wrap="square" rtlCol="0">
              <a:spAutoFit/>
            </a:bodyPr>
            <a:lstStyle/>
            <a:p>
              <a:r>
                <a:rPr lang="de-DE" sz="1800" b="0" dirty="0">
                  <a:solidFill>
                    <a:srgbClr val="191966"/>
                  </a:solidFill>
                  <a:ea typeface="Verdana" pitchFamily="34" charset="0"/>
                  <a:cs typeface="Arial" panose="020B0604020202020204" pitchFamily="34" charset="0"/>
                </a:rPr>
                <a:t>= Entzündungen </a:t>
              </a:r>
            </a:p>
          </p:txBody>
        </p:sp>
      </p:grpSp>
      <p:grpSp>
        <p:nvGrpSpPr>
          <p:cNvPr id="169" name="Group 5"/>
          <p:cNvGrpSpPr>
            <a:grpSpLocks/>
          </p:cNvGrpSpPr>
          <p:nvPr/>
        </p:nvGrpSpPr>
        <p:grpSpPr bwMode="auto">
          <a:xfrm>
            <a:off x="2987677" y="1276665"/>
            <a:ext cx="2520951" cy="1231901"/>
            <a:chOff x="1882" y="1525"/>
            <a:chExt cx="1588" cy="776"/>
          </a:xfrm>
        </p:grpSpPr>
        <p:sp>
          <p:nvSpPr>
            <p:cNvPr id="170" name="Line 6"/>
            <p:cNvSpPr>
              <a:spLocks noChangeShapeType="1"/>
            </p:cNvSpPr>
            <p:nvPr/>
          </p:nvSpPr>
          <p:spPr bwMode="auto">
            <a:xfrm flipH="1">
              <a:off x="2448" y="1525"/>
              <a:ext cx="205" cy="261"/>
            </a:xfrm>
            <a:prstGeom prst="line">
              <a:avLst/>
            </a:prstGeom>
            <a:noFill/>
            <a:ln w="38100">
              <a:solidFill>
                <a:srgbClr val="004376"/>
              </a:solidFill>
              <a:miter lim="800000"/>
              <a:headEnd/>
              <a:tailEn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71" name="Line 7"/>
            <p:cNvSpPr>
              <a:spLocks noChangeShapeType="1"/>
            </p:cNvSpPr>
            <p:nvPr/>
          </p:nvSpPr>
          <p:spPr bwMode="auto">
            <a:xfrm flipH="1">
              <a:off x="2448" y="1651"/>
              <a:ext cx="288" cy="135"/>
            </a:xfrm>
            <a:prstGeom prst="line">
              <a:avLst/>
            </a:prstGeom>
            <a:noFill/>
            <a:ln w="38100">
              <a:solidFill>
                <a:srgbClr val="004376"/>
              </a:solidFill>
              <a:miter lim="800000"/>
              <a:headEnd/>
              <a:tailEn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72" name="Line 8"/>
            <p:cNvSpPr>
              <a:spLocks noChangeShapeType="1"/>
            </p:cNvSpPr>
            <p:nvPr/>
          </p:nvSpPr>
          <p:spPr bwMode="auto">
            <a:xfrm flipH="1">
              <a:off x="2544" y="1651"/>
              <a:ext cx="192" cy="269"/>
            </a:xfrm>
            <a:prstGeom prst="line">
              <a:avLst/>
            </a:prstGeom>
            <a:noFill/>
            <a:ln w="38100">
              <a:solidFill>
                <a:srgbClr val="004376"/>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73" name="Rectangle 9"/>
            <p:cNvSpPr>
              <a:spLocks noChangeArrowheads="1"/>
            </p:cNvSpPr>
            <p:nvPr/>
          </p:nvSpPr>
          <p:spPr bwMode="auto">
            <a:xfrm>
              <a:off x="1882" y="1933"/>
              <a:ext cx="1588" cy="368"/>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algn="ctr" eaLnBrk="1" hangingPunct="1"/>
              <a:r>
                <a:rPr lang="de-DE" b="0" dirty="0">
                  <a:solidFill>
                    <a:srgbClr val="004376"/>
                  </a:solidFill>
                  <a:ea typeface="Verdana" pitchFamily="34" charset="0"/>
                  <a:cs typeface="Arial" panose="020B0604020202020204" pitchFamily="34" charset="0"/>
                </a:rPr>
                <a:t>Störung der Prozesse auf zellbiologischer Ebene</a:t>
              </a:r>
            </a:p>
          </p:txBody>
        </p:sp>
      </p:grpSp>
      <p:grpSp>
        <p:nvGrpSpPr>
          <p:cNvPr id="174" name="Gruppieren 173"/>
          <p:cNvGrpSpPr/>
          <p:nvPr/>
        </p:nvGrpSpPr>
        <p:grpSpPr>
          <a:xfrm>
            <a:off x="5421312" y="2703011"/>
            <a:ext cx="3471132" cy="1200329"/>
            <a:chOff x="5421312" y="2991043"/>
            <a:chExt cx="3471132" cy="1200329"/>
          </a:xfrm>
        </p:grpSpPr>
        <p:sp>
          <p:nvSpPr>
            <p:cNvPr id="175" name="Line 14"/>
            <p:cNvSpPr>
              <a:spLocks noChangeShapeType="1"/>
            </p:cNvSpPr>
            <p:nvPr/>
          </p:nvSpPr>
          <p:spPr bwMode="auto">
            <a:xfrm flipV="1">
              <a:off x="5421312" y="3585592"/>
              <a:ext cx="633884" cy="0"/>
            </a:xfrm>
            <a:prstGeom prst="line">
              <a:avLst/>
            </a:prstGeom>
            <a:noFill/>
            <a:ln w="38100">
              <a:solidFill>
                <a:srgbClr val="004376"/>
              </a:solidFill>
              <a:round/>
              <a:headEnd/>
              <a:tailEnd type="triangle" w="med" len="med"/>
            </a:ln>
            <a:extLst>
              <a:ext uri="{909E8E84-426E-40DD-AFC4-6F175D3DCCD1}">
                <a14:hiddenFill xmlns:a14="http://schemas.microsoft.com/office/drawing/2010/main">
                  <a:noFill/>
                </a14:hiddenFill>
              </a:ext>
            </a:extLst>
          </p:spPr>
          <p:txBody>
            <a:bodyPr lIns="0" rIns="0"/>
            <a:lstStyle/>
            <a:p>
              <a:endParaRPr lang="de-DE" sz="1800" b="0">
                <a:ea typeface="Verdana" pitchFamily="34" charset="0"/>
                <a:cs typeface="Arial" panose="020B0604020202020204" pitchFamily="34" charset="0"/>
              </a:endParaRPr>
            </a:p>
          </p:txBody>
        </p:sp>
        <p:sp>
          <p:nvSpPr>
            <p:cNvPr id="176" name="Rectangle 15"/>
            <p:cNvSpPr>
              <a:spLocks noChangeArrowheads="1"/>
            </p:cNvSpPr>
            <p:nvPr/>
          </p:nvSpPr>
          <p:spPr bwMode="auto">
            <a:xfrm>
              <a:off x="6055196" y="2991043"/>
              <a:ext cx="2837248" cy="1200329"/>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algn="ctr" eaLnBrk="1" hangingPunct="1"/>
              <a:r>
                <a:rPr lang="de-DE" sz="1800" b="0" dirty="0">
                  <a:solidFill>
                    <a:srgbClr val="004376"/>
                  </a:solidFill>
                  <a:ea typeface="Verdana" pitchFamily="34" charset="0"/>
                  <a:cs typeface="Arial" panose="020B0604020202020204" pitchFamily="34" charset="0"/>
                </a:rPr>
                <a:t>Regeneration: Die geordneten Prozesse auf zellbiologischer Ebene</a:t>
              </a:r>
              <a:br>
                <a:rPr lang="de-DE" sz="1800" b="0" dirty="0">
                  <a:solidFill>
                    <a:srgbClr val="004376"/>
                  </a:solidFill>
                  <a:ea typeface="Verdana" pitchFamily="34" charset="0"/>
                  <a:cs typeface="Arial" panose="020B0604020202020204" pitchFamily="34" charset="0"/>
                </a:rPr>
              </a:br>
              <a:r>
                <a:rPr lang="de-DE" sz="1800" b="0" dirty="0">
                  <a:solidFill>
                    <a:srgbClr val="004376"/>
                  </a:solidFill>
                  <a:ea typeface="Verdana" pitchFamily="34" charset="0"/>
                  <a:cs typeface="Arial" panose="020B0604020202020204" pitchFamily="34" charset="0"/>
                </a:rPr>
                <a:t>sind wieder hergestellt!</a:t>
              </a:r>
            </a:p>
          </p:txBody>
        </p:sp>
      </p:grpSp>
      <p:grpSp>
        <p:nvGrpSpPr>
          <p:cNvPr id="177" name="Gruppieren 176"/>
          <p:cNvGrpSpPr/>
          <p:nvPr/>
        </p:nvGrpSpPr>
        <p:grpSpPr>
          <a:xfrm>
            <a:off x="3059112" y="2508563"/>
            <a:ext cx="2362200" cy="1100932"/>
            <a:chOff x="3059112" y="2796595"/>
            <a:chExt cx="2362200" cy="1100932"/>
          </a:xfrm>
        </p:grpSpPr>
        <p:sp>
          <p:nvSpPr>
            <p:cNvPr id="178" name="Line 17"/>
            <p:cNvSpPr>
              <a:spLocks noChangeShapeType="1"/>
            </p:cNvSpPr>
            <p:nvPr/>
          </p:nvSpPr>
          <p:spPr bwMode="auto">
            <a:xfrm>
              <a:off x="4211639" y="2796595"/>
              <a:ext cx="0" cy="454819"/>
            </a:xfrm>
            <a:prstGeom prst="line">
              <a:avLst/>
            </a:prstGeom>
            <a:noFill/>
            <a:ln w="38100">
              <a:solidFill>
                <a:srgbClr val="004376"/>
              </a:solidFill>
              <a:round/>
              <a:headEnd/>
              <a:tailEnd/>
            </a:ln>
            <a:extLst>
              <a:ext uri="{909E8E84-426E-40DD-AFC4-6F175D3DCCD1}">
                <a14:hiddenFill xmlns:a14="http://schemas.microsoft.com/office/drawing/2010/main">
                  <a:noFill/>
                </a14:hiddenFill>
              </a:ext>
            </a:extLst>
          </p:spPr>
          <p:txBody>
            <a:bodyPr/>
            <a:lstStyle/>
            <a:p>
              <a:endParaRPr lang="de-DE" sz="1800" b="0">
                <a:ea typeface="Verdana" pitchFamily="34" charset="0"/>
                <a:cs typeface="Arial" panose="020B0604020202020204" pitchFamily="34" charset="0"/>
              </a:endParaRPr>
            </a:p>
          </p:txBody>
        </p:sp>
        <p:sp>
          <p:nvSpPr>
            <p:cNvPr id="179" name="AutoShape 18"/>
            <p:cNvSpPr>
              <a:spLocks noChangeArrowheads="1"/>
            </p:cNvSpPr>
            <p:nvPr/>
          </p:nvSpPr>
          <p:spPr bwMode="auto">
            <a:xfrm>
              <a:off x="3131840" y="3356992"/>
              <a:ext cx="228600" cy="228600"/>
            </a:xfrm>
            <a:prstGeom prst="irregularSeal1">
              <a:avLst/>
            </a:prstGeom>
            <a:solidFill>
              <a:srgbClr val="1F497D"/>
            </a:solidFill>
            <a:ln w="9525">
              <a:solidFill>
                <a:srgbClr val="1F497D"/>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80" name="Rectangle 19"/>
            <p:cNvSpPr>
              <a:spLocks noChangeArrowheads="1"/>
            </p:cNvSpPr>
            <p:nvPr/>
          </p:nvSpPr>
          <p:spPr bwMode="auto">
            <a:xfrm>
              <a:off x="3059112" y="3251414"/>
              <a:ext cx="2362200" cy="646113"/>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lIns="270000">
              <a:spAutoFit/>
            </a:bodyPr>
            <a:lstStyle/>
            <a:p>
              <a:pPr algn="ctr" eaLnBrk="1" hangingPunct="1"/>
              <a:r>
                <a:rPr lang="de-DE" sz="1800" b="0" dirty="0">
                  <a:solidFill>
                    <a:srgbClr val="004376"/>
                  </a:solidFill>
                  <a:ea typeface="Verdana" pitchFamily="34" charset="0"/>
                  <a:cs typeface="Arial" panose="020B0604020202020204" pitchFamily="34" charset="0"/>
                </a:rPr>
                <a:t>Akute Entzündung (= Selbstregulation)</a:t>
              </a:r>
            </a:p>
          </p:txBody>
        </p:sp>
      </p:grpSp>
      <p:sp>
        <p:nvSpPr>
          <p:cNvPr id="34" name="Text Box 4"/>
          <p:cNvSpPr txBox="1">
            <a:spLocks noChangeArrowheads="1"/>
          </p:cNvSpPr>
          <p:nvPr/>
        </p:nvSpPr>
        <p:spPr bwMode="auto">
          <a:xfrm>
            <a:off x="3059112" y="620688"/>
            <a:ext cx="2362201" cy="646331"/>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eaLnBrk="1" hangingPunct="1"/>
            <a:r>
              <a:rPr lang="de-DE" sz="1800" b="0" dirty="0">
                <a:solidFill>
                  <a:srgbClr val="FF0000"/>
                </a:solidFill>
                <a:latin typeface="Arial" panose="020B0604020202020204" pitchFamily="34" charset="0"/>
                <a:ea typeface="Verdana" pitchFamily="34" charset="0"/>
                <a:cs typeface="Arial" panose="020B0604020202020204" pitchFamily="34" charset="0"/>
              </a:rPr>
              <a:t>Chronische</a:t>
            </a:r>
            <a:br>
              <a:rPr lang="de-DE" sz="1800" b="0" dirty="0">
                <a:solidFill>
                  <a:srgbClr val="FF0000"/>
                </a:solidFill>
                <a:latin typeface="Arial" panose="020B0604020202020204" pitchFamily="34" charset="0"/>
                <a:ea typeface="Verdana" pitchFamily="34" charset="0"/>
                <a:cs typeface="Arial" panose="020B0604020202020204" pitchFamily="34" charset="0"/>
              </a:rPr>
            </a:br>
            <a:r>
              <a:rPr lang="de-DE" sz="1800" b="0" dirty="0">
                <a:solidFill>
                  <a:srgbClr val="FF0000"/>
                </a:solidFill>
                <a:latin typeface="Arial" panose="020B0604020202020204" pitchFamily="34" charset="0"/>
                <a:ea typeface="Verdana" pitchFamily="34" charset="0"/>
                <a:cs typeface="Arial" panose="020B0604020202020204" pitchFamily="34" charset="0"/>
              </a:rPr>
              <a:t>Noxe</a:t>
            </a:r>
          </a:p>
        </p:txBody>
      </p:sp>
      <p:sp>
        <p:nvSpPr>
          <p:cNvPr id="2" name="Rechteck 1"/>
          <p:cNvSpPr/>
          <p:nvPr/>
        </p:nvSpPr>
        <p:spPr bwMode="auto">
          <a:xfrm>
            <a:off x="5619750" y="2874760"/>
            <a:ext cx="176386" cy="856383"/>
          </a:xfrm>
          <a:prstGeom prst="rect">
            <a:avLst/>
          </a:prstGeom>
          <a:solidFill>
            <a:srgbClr val="FF0033"/>
          </a:solidFill>
          <a:ln w="9525" cap="flat" cmpd="sng" algn="ctr">
            <a:solidFill>
              <a:srgbClr val="FF0000"/>
            </a:solid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1" i="0" u="none" strike="noStrike" cap="none" normalizeH="0" baseline="0">
              <a:ln>
                <a:noFill/>
              </a:ln>
              <a:solidFill>
                <a:srgbClr val="0000FF"/>
              </a:solidFill>
              <a:effectLst/>
              <a:latin typeface="Arial" charset="0"/>
            </a:endParaRPr>
          </a:p>
        </p:txBody>
      </p:sp>
    </p:spTree>
    <p:extLst>
      <p:ext uri="{BB962C8B-B14F-4D97-AF65-F5344CB8AC3E}">
        <p14:creationId xmlns:p14="http://schemas.microsoft.com/office/powerpoint/2010/main" val="327108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blinds(horizontal)">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blinds(horizontal)">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blinds(horizontal)">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blinds(horizontal)">
                                      <p:cBhvr>
                                        <p:cTn id="27" dur="500"/>
                                        <p:tgtEl>
                                          <p:spTgt spid="9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blinds(horizontal)">
                                      <p:cBhvr>
                                        <p:cTn id="32" dur="500"/>
                                        <p:tgtEl>
                                          <p:spTgt spid="8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blinds(horizontal)">
                                      <p:cBhvr>
                                        <p:cTn id="37" dur="500"/>
                                        <p:tgtEl>
                                          <p:spTgt spid="7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blinds(horizontal)">
                                      <p:cBhvr>
                                        <p:cTn id="42" dur="500"/>
                                        <p:tgtEl>
                                          <p:spTgt spid="7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51"/>
                                        </p:tgtEl>
                                        <p:attrNameLst>
                                          <p:attrName>style.visibility</p:attrName>
                                        </p:attrNameLst>
                                      </p:cBhvr>
                                      <p:to>
                                        <p:strVal val="visible"/>
                                      </p:to>
                                    </p:set>
                                    <p:animEffect transition="in" filter="blinds(horizontal)">
                                      <p:cBhvr>
                                        <p:cTn id="47"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830997"/>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dirty="0">
                <a:solidFill>
                  <a:schemeClr val="bg1"/>
                </a:solidFill>
                <a:latin typeface="Arial" panose="020B0604020202020204" pitchFamily="34" charset="0"/>
              </a:rPr>
              <a:t>Kompensationsketten: Leitbahnen in der Chinesischen Medizin</a:t>
            </a:r>
          </a:p>
        </p:txBody>
      </p:sp>
      <p:pic>
        <p:nvPicPr>
          <p:cNvPr id="150" name="Grafik 149"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170" y="980728"/>
            <a:ext cx="4525174" cy="5720850"/>
          </a:xfrm>
          <a:prstGeom prst="rect">
            <a:avLst/>
          </a:prstGeom>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17" y="1020518"/>
            <a:ext cx="2467083" cy="3517356"/>
          </a:xfrm>
          <a:prstGeom prst="rect">
            <a:avLst/>
          </a:prstGeom>
        </p:spPr>
      </p:pic>
    </p:spTree>
    <p:extLst>
      <p:ext uri="{BB962C8B-B14F-4D97-AF65-F5344CB8AC3E}">
        <p14:creationId xmlns:p14="http://schemas.microsoft.com/office/powerpoint/2010/main" val="4080450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46166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dirty="0">
                <a:solidFill>
                  <a:schemeClr val="bg1"/>
                </a:solidFill>
                <a:latin typeface="Arial" panose="020B0604020202020204" pitchFamily="34" charset="0"/>
              </a:rPr>
              <a:t>Kompensationsketten: </a:t>
            </a:r>
            <a:r>
              <a:rPr lang="de-DE" altLang="de-DE" sz="2400" dirty="0" err="1">
                <a:solidFill>
                  <a:schemeClr val="bg1"/>
                </a:solidFill>
                <a:latin typeface="Arial" panose="020B0604020202020204" pitchFamily="34" charset="0"/>
              </a:rPr>
              <a:t>Anatomy</a:t>
            </a:r>
            <a:r>
              <a:rPr lang="de-DE" altLang="de-DE" sz="2400" dirty="0">
                <a:solidFill>
                  <a:schemeClr val="bg1"/>
                </a:solidFill>
                <a:latin typeface="Arial" panose="020B0604020202020204" pitchFamily="34" charset="0"/>
              </a:rPr>
              <a:t> Trains [Tom Myers] </a:t>
            </a:r>
          </a:p>
        </p:txBody>
      </p:sp>
      <p:pic>
        <p:nvPicPr>
          <p:cNvPr id="5" name="Grafik 4"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7075" y="744986"/>
            <a:ext cx="3364038" cy="4581128"/>
          </a:xfrm>
          <a:prstGeom prst="rect">
            <a:avLst/>
          </a:prstGeom>
        </p:spPr>
      </p:pic>
      <p:grpSp>
        <p:nvGrpSpPr>
          <p:cNvPr id="6" name="Gruppieren 5"/>
          <p:cNvGrpSpPr/>
          <p:nvPr/>
        </p:nvGrpSpPr>
        <p:grpSpPr>
          <a:xfrm>
            <a:off x="5580112" y="744986"/>
            <a:ext cx="3415403" cy="4633964"/>
            <a:chOff x="5364088" y="692150"/>
            <a:chExt cx="3415403" cy="4633964"/>
          </a:xfrm>
        </p:grpSpPr>
        <p:pic>
          <p:nvPicPr>
            <p:cNvPr id="7" name="Grafik 6"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4088" y="692150"/>
              <a:ext cx="3415403" cy="4633964"/>
            </a:xfrm>
            <a:prstGeom prst="rect">
              <a:avLst/>
            </a:prstGeom>
          </p:spPr>
        </p:pic>
        <p:sp>
          <p:nvSpPr>
            <p:cNvPr id="8" name="Rechteck 7"/>
            <p:cNvSpPr/>
            <p:nvPr/>
          </p:nvSpPr>
          <p:spPr>
            <a:xfrm>
              <a:off x="5724128" y="2564904"/>
              <a:ext cx="1080120" cy="720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839" y="744986"/>
            <a:ext cx="1940868" cy="2664842"/>
          </a:xfrm>
          <a:prstGeom prst="rect">
            <a:avLst/>
          </a:prstGeom>
        </p:spPr>
      </p:pic>
    </p:spTree>
    <p:extLst>
      <p:ext uri="{BB962C8B-B14F-4D97-AF65-F5344CB8AC3E}">
        <p14:creationId xmlns:p14="http://schemas.microsoft.com/office/powerpoint/2010/main" val="1077907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46166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dirty="0">
                <a:solidFill>
                  <a:schemeClr val="bg1"/>
                </a:solidFill>
                <a:latin typeface="Arial" panose="020B0604020202020204" pitchFamily="34" charset="0"/>
              </a:rPr>
              <a:t>Bei chronischen Noxen: Adaptation und Kompensation</a:t>
            </a:r>
          </a:p>
        </p:txBody>
      </p:sp>
      <p:pic>
        <p:nvPicPr>
          <p:cNvPr id="27" name="Picture 2" descr="4Manschgerl"/>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32" t="2254" r="65165"/>
          <a:stretch/>
        </p:blipFill>
        <p:spPr bwMode="auto">
          <a:xfrm>
            <a:off x="295275" y="764704"/>
            <a:ext cx="2209800" cy="51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uppieren 27"/>
          <p:cNvGrpSpPr/>
          <p:nvPr/>
        </p:nvGrpSpPr>
        <p:grpSpPr>
          <a:xfrm>
            <a:off x="1333500" y="836712"/>
            <a:ext cx="423863" cy="671513"/>
            <a:chOff x="1333500" y="1577975"/>
            <a:chExt cx="423863" cy="671513"/>
          </a:xfrm>
        </p:grpSpPr>
        <p:sp>
          <p:nvSpPr>
            <p:cNvPr id="29"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30" name="Group 20"/>
            <p:cNvGrpSpPr>
              <a:grpSpLocks/>
            </p:cNvGrpSpPr>
            <p:nvPr/>
          </p:nvGrpSpPr>
          <p:grpSpPr bwMode="auto">
            <a:xfrm>
              <a:off x="1528763" y="1577975"/>
              <a:ext cx="228600" cy="457200"/>
              <a:chOff x="2880" y="960"/>
              <a:chExt cx="144" cy="288"/>
            </a:xfrm>
            <a:solidFill>
              <a:srgbClr val="004376"/>
            </a:solidFill>
          </p:grpSpPr>
          <p:sp>
            <p:nvSpPr>
              <p:cNvPr id="31"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32"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33"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52" name="Gruppieren 51"/>
          <p:cNvGrpSpPr/>
          <p:nvPr/>
        </p:nvGrpSpPr>
        <p:grpSpPr>
          <a:xfrm>
            <a:off x="3086533" y="5085184"/>
            <a:ext cx="2578720" cy="754063"/>
            <a:chOff x="3073400" y="5146680"/>
            <a:chExt cx="2578720" cy="754063"/>
          </a:xfrm>
        </p:grpSpPr>
        <p:grpSp>
          <p:nvGrpSpPr>
            <p:cNvPr id="53" name="Group 16"/>
            <p:cNvGrpSpPr>
              <a:grpSpLocks/>
            </p:cNvGrpSpPr>
            <p:nvPr/>
          </p:nvGrpSpPr>
          <p:grpSpPr bwMode="auto">
            <a:xfrm>
              <a:off x="3073400" y="5146680"/>
              <a:ext cx="2362200" cy="754063"/>
              <a:chOff x="1927" y="2508"/>
              <a:chExt cx="1488" cy="475"/>
            </a:xfrm>
          </p:grpSpPr>
          <p:sp>
            <p:nvSpPr>
              <p:cNvPr id="55" name="Line 17"/>
              <p:cNvSpPr>
                <a:spLocks noChangeShapeType="1"/>
              </p:cNvSpPr>
              <p:nvPr/>
            </p:nvSpPr>
            <p:spPr bwMode="auto">
              <a:xfrm>
                <a:off x="2562" y="2508"/>
                <a:ext cx="0" cy="242"/>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sz="1800" b="0">
                  <a:ea typeface="Verdana" pitchFamily="34" charset="0"/>
                  <a:cs typeface="Arial" panose="020B0604020202020204" pitchFamily="34" charset="0"/>
                </a:endParaRPr>
              </a:p>
            </p:txBody>
          </p:sp>
          <p:sp>
            <p:nvSpPr>
              <p:cNvPr id="56" name="AutoShape 18"/>
              <p:cNvSpPr>
                <a:spLocks noChangeArrowheads="1"/>
              </p:cNvSpPr>
              <p:nvPr/>
            </p:nvSpPr>
            <p:spPr bwMode="auto">
              <a:xfrm>
                <a:off x="2021" y="2797"/>
                <a:ext cx="144" cy="144"/>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57" name="Rectangle 19"/>
              <p:cNvSpPr>
                <a:spLocks noChangeArrowheads="1"/>
              </p:cNvSpPr>
              <p:nvPr/>
            </p:nvSpPr>
            <p:spPr bwMode="auto">
              <a:xfrm>
                <a:off x="1927" y="2750"/>
                <a:ext cx="1488" cy="233"/>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270000">
                <a:spAutoFit/>
              </a:bodyPr>
              <a:lstStyle/>
              <a:p>
                <a:pPr algn="ctr" eaLnBrk="1" hangingPunct="1"/>
                <a:r>
                  <a:rPr lang="de-DE" sz="1800" b="0" dirty="0">
                    <a:solidFill>
                      <a:srgbClr val="FF0000"/>
                    </a:solidFill>
                    <a:ea typeface="Verdana" pitchFamily="34" charset="0"/>
                    <a:cs typeface="Arial" panose="020B0604020202020204" pitchFamily="34" charset="0"/>
                  </a:rPr>
                  <a:t>Kompensation</a:t>
                </a:r>
              </a:p>
            </p:txBody>
          </p:sp>
        </p:grpSp>
        <p:sp>
          <p:nvSpPr>
            <p:cNvPr id="54" name="Rectangle 12"/>
            <p:cNvSpPr>
              <a:spLocks noChangeArrowheads="1"/>
            </p:cNvSpPr>
            <p:nvPr/>
          </p:nvSpPr>
          <p:spPr bwMode="auto">
            <a:xfrm>
              <a:off x="4211638" y="5161523"/>
              <a:ext cx="1440482" cy="338554"/>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eaLnBrk="1" hangingPunct="1"/>
              <a:r>
                <a:rPr lang="de-DE" b="0" dirty="0">
                  <a:solidFill>
                    <a:srgbClr val="FF0000"/>
                  </a:solidFill>
                  <a:ea typeface="Verdana" pitchFamily="34" charset="0"/>
                  <a:cs typeface="Arial" panose="020B0604020202020204" pitchFamily="34" charset="0"/>
                </a:rPr>
                <a:t>überfordert!</a:t>
              </a:r>
            </a:p>
          </p:txBody>
        </p:sp>
      </p:grpSp>
      <p:grpSp>
        <p:nvGrpSpPr>
          <p:cNvPr id="3" name="Gruppieren 2"/>
          <p:cNvGrpSpPr/>
          <p:nvPr/>
        </p:nvGrpSpPr>
        <p:grpSpPr>
          <a:xfrm>
            <a:off x="3073400" y="3610277"/>
            <a:ext cx="2546350" cy="1462089"/>
            <a:chOff x="3073400" y="3898309"/>
            <a:chExt cx="2546350" cy="1462089"/>
          </a:xfrm>
        </p:grpSpPr>
        <p:sp>
          <p:nvSpPr>
            <p:cNvPr id="59" name="Rectangle 12"/>
            <p:cNvSpPr>
              <a:spLocks noChangeArrowheads="1"/>
            </p:cNvSpPr>
            <p:nvPr/>
          </p:nvSpPr>
          <p:spPr bwMode="auto">
            <a:xfrm>
              <a:off x="4200526" y="3898529"/>
              <a:ext cx="1419224" cy="338554"/>
            </a:xfrm>
            <a:prstGeom prst="rect">
              <a:avLst/>
            </a:prstGeom>
            <a:noFill/>
            <a:ln w="38100">
              <a:noFill/>
              <a:miter lim="800000"/>
              <a:headEnd/>
              <a:tailEnd/>
            </a:ln>
          </p:spPr>
          <p:txBody>
            <a:bodyPr wrap="square" lIns="0" rIns="0">
              <a:spAutoFit/>
            </a:bodyPr>
            <a:lstStyle/>
            <a:p>
              <a:pPr eaLnBrk="1" hangingPunct="1"/>
              <a:r>
                <a:rPr lang="de-DE" b="0" dirty="0">
                  <a:solidFill>
                    <a:srgbClr val="95B3D7"/>
                  </a:solidFill>
                  <a:ea typeface="Verdana" pitchFamily="34" charset="0"/>
                  <a:cs typeface="Arial" panose="020B0604020202020204" pitchFamily="34" charset="0"/>
                </a:rPr>
                <a:t>überfordert!</a:t>
              </a:r>
            </a:p>
          </p:txBody>
        </p:sp>
        <p:grpSp>
          <p:nvGrpSpPr>
            <p:cNvPr id="60" name="Group 16"/>
            <p:cNvGrpSpPr>
              <a:grpSpLocks/>
            </p:cNvGrpSpPr>
            <p:nvPr/>
          </p:nvGrpSpPr>
          <p:grpSpPr bwMode="auto">
            <a:xfrm>
              <a:off x="3073400" y="3898309"/>
              <a:ext cx="2362200" cy="1462089"/>
              <a:chOff x="1927" y="2845"/>
              <a:chExt cx="1488" cy="921"/>
            </a:xfrm>
            <a:solidFill>
              <a:srgbClr val="95B3D7"/>
            </a:solidFill>
          </p:grpSpPr>
          <p:sp>
            <p:nvSpPr>
              <p:cNvPr id="62" name="Line 17"/>
              <p:cNvSpPr>
                <a:spLocks noChangeShapeType="1"/>
              </p:cNvSpPr>
              <p:nvPr/>
            </p:nvSpPr>
            <p:spPr bwMode="auto">
              <a:xfrm>
                <a:off x="2562" y="2845"/>
                <a:ext cx="0" cy="242"/>
              </a:xfrm>
              <a:prstGeom prst="line">
                <a:avLst/>
              </a:prstGeom>
              <a:grpFill/>
              <a:ln w="38100">
                <a:solidFill>
                  <a:srgbClr val="95B3D7"/>
                </a:solidFill>
                <a:round/>
                <a:headEnd/>
                <a:tailEnd/>
              </a:ln>
            </p:spPr>
            <p:txBody>
              <a:bodyPr/>
              <a:lstStyle/>
              <a:p>
                <a:endParaRPr lang="de-DE" sz="1800" b="0">
                  <a:solidFill>
                    <a:srgbClr val="95B3D7"/>
                  </a:solidFill>
                  <a:ea typeface="Verdana" pitchFamily="34" charset="0"/>
                  <a:cs typeface="Arial" panose="020B0604020202020204" pitchFamily="34" charset="0"/>
                </a:endParaRPr>
              </a:p>
            </p:txBody>
          </p:sp>
          <p:sp>
            <p:nvSpPr>
              <p:cNvPr id="64" name="Rectangle 19"/>
              <p:cNvSpPr>
                <a:spLocks noChangeArrowheads="1"/>
              </p:cNvSpPr>
              <p:nvPr/>
            </p:nvSpPr>
            <p:spPr bwMode="auto">
              <a:xfrm>
                <a:off x="1927" y="3087"/>
                <a:ext cx="1488" cy="679"/>
              </a:xfrm>
              <a:prstGeom prst="rect">
                <a:avLst/>
              </a:prstGeom>
              <a:solidFill>
                <a:srgbClr val="FFFFFF"/>
              </a:solidFill>
              <a:ln w="38100">
                <a:solidFill>
                  <a:srgbClr val="95B3D7"/>
                </a:solidFill>
                <a:miter lim="800000"/>
                <a:headEnd/>
                <a:tailEnd/>
              </a:ln>
            </p:spPr>
            <p:txBody>
              <a:bodyPr lIns="270000">
                <a:spAutoFit/>
              </a:bodyPr>
              <a:lstStyle/>
              <a:p>
                <a:pPr algn="ctr" eaLnBrk="1" hangingPunct="1"/>
                <a:r>
                  <a:rPr lang="de-DE" b="0" dirty="0">
                    <a:solidFill>
                      <a:srgbClr val="95B3D7"/>
                    </a:solidFill>
                    <a:ea typeface="Verdana" pitchFamily="34" charset="0"/>
                    <a:cs typeface="Arial" panose="020B0604020202020204" pitchFamily="34" charset="0"/>
                  </a:rPr>
                  <a:t>Adaptation &gt;&gt;&gt; chronische Form- und Funktionsstörung (symptomfrei)</a:t>
                </a:r>
              </a:p>
            </p:txBody>
          </p:sp>
        </p:grpSp>
      </p:grpSp>
      <p:sp>
        <p:nvSpPr>
          <p:cNvPr id="65" name="Text Box 56"/>
          <p:cNvSpPr txBox="1">
            <a:spLocks noChangeArrowheads="1"/>
          </p:cNvSpPr>
          <p:nvPr/>
        </p:nvSpPr>
        <p:spPr bwMode="auto">
          <a:xfrm>
            <a:off x="-9525" y="6093296"/>
            <a:ext cx="9153525" cy="461665"/>
          </a:xfrm>
          <a:prstGeom prst="rect">
            <a:avLst/>
          </a:prstGeom>
          <a:solidFill>
            <a:srgbClr val="4379AF"/>
          </a:solidFill>
          <a:ln w="9525">
            <a:solidFill>
              <a:srgbClr val="4379AF"/>
            </a:solidFill>
            <a:miter lim="800000"/>
            <a:headEnd/>
            <a:tailEnd/>
          </a:ln>
        </p:spPr>
        <p:txBody>
          <a:bodyPr wrap="square">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marL="180975" algn="ctr"/>
            <a:r>
              <a:rPr lang="de-DE" sz="2400" dirty="0">
                <a:solidFill>
                  <a:schemeClr val="bg1"/>
                </a:solidFill>
                <a:latin typeface="Arial" panose="020B0604020202020204" pitchFamily="34" charset="0"/>
                <a:ea typeface="Verdana" pitchFamily="34" charset="0"/>
                <a:cs typeface="Arial" panose="020B0604020202020204" pitchFamily="34" charset="0"/>
              </a:rPr>
              <a:t>„Das chronische Symptom lügt!“</a:t>
            </a:r>
            <a:endParaRPr lang="de-DE" sz="2400" i="1" dirty="0">
              <a:solidFill>
                <a:schemeClr val="bg1"/>
              </a:solidFill>
              <a:latin typeface="Arial" panose="020B0604020202020204" pitchFamily="34" charset="0"/>
              <a:ea typeface="Verdana" pitchFamily="34" charset="0"/>
              <a:cs typeface="Arial" panose="020B0604020202020204" pitchFamily="34" charset="0"/>
            </a:endParaRPr>
          </a:p>
        </p:txBody>
      </p:sp>
      <p:grpSp>
        <p:nvGrpSpPr>
          <p:cNvPr id="66" name="Gruppieren 65"/>
          <p:cNvGrpSpPr/>
          <p:nvPr/>
        </p:nvGrpSpPr>
        <p:grpSpPr>
          <a:xfrm>
            <a:off x="1319589" y="1603476"/>
            <a:ext cx="242511" cy="1612182"/>
            <a:chOff x="1319589" y="2344739"/>
            <a:chExt cx="242511" cy="1612182"/>
          </a:xfrm>
          <a:solidFill>
            <a:srgbClr val="95B3D7"/>
          </a:solidFill>
        </p:grpSpPr>
        <p:sp>
          <p:nvSpPr>
            <p:cNvPr id="67" name="AutoShape 42"/>
            <p:cNvSpPr>
              <a:spLocks noChangeArrowheads="1"/>
            </p:cNvSpPr>
            <p:nvPr/>
          </p:nvSpPr>
          <p:spPr bwMode="auto">
            <a:xfrm>
              <a:off x="1333500" y="3448055"/>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68" name="AutoShape 46"/>
            <p:cNvSpPr>
              <a:spLocks noChangeArrowheads="1"/>
            </p:cNvSpPr>
            <p:nvPr/>
          </p:nvSpPr>
          <p:spPr bwMode="auto">
            <a:xfrm>
              <a:off x="1326356" y="2344739"/>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69" name="AutoShape 46"/>
            <p:cNvSpPr>
              <a:spLocks noChangeArrowheads="1"/>
            </p:cNvSpPr>
            <p:nvPr/>
          </p:nvSpPr>
          <p:spPr bwMode="auto">
            <a:xfrm>
              <a:off x="1323975" y="29559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0" name="AutoShape 46"/>
            <p:cNvSpPr>
              <a:spLocks noChangeArrowheads="1"/>
            </p:cNvSpPr>
            <p:nvPr/>
          </p:nvSpPr>
          <p:spPr bwMode="auto">
            <a:xfrm>
              <a:off x="1323975" y="3201195"/>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1" name="AutoShape 46"/>
            <p:cNvSpPr>
              <a:spLocks noChangeArrowheads="1"/>
            </p:cNvSpPr>
            <p:nvPr/>
          </p:nvSpPr>
          <p:spPr bwMode="auto">
            <a:xfrm>
              <a:off x="1333500" y="372832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81" name="AutoShape 46"/>
            <p:cNvSpPr>
              <a:spLocks noChangeArrowheads="1"/>
            </p:cNvSpPr>
            <p:nvPr/>
          </p:nvSpPr>
          <p:spPr bwMode="auto">
            <a:xfrm>
              <a:off x="1319589" y="265948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72" name="Gruppieren 71"/>
          <p:cNvGrpSpPr/>
          <p:nvPr/>
        </p:nvGrpSpPr>
        <p:grpSpPr>
          <a:xfrm>
            <a:off x="1081087" y="3548165"/>
            <a:ext cx="366713" cy="1773240"/>
            <a:chOff x="1081087" y="4289428"/>
            <a:chExt cx="366713" cy="1773240"/>
          </a:xfrm>
          <a:solidFill>
            <a:srgbClr val="95B3D7"/>
          </a:solidFill>
        </p:grpSpPr>
        <p:sp>
          <p:nvSpPr>
            <p:cNvPr id="73" name="AutoShape 44"/>
            <p:cNvSpPr>
              <a:spLocks noChangeArrowheads="1"/>
            </p:cNvSpPr>
            <p:nvPr/>
          </p:nvSpPr>
          <p:spPr bwMode="auto">
            <a:xfrm>
              <a:off x="1143000" y="526415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4" name="AutoShape 43"/>
            <p:cNvSpPr>
              <a:spLocks noChangeArrowheads="1"/>
            </p:cNvSpPr>
            <p:nvPr/>
          </p:nvSpPr>
          <p:spPr bwMode="auto">
            <a:xfrm>
              <a:off x="1081087" y="42894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5" name="AutoShape 43"/>
            <p:cNvSpPr>
              <a:spLocks noChangeArrowheads="1"/>
            </p:cNvSpPr>
            <p:nvPr/>
          </p:nvSpPr>
          <p:spPr bwMode="auto">
            <a:xfrm>
              <a:off x="1181100" y="558959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6" name="AutoShape 42"/>
            <p:cNvSpPr>
              <a:spLocks noChangeArrowheads="1"/>
            </p:cNvSpPr>
            <p:nvPr/>
          </p:nvSpPr>
          <p:spPr bwMode="auto">
            <a:xfrm>
              <a:off x="1083470" y="461645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77" name="AutoShape 43"/>
            <p:cNvSpPr>
              <a:spLocks noChangeArrowheads="1"/>
            </p:cNvSpPr>
            <p:nvPr/>
          </p:nvSpPr>
          <p:spPr bwMode="auto">
            <a:xfrm>
              <a:off x="1219200" y="583406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78" name="Gruppieren 77"/>
          <p:cNvGrpSpPr/>
          <p:nvPr/>
        </p:nvGrpSpPr>
        <p:grpSpPr>
          <a:xfrm>
            <a:off x="1457325" y="3536024"/>
            <a:ext cx="311945" cy="1798084"/>
            <a:chOff x="1457325" y="4277287"/>
            <a:chExt cx="311945" cy="1798084"/>
          </a:xfrm>
          <a:solidFill>
            <a:srgbClr val="95B3D7"/>
          </a:solidFill>
        </p:grpSpPr>
        <p:sp>
          <p:nvSpPr>
            <p:cNvPr id="79" name="AutoShape 45"/>
            <p:cNvSpPr>
              <a:spLocks noChangeArrowheads="1"/>
            </p:cNvSpPr>
            <p:nvPr/>
          </p:nvSpPr>
          <p:spPr bwMode="auto">
            <a:xfrm>
              <a:off x="1485900" y="5251454"/>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0" name="AutoShape 44"/>
            <p:cNvSpPr>
              <a:spLocks noChangeArrowheads="1"/>
            </p:cNvSpPr>
            <p:nvPr/>
          </p:nvSpPr>
          <p:spPr bwMode="auto">
            <a:xfrm>
              <a:off x="1540670" y="4277287"/>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1" name="AutoShape 44"/>
            <p:cNvSpPr>
              <a:spLocks noChangeArrowheads="1"/>
            </p:cNvSpPr>
            <p:nvPr/>
          </p:nvSpPr>
          <p:spPr bwMode="auto">
            <a:xfrm>
              <a:off x="1514475" y="4584704"/>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2" name="AutoShape 45"/>
            <p:cNvSpPr>
              <a:spLocks noChangeArrowheads="1"/>
            </p:cNvSpPr>
            <p:nvPr/>
          </p:nvSpPr>
          <p:spPr bwMode="auto">
            <a:xfrm>
              <a:off x="1457325" y="584677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3" name="AutoShape 44"/>
            <p:cNvSpPr>
              <a:spLocks noChangeArrowheads="1"/>
            </p:cNvSpPr>
            <p:nvPr/>
          </p:nvSpPr>
          <p:spPr bwMode="auto">
            <a:xfrm>
              <a:off x="1466850" y="558959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84" name="Gruppieren 83"/>
          <p:cNvGrpSpPr/>
          <p:nvPr/>
        </p:nvGrpSpPr>
        <p:grpSpPr>
          <a:xfrm>
            <a:off x="566738" y="1603476"/>
            <a:ext cx="719137" cy="1830389"/>
            <a:chOff x="566738" y="2344739"/>
            <a:chExt cx="719137" cy="1830389"/>
          </a:xfrm>
          <a:solidFill>
            <a:srgbClr val="95B3D7"/>
          </a:solidFill>
        </p:grpSpPr>
        <p:sp>
          <p:nvSpPr>
            <p:cNvPr id="85" name="AutoShape 43"/>
            <p:cNvSpPr>
              <a:spLocks noChangeArrowheads="1"/>
            </p:cNvSpPr>
            <p:nvPr/>
          </p:nvSpPr>
          <p:spPr bwMode="auto">
            <a:xfrm>
              <a:off x="804863" y="3130550"/>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6" name="AutoShape 42"/>
            <p:cNvSpPr>
              <a:spLocks noChangeArrowheads="1"/>
            </p:cNvSpPr>
            <p:nvPr/>
          </p:nvSpPr>
          <p:spPr bwMode="auto">
            <a:xfrm>
              <a:off x="804863" y="284480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7" name="AutoShape 43"/>
            <p:cNvSpPr>
              <a:spLocks noChangeArrowheads="1"/>
            </p:cNvSpPr>
            <p:nvPr/>
          </p:nvSpPr>
          <p:spPr bwMode="auto">
            <a:xfrm>
              <a:off x="566738" y="39465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8" name="AutoShape 42"/>
            <p:cNvSpPr>
              <a:spLocks noChangeArrowheads="1"/>
            </p:cNvSpPr>
            <p:nvPr/>
          </p:nvSpPr>
          <p:spPr bwMode="auto">
            <a:xfrm>
              <a:off x="619125" y="3679833"/>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89" name="AutoShape 42"/>
            <p:cNvSpPr>
              <a:spLocks noChangeArrowheads="1"/>
            </p:cNvSpPr>
            <p:nvPr/>
          </p:nvSpPr>
          <p:spPr bwMode="auto">
            <a:xfrm>
              <a:off x="723900" y="3448055"/>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0" name="AutoShape 46"/>
            <p:cNvSpPr>
              <a:spLocks noChangeArrowheads="1"/>
            </p:cNvSpPr>
            <p:nvPr/>
          </p:nvSpPr>
          <p:spPr bwMode="auto">
            <a:xfrm>
              <a:off x="1057275" y="2344739"/>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91" name="Gruppieren 90"/>
          <p:cNvGrpSpPr/>
          <p:nvPr/>
        </p:nvGrpSpPr>
        <p:grpSpPr>
          <a:xfrm>
            <a:off x="1847851" y="2043216"/>
            <a:ext cx="473868" cy="1286742"/>
            <a:chOff x="1847851" y="2784479"/>
            <a:chExt cx="473868" cy="1286742"/>
          </a:xfrm>
          <a:solidFill>
            <a:srgbClr val="95B3D7"/>
          </a:solidFill>
        </p:grpSpPr>
        <p:sp>
          <p:nvSpPr>
            <p:cNvPr id="92" name="AutoShape 47"/>
            <p:cNvSpPr>
              <a:spLocks noChangeArrowheads="1"/>
            </p:cNvSpPr>
            <p:nvPr/>
          </p:nvSpPr>
          <p:spPr bwMode="auto">
            <a:xfrm>
              <a:off x="1847851" y="2784479"/>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3" name="AutoShape 47"/>
            <p:cNvSpPr>
              <a:spLocks noChangeArrowheads="1"/>
            </p:cNvSpPr>
            <p:nvPr/>
          </p:nvSpPr>
          <p:spPr bwMode="auto">
            <a:xfrm>
              <a:off x="1900238" y="3070228"/>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4" name="AutoShape 47"/>
            <p:cNvSpPr>
              <a:spLocks noChangeArrowheads="1"/>
            </p:cNvSpPr>
            <p:nvPr/>
          </p:nvSpPr>
          <p:spPr bwMode="auto">
            <a:xfrm>
              <a:off x="1978819" y="3359156"/>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5" name="AutoShape 47"/>
            <p:cNvSpPr>
              <a:spLocks noChangeArrowheads="1"/>
            </p:cNvSpPr>
            <p:nvPr/>
          </p:nvSpPr>
          <p:spPr bwMode="auto">
            <a:xfrm>
              <a:off x="2014538" y="3605217"/>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96" name="AutoShape 47"/>
            <p:cNvSpPr>
              <a:spLocks noChangeArrowheads="1"/>
            </p:cNvSpPr>
            <p:nvPr/>
          </p:nvSpPr>
          <p:spPr bwMode="auto">
            <a:xfrm>
              <a:off x="2093119" y="3842621"/>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grpSp>
        <p:nvGrpSpPr>
          <p:cNvPr id="97" name="Gruppieren 96"/>
          <p:cNvGrpSpPr/>
          <p:nvPr/>
        </p:nvGrpSpPr>
        <p:grpSpPr>
          <a:xfrm>
            <a:off x="814388" y="620688"/>
            <a:ext cx="2689225" cy="3784729"/>
            <a:chOff x="838200" y="1361951"/>
            <a:chExt cx="2689225" cy="3784729"/>
          </a:xfrm>
        </p:grpSpPr>
        <p:grpSp>
          <p:nvGrpSpPr>
            <p:cNvPr id="98" name="Gruppieren 97"/>
            <p:cNvGrpSpPr/>
            <p:nvPr/>
          </p:nvGrpSpPr>
          <p:grpSpPr>
            <a:xfrm>
              <a:off x="838200" y="2074867"/>
              <a:ext cx="1352551" cy="3071813"/>
              <a:chOff x="838200" y="2074867"/>
              <a:chExt cx="1352551" cy="3071813"/>
            </a:xfrm>
          </p:grpSpPr>
          <p:grpSp>
            <p:nvGrpSpPr>
              <p:cNvPr id="100" name="Gruppieren 99"/>
              <p:cNvGrpSpPr/>
              <p:nvPr/>
            </p:nvGrpSpPr>
            <p:grpSpPr>
              <a:xfrm>
                <a:off x="838200" y="2087564"/>
                <a:ext cx="423863" cy="671513"/>
                <a:chOff x="1333500" y="1577975"/>
                <a:chExt cx="423863" cy="671513"/>
              </a:xfrm>
            </p:grpSpPr>
            <p:sp>
              <p:nvSpPr>
                <p:cNvPr id="137"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38" name="Group 20"/>
                <p:cNvGrpSpPr>
                  <a:grpSpLocks/>
                </p:cNvGrpSpPr>
                <p:nvPr/>
              </p:nvGrpSpPr>
              <p:grpSpPr bwMode="auto">
                <a:xfrm>
                  <a:off x="1528763" y="1577975"/>
                  <a:ext cx="228600" cy="457200"/>
                  <a:chOff x="2880" y="960"/>
                  <a:chExt cx="144" cy="288"/>
                </a:xfrm>
                <a:solidFill>
                  <a:srgbClr val="004376"/>
                </a:solidFill>
              </p:grpSpPr>
              <p:sp>
                <p:nvSpPr>
                  <p:cNvPr id="139"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40"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41"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1" name="Gruppieren 100"/>
              <p:cNvGrpSpPr/>
              <p:nvPr/>
            </p:nvGrpSpPr>
            <p:grpSpPr>
              <a:xfrm>
                <a:off x="1766888" y="2074867"/>
                <a:ext cx="423863" cy="671513"/>
                <a:chOff x="1333500" y="1577975"/>
                <a:chExt cx="423863" cy="671513"/>
              </a:xfrm>
            </p:grpSpPr>
            <p:sp>
              <p:nvSpPr>
                <p:cNvPr id="132"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33" name="Group 20"/>
                <p:cNvGrpSpPr>
                  <a:grpSpLocks/>
                </p:cNvGrpSpPr>
                <p:nvPr/>
              </p:nvGrpSpPr>
              <p:grpSpPr bwMode="auto">
                <a:xfrm>
                  <a:off x="1528763" y="1577975"/>
                  <a:ext cx="228600" cy="457200"/>
                  <a:chOff x="2880" y="960"/>
                  <a:chExt cx="144" cy="288"/>
                </a:xfrm>
                <a:solidFill>
                  <a:srgbClr val="004376"/>
                </a:solidFill>
              </p:grpSpPr>
              <p:sp>
                <p:nvSpPr>
                  <p:cNvPr id="134"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35"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36"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3" name="Gruppieren 102"/>
              <p:cNvGrpSpPr/>
              <p:nvPr/>
            </p:nvGrpSpPr>
            <p:grpSpPr>
              <a:xfrm>
                <a:off x="1104899" y="3562355"/>
                <a:ext cx="400051" cy="685800"/>
                <a:chOff x="1357312" y="1577975"/>
                <a:chExt cx="400051" cy="685800"/>
              </a:xfrm>
            </p:grpSpPr>
            <p:sp>
              <p:nvSpPr>
                <p:cNvPr id="122" name="AutoShape 3"/>
                <p:cNvSpPr>
                  <a:spLocks noChangeArrowheads="1"/>
                </p:cNvSpPr>
                <p:nvPr/>
              </p:nvSpPr>
              <p:spPr bwMode="auto">
                <a:xfrm>
                  <a:off x="1357312" y="2035175"/>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23" name="Group 20"/>
                <p:cNvGrpSpPr>
                  <a:grpSpLocks/>
                </p:cNvGrpSpPr>
                <p:nvPr/>
              </p:nvGrpSpPr>
              <p:grpSpPr bwMode="auto">
                <a:xfrm>
                  <a:off x="1528763" y="1577975"/>
                  <a:ext cx="228600" cy="457200"/>
                  <a:chOff x="2880" y="960"/>
                  <a:chExt cx="144" cy="288"/>
                </a:xfrm>
                <a:solidFill>
                  <a:srgbClr val="004376"/>
                </a:solidFill>
              </p:grpSpPr>
              <p:sp>
                <p:nvSpPr>
                  <p:cNvPr id="124"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5"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6"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4" name="Gruppieren 103"/>
              <p:cNvGrpSpPr/>
              <p:nvPr/>
            </p:nvGrpSpPr>
            <p:grpSpPr>
              <a:xfrm>
                <a:off x="1554956" y="3562355"/>
                <a:ext cx="423863" cy="671513"/>
                <a:chOff x="1333500" y="1577975"/>
                <a:chExt cx="423863" cy="671513"/>
              </a:xfrm>
            </p:grpSpPr>
            <p:sp>
              <p:nvSpPr>
                <p:cNvPr id="117"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18" name="Group 20"/>
                <p:cNvGrpSpPr>
                  <a:grpSpLocks/>
                </p:cNvGrpSpPr>
                <p:nvPr/>
              </p:nvGrpSpPr>
              <p:grpSpPr bwMode="auto">
                <a:xfrm>
                  <a:off x="1528763" y="1577975"/>
                  <a:ext cx="228600" cy="457200"/>
                  <a:chOff x="2880" y="960"/>
                  <a:chExt cx="144" cy="288"/>
                </a:xfrm>
                <a:solidFill>
                  <a:srgbClr val="004376"/>
                </a:solidFill>
              </p:grpSpPr>
              <p:sp>
                <p:nvSpPr>
                  <p:cNvPr id="119"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0"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21"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5" name="Gruppieren 104"/>
              <p:cNvGrpSpPr/>
              <p:nvPr/>
            </p:nvGrpSpPr>
            <p:grpSpPr>
              <a:xfrm>
                <a:off x="1107282" y="4475167"/>
                <a:ext cx="423863" cy="671513"/>
                <a:chOff x="1333500" y="1577975"/>
                <a:chExt cx="423863" cy="671513"/>
              </a:xfrm>
            </p:grpSpPr>
            <p:sp>
              <p:nvSpPr>
                <p:cNvPr id="112"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13" name="Group 20"/>
                <p:cNvGrpSpPr>
                  <a:grpSpLocks/>
                </p:cNvGrpSpPr>
                <p:nvPr/>
              </p:nvGrpSpPr>
              <p:grpSpPr bwMode="auto">
                <a:xfrm>
                  <a:off x="1528763" y="1577975"/>
                  <a:ext cx="228600" cy="457200"/>
                  <a:chOff x="2880" y="960"/>
                  <a:chExt cx="144" cy="288"/>
                </a:xfrm>
                <a:solidFill>
                  <a:srgbClr val="004376"/>
                </a:solidFill>
              </p:grpSpPr>
              <p:sp>
                <p:nvSpPr>
                  <p:cNvPr id="114"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5"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6"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nvGrpSpPr>
              <p:cNvPr id="106" name="Gruppieren 105"/>
              <p:cNvGrpSpPr/>
              <p:nvPr/>
            </p:nvGrpSpPr>
            <p:grpSpPr>
              <a:xfrm>
                <a:off x="1485900" y="4475167"/>
                <a:ext cx="423863" cy="671513"/>
                <a:chOff x="1333500" y="1577975"/>
                <a:chExt cx="423863" cy="671513"/>
              </a:xfrm>
            </p:grpSpPr>
            <p:sp>
              <p:nvSpPr>
                <p:cNvPr id="107" name="AutoShape 3"/>
                <p:cNvSpPr>
                  <a:spLocks noChangeArrowheads="1"/>
                </p:cNvSpPr>
                <p:nvPr/>
              </p:nvSpPr>
              <p:spPr bwMode="auto">
                <a:xfrm>
                  <a:off x="1333500" y="2020888"/>
                  <a:ext cx="228600" cy="228600"/>
                </a:xfrm>
                <a:prstGeom prst="irregularSeal1">
                  <a:avLst/>
                </a:prstGeom>
                <a:solidFill>
                  <a:srgbClr val="004376"/>
                </a:solidFill>
                <a:ln w="9525">
                  <a:solidFill>
                    <a:srgbClr val="004376"/>
                  </a:solidFill>
                  <a:miter lim="800000"/>
                  <a:headEnd/>
                  <a:tailEnd/>
                </a:ln>
              </p:spPr>
              <p:txBody>
                <a:bodyPr wrap="none" anchor="ctr"/>
                <a:lstStyle/>
                <a:p>
                  <a:endParaRPr lang="de-DE" sz="1800" b="0">
                    <a:ea typeface="Verdana" pitchFamily="34" charset="0"/>
                    <a:cs typeface="Arial" panose="020B0604020202020204" pitchFamily="34" charset="0"/>
                  </a:endParaRPr>
                </a:p>
              </p:txBody>
            </p:sp>
            <p:grpSp>
              <p:nvGrpSpPr>
                <p:cNvPr id="108" name="Group 20"/>
                <p:cNvGrpSpPr>
                  <a:grpSpLocks/>
                </p:cNvGrpSpPr>
                <p:nvPr/>
              </p:nvGrpSpPr>
              <p:grpSpPr bwMode="auto">
                <a:xfrm>
                  <a:off x="1528763" y="1577975"/>
                  <a:ext cx="228600" cy="457200"/>
                  <a:chOff x="2880" y="960"/>
                  <a:chExt cx="144" cy="288"/>
                </a:xfrm>
                <a:solidFill>
                  <a:srgbClr val="004376"/>
                </a:solidFill>
              </p:grpSpPr>
              <p:sp>
                <p:nvSpPr>
                  <p:cNvPr id="109" name="Line 21"/>
                  <p:cNvSpPr>
                    <a:spLocks noChangeShapeType="1"/>
                  </p:cNvSpPr>
                  <p:nvPr/>
                </p:nvSpPr>
                <p:spPr bwMode="auto">
                  <a:xfrm flipH="1">
                    <a:off x="2880" y="960"/>
                    <a:ext cx="144" cy="96"/>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0" name="Line 22"/>
                  <p:cNvSpPr>
                    <a:spLocks noChangeShapeType="1"/>
                  </p:cNvSpPr>
                  <p:nvPr/>
                </p:nvSpPr>
                <p:spPr bwMode="auto">
                  <a:xfrm flipH="1">
                    <a:off x="2880" y="1056"/>
                    <a:ext cx="144" cy="0"/>
                  </a:xfrm>
                  <a:prstGeom prst="line">
                    <a:avLst/>
                  </a:prstGeom>
                  <a:grpFill/>
                  <a:ln w="38100">
                    <a:solidFill>
                      <a:srgbClr val="004376"/>
                    </a:solidFill>
                    <a:miter lim="800000"/>
                    <a:headEnd/>
                    <a:tailEnd/>
                  </a:ln>
                </p:spPr>
                <p:txBody>
                  <a:bodyPr wrap="none"/>
                  <a:lstStyle/>
                  <a:p>
                    <a:endParaRPr lang="de-DE" sz="1800" b="0">
                      <a:ea typeface="Verdana" pitchFamily="34" charset="0"/>
                      <a:cs typeface="Arial" panose="020B0604020202020204" pitchFamily="34" charset="0"/>
                    </a:endParaRPr>
                  </a:p>
                </p:txBody>
              </p:sp>
              <p:sp>
                <p:nvSpPr>
                  <p:cNvPr id="111" name="Line 23"/>
                  <p:cNvSpPr>
                    <a:spLocks noChangeShapeType="1"/>
                  </p:cNvSpPr>
                  <p:nvPr/>
                </p:nvSpPr>
                <p:spPr bwMode="auto">
                  <a:xfrm flipH="1">
                    <a:off x="2880" y="1056"/>
                    <a:ext cx="144" cy="192"/>
                  </a:xfrm>
                  <a:prstGeom prst="line">
                    <a:avLst/>
                  </a:prstGeom>
                  <a:grpFill/>
                  <a:ln w="38100">
                    <a:solidFill>
                      <a:srgbClr val="004376"/>
                    </a:solidFill>
                    <a:miter lim="800000"/>
                    <a:headEnd/>
                    <a:tailEnd type="triangle" w="med" len="med"/>
                  </a:ln>
                </p:spPr>
                <p:txBody>
                  <a:bodyPr wrap="none"/>
                  <a:lstStyle/>
                  <a:p>
                    <a:endParaRPr lang="de-DE" sz="1800" b="0">
                      <a:ea typeface="Verdana" pitchFamily="34" charset="0"/>
                      <a:cs typeface="Arial" panose="020B0604020202020204" pitchFamily="34" charset="0"/>
                    </a:endParaRPr>
                  </a:p>
                </p:txBody>
              </p:sp>
            </p:grpSp>
          </p:grpSp>
        </p:grpSp>
        <p:pic>
          <p:nvPicPr>
            <p:cNvPr id="99" name="Bild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178403" y="1361951"/>
              <a:ext cx="349022" cy="606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1" name="Gruppieren 150"/>
          <p:cNvGrpSpPr/>
          <p:nvPr/>
        </p:nvGrpSpPr>
        <p:grpSpPr>
          <a:xfrm>
            <a:off x="6182543" y="4650923"/>
            <a:ext cx="2172816" cy="506269"/>
            <a:chOff x="5855568" y="4725144"/>
            <a:chExt cx="2172816" cy="506269"/>
          </a:xfrm>
        </p:grpSpPr>
        <p:sp>
          <p:nvSpPr>
            <p:cNvPr id="152" name="AutoShape 43"/>
            <p:cNvSpPr>
              <a:spLocks noChangeArrowheads="1"/>
            </p:cNvSpPr>
            <p:nvPr/>
          </p:nvSpPr>
          <p:spPr bwMode="auto">
            <a:xfrm>
              <a:off x="5855568" y="4725144"/>
              <a:ext cx="228600" cy="228600"/>
            </a:xfrm>
            <a:prstGeom prst="irregularSeal1">
              <a:avLst/>
            </a:prstGeom>
            <a:solidFill>
              <a:srgbClr val="1F497D"/>
            </a:solidFill>
            <a:ln w="9525">
              <a:solidFill>
                <a:srgbClr val="1F497D"/>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53" name="AutoShape 42"/>
            <p:cNvSpPr>
              <a:spLocks noChangeArrowheads="1"/>
            </p:cNvSpPr>
            <p:nvPr/>
          </p:nvSpPr>
          <p:spPr bwMode="auto">
            <a:xfrm>
              <a:off x="5855568" y="5002813"/>
              <a:ext cx="228600" cy="228600"/>
            </a:xfrm>
            <a:prstGeom prst="irregularSeal1">
              <a:avLst/>
            </a:prstGeom>
            <a:solidFill>
              <a:srgbClr val="FF0000"/>
            </a:solidFill>
            <a:ln w="9525">
              <a:solidFill>
                <a:srgbClr val="FF0000"/>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54" name="Textfeld 153"/>
            <p:cNvSpPr txBox="1"/>
            <p:nvPr/>
          </p:nvSpPr>
          <p:spPr>
            <a:xfrm>
              <a:off x="6059625" y="4797152"/>
              <a:ext cx="1968759" cy="369332"/>
            </a:xfrm>
            <a:prstGeom prst="rect">
              <a:avLst/>
            </a:prstGeom>
            <a:noFill/>
            <a:ln>
              <a:noFill/>
            </a:ln>
          </p:spPr>
          <p:txBody>
            <a:bodyPr wrap="square" rtlCol="0">
              <a:spAutoFit/>
            </a:bodyPr>
            <a:lstStyle/>
            <a:p>
              <a:r>
                <a:rPr lang="de-DE" sz="1800" b="0" dirty="0">
                  <a:solidFill>
                    <a:srgbClr val="191966"/>
                  </a:solidFill>
                  <a:ea typeface="Verdana" pitchFamily="34" charset="0"/>
                  <a:cs typeface="Arial" panose="020B0604020202020204" pitchFamily="34" charset="0"/>
                </a:rPr>
                <a:t>= Entzündungen </a:t>
              </a:r>
            </a:p>
          </p:txBody>
        </p:sp>
      </p:grpSp>
      <p:grpSp>
        <p:nvGrpSpPr>
          <p:cNvPr id="155" name="Gruppieren 154"/>
          <p:cNvGrpSpPr/>
          <p:nvPr/>
        </p:nvGrpSpPr>
        <p:grpSpPr>
          <a:xfrm>
            <a:off x="957262" y="2683776"/>
            <a:ext cx="966788" cy="757238"/>
            <a:chOff x="957262" y="2539760"/>
            <a:chExt cx="966788" cy="757238"/>
          </a:xfrm>
        </p:grpSpPr>
        <p:sp>
          <p:nvSpPr>
            <p:cNvPr id="156" name="Oval 84"/>
            <p:cNvSpPr>
              <a:spLocks noChangeArrowheads="1"/>
            </p:cNvSpPr>
            <p:nvPr/>
          </p:nvSpPr>
          <p:spPr bwMode="auto">
            <a:xfrm>
              <a:off x="1071002" y="2539760"/>
              <a:ext cx="739308" cy="757238"/>
            </a:xfrm>
            <a:prstGeom prst="ellipse">
              <a:avLst/>
            </a:prstGeom>
            <a:solidFill>
              <a:srgbClr val="FF0000"/>
            </a:solidFill>
            <a:ln w="9525">
              <a:solidFill>
                <a:srgbClr val="FF0000"/>
              </a:solidFill>
              <a:round/>
              <a:headEnd/>
              <a:tailEnd/>
            </a:ln>
          </p:spPr>
          <p:txBody>
            <a:bodyPr wrap="none" anchor="ctr"/>
            <a:lstStyle/>
            <a:p>
              <a:endParaRPr lang="de-DE" sz="1800" b="0">
                <a:ea typeface="Verdana" pitchFamily="34" charset="0"/>
                <a:cs typeface="Arial" panose="020B0604020202020204" pitchFamily="34" charset="0"/>
              </a:endParaRPr>
            </a:p>
          </p:txBody>
        </p:sp>
        <p:sp>
          <p:nvSpPr>
            <p:cNvPr id="157" name="Rectangle 85"/>
            <p:cNvSpPr>
              <a:spLocks noChangeArrowheads="1"/>
            </p:cNvSpPr>
            <p:nvPr/>
          </p:nvSpPr>
          <p:spPr bwMode="auto">
            <a:xfrm>
              <a:off x="957262" y="2772753"/>
              <a:ext cx="966788" cy="291245"/>
            </a:xfrm>
            <a:prstGeom prst="rect">
              <a:avLst/>
            </a:prstGeom>
            <a:noFill/>
            <a:ln w="9525">
              <a:noFill/>
              <a:miter lim="800000"/>
              <a:headEnd/>
              <a:tailEnd/>
            </a:ln>
          </p:spPr>
          <p:txBody>
            <a:bodyPr/>
            <a:lstStyle/>
            <a:p>
              <a:pPr algn="ctr">
                <a:spcBef>
                  <a:spcPct val="20000"/>
                </a:spcBef>
              </a:pPr>
              <a:r>
                <a:rPr lang="de-DE" sz="1400" b="0" dirty="0">
                  <a:solidFill>
                    <a:schemeClr val="bg1"/>
                  </a:solidFill>
                  <a:ea typeface="Verdana" pitchFamily="34" charset="0"/>
                  <a:cs typeface="Arial" panose="020B0604020202020204" pitchFamily="34" charset="0"/>
                </a:rPr>
                <a:t>Symptom</a:t>
              </a:r>
            </a:p>
          </p:txBody>
        </p:sp>
      </p:grpSp>
      <p:grpSp>
        <p:nvGrpSpPr>
          <p:cNvPr id="169" name="Group 5"/>
          <p:cNvGrpSpPr>
            <a:grpSpLocks/>
          </p:cNvGrpSpPr>
          <p:nvPr/>
        </p:nvGrpSpPr>
        <p:grpSpPr bwMode="auto">
          <a:xfrm>
            <a:off x="2987677" y="1276665"/>
            <a:ext cx="2520951" cy="1231901"/>
            <a:chOff x="1882" y="1525"/>
            <a:chExt cx="1588" cy="776"/>
          </a:xfrm>
        </p:grpSpPr>
        <p:sp>
          <p:nvSpPr>
            <p:cNvPr id="170" name="Line 6"/>
            <p:cNvSpPr>
              <a:spLocks noChangeShapeType="1"/>
            </p:cNvSpPr>
            <p:nvPr/>
          </p:nvSpPr>
          <p:spPr bwMode="auto">
            <a:xfrm flipH="1">
              <a:off x="2448" y="1525"/>
              <a:ext cx="205" cy="261"/>
            </a:xfrm>
            <a:prstGeom prst="line">
              <a:avLst/>
            </a:prstGeom>
            <a:noFill/>
            <a:ln w="38100">
              <a:solidFill>
                <a:srgbClr val="004376"/>
              </a:solidFill>
              <a:miter lim="800000"/>
              <a:headEnd/>
              <a:tailEn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71" name="Line 7"/>
            <p:cNvSpPr>
              <a:spLocks noChangeShapeType="1"/>
            </p:cNvSpPr>
            <p:nvPr/>
          </p:nvSpPr>
          <p:spPr bwMode="auto">
            <a:xfrm flipH="1">
              <a:off x="2448" y="1651"/>
              <a:ext cx="288" cy="135"/>
            </a:xfrm>
            <a:prstGeom prst="line">
              <a:avLst/>
            </a:prstGeom>
            <a:noFill/>
            <a:ln w="38100">
              <a:solidFill>
                <a:srgbClr val="004376"/>
              </a:solidFill>
              <a:miter lim="800000"/>
              <a:headEnd/>
              <a:tailEn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72" name="Line 8"/>
            <p:cNvSpPr>
              <a:spLocks noChangeShapeType="1"/>
            </p:cNvSpPr>
            <p:nvPr/>
          </p:nvSpPr>
          <p:spPr bwMode="auto">
            <a:xfrm flipH="1">
              <a:off x="2544" y="1651"/>
              <a:ext cx="192" cy="269"/>
            </a:xfrm>
            <a:prstGeom prst="line">
              <a:avLst/>
            </a:prstGeom>
            <a:noFill/>
            <a:ln w="38100">
              <a:solidFill>
                <a:srgbClr val="004376"/>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sz="1800" b="0">
                <a:ea typeface="Verdana" pitchFamily="34" charset="0"/>
                <a:cs typeface="Arial" panose="020B0604020202020204" pitchFamily="34" charset="0"/>
              </a:endParaRPr>
            </a:p>
          </p:txBody>
        </p:sp>
        <p:sp>
          <p:nvSpPr>
            <p:cNvPr id="173" name="Rectangle 9"/>
            <p:cNvSpPr>
              <a:spLocks noChangeArrowheads="1"/>
            </p:cNvSpPr>
            <p:nvPr/>
          </p:nvSpPr>
          <p:spPr bwMode="auto">
            <a:xfrm>
              <a:off x="1882" y="1933"/>
              <a:ext cx="1588" cy="368"/>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algn="ctr" eaLnBrk="1" hangingPunct="1"/>
              <a:r>
                <a:rPr lang="de-DE" b="0" dirty="0">
                  <a:solidFill>
                    <a:srgbClr val="004376"/>
                  </a:solidFill>
                  <a:ea typeface="Verdana" pitchFamily="34" charset="0"/>
                  <a:cs typeface="Arial" panose="020B0604020202020204" pitchFamily="34" charset="0"/>
                </a:rPr>
                <a:t>Störung der Prozesse auf zellbiologischer Ebene</a:t>
              </a:r>
            </a:p>
          </p:txBody>
        </p:sp>
      </p:grpSp>
      <p:grpSp>
        <p:nvGrpSpPr>
          <p:cNvPr id="174" name="Gruppieren 173"/>
          <p:cNvGrpSpPr/>
          <p:nvPr/>
        </p:nvGrpSpPr>
        <p:grpSpPr>
          <a:xfrm>
            <a:off x="5421312" y="2703011"/>
            <a:ext cx="3471132" cy="1200329"/>
            <a:chOff x="5421312" y="2991043"/>
            <a:chExt cx="3471132" cy="1200329"/>
          </a:xfrm>
        </p:grpSpPr>
        <p:sp>
          <p:nvSpPr>
            <p:cNvPr id="175" name="Line 14"/>
            <p:cNvSpPr>
              <a:spLocks noChangeShapeType="1"/>
            </p:cNvSpPr>
            <p:nvPr/>
          </p:nvSpPr>
          <p:spPr bwMode="auto">
            <a:xfrm flipV="1">
              <a:off x="5421312" y="3585592"/>
              <a:ext cx="633884" cy="0"/>
            </a:xfrm>
            <a:prstGeom prst="line">
              <a:avLst/>
            </a:prstGeom>
            <a:noFill/>
            <a:ln w="38100">
              <a:solidFill>
                <a:srgbClr val="004376"/>
              </a:solidFill>
              <a:round/>
              <a:headEnd/>
              <a:tailEnd type="triangle" w="med" len="med"/>
            </a:ln>
            <a:extLst>
              <a:ext uri="{909E8E84-426E-40DD-AFC4-6F175D3DCCD1}">
                <a14:hiddenFill xmlns:a14="http://schemas.microsoft.com/office/drawing/2010/main">
                  <a:noFill/>
                </a14:hiddenFill>
              </a:ext>
            </a:extLst>
          </p:spPr>
          <p:txBody>
            <a:bodyPr lIns="0" rIns="0"/>
            <a:lstStyle/>
            <a:p>
              <a:endParaRPr lang="de-DE" sz="1800" b="0">
                <a:ea typeface="Verdana" pitchFamily="34" charset="0"/>
                <a:cs typeface="Arial" panose="020B0604020202020204" pitchFamily="34" charset="0"/>
              </a:endParaRPr>
            </a:p>
          </p:txBody>
        </p:sp>
        <p:sp>
          <p:nvSpPr>
            <p:cNvPr id="176" name="Rectangle 15"/>
            <p:cNvSpPr>
              <a:spLocks noChangeArrowheads="1"/>
            </p:cNvSpPr>
            <p:nvPr/>
          </p:nvSpPr>
          <p:spPr bwMode="auto">
            <a:xfrm>
              <a:off x="6055196" y="2991043"/>
              <a:ext cx="2837248" cy="1200329"/>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wrap="square" lIns="0" rIns="0">
              <a:spAutoFit/>
            </a:bodyPr>
            <a:lstStyle/>
            <a:p>
              <a:pPr algn="ctr" eaLnBrk="1" hangingPunct="1"/>
              <a:r>
                <a:rPr lang="de-DE" sz="1800" b="0" dirty="0">
                  <a:solidFill>
                    <a:srgbClr val="004376"/>
                  </a:solidFill>
                  <a:ea typeface="Verdana" pitchFamily="34" charset="0"/>
                  <a:cs typeface="Arial" panose="020B0604020202020204" pitchFamily="34" charset="0"/>
                </a:rPr>
                <a:t>Regeneration: Die geordneten Prozesse auf zellbiologischer Ebene</a:t>
              </a:r>
              <a:br>
                <a:rPr lang="de-DE" sz="1800" b="0" dirty="0">
                  <a:solidFill>
                    <a:srgbClr val="004376"/>
                  </a:solidFill>
                  <a:ea typeface="Verdana" pitchFamily="34" charset="0"/>
                  <a:cs typeface="Arial" panose="020B0604020202020204" pitchFamily="34" charset="0"/>
                </a:rPr>
              </a:br>
              <a:r>
                <a:rPr lang="de-DE" sz="1800" b="0" dirty="0">
                  <a:solidFill>
                    <a:srgbClr val="004376"/>
                  </a:solidFill>
                  <a:ea typeface="Verdana" pitchFamily="34" charset="0"/>
                  <a:cs typeface="Arial" panose="020B0604020202020204" pitchFamily="34" charset="0"/>
                </a:rPr>
                <a:t>sind wieder hergestellt!</a:t>
              </a:r>
            </a:p>
          </p:txBody>
        </p:sp>
      </p:grpSp>
      <p:grpSp>
        <p:nvGrpSpPr>
          <p:cNvPr id="177" name="Gruppieren 176"/>
          <p:cNvGrpSpPr/>
          <p:nvPr/>
        </p:nvGrpSpPr>
        <p:grpSpPr>
          <a:xfrm>
            <a:off x="3059112" y="2508563"/>
            <a:ext cx="2362200" cy="1100932"/>
            <a:chOff x="3059112" y="2796595"/>
            <a:chExt cx="2362200" cy="1100932"/>
          </a:xfrm>
        </p:grpSpPr>
        <p:sp>
          <p:nvSpPr>
            <p:cNvPr id="178" name="Line 17"/>
            <p:cNvSpPr>
              <a:spLocks noChangeShapeType="1"/>
            </p:cNvSpPr>
            <p:nvPr/>
          </p:nvSpPr>
          <p:spPr bwMode="auto">
            <a:xfrm>
              <a:off x="4211639" y="2796595"/>
              <a:ext cx="0" cy="454819"/>
            </a:xfrm>
            <a:prstGeom prst="line">
              <a:avLst/>
            </a:prstGeom>
            <a:noFill/>
            <a:ln w="38100">
              <a:solidFill>
                <a:srgbClr val="004376"/>
              </a:solidFill>
              <a:round/>
              <a:headEnd/>
              <a:tailEnd/>
            </a:ln>
            <a:extLst>
              <a:ext uri="{909E8E84-426E-40DD-AFC4-6F175D3DCCD1}">
                <a14:hiddenFill xmlns:a14="http://schemas.microsoft.com/office/drawing/2010/main">
                  <a:noFill/>
                </a14:hiddenFill>
              </a:ext>
            </a:extLst>
          </p:spPr>
          <p:txBody>
            <a:bodyPr/>
            <a:lstStyle/>
            <a:p>
              <a:endParaRPr lang="de-DE" sz="1800" b="0">
                <a:ea typeface="Verdana" pitchFamily="34" charset="0"/>
                <a:cs typeface="Arial" panose="020B0604020202020204" pitchFamily="34" charset="0"/>
              </a:endParaRPr>
            </a:p>
          </p:txBody>
        </p:sp>
        <p:sp>
          <p:nvSpPr>
            <p:cNvPr id="179" name="AutoShape 18"/>
            <p:cNvSpPr>
              <a:spLocks noChangeArrowheads="1"/>
            </p:cNvSpPr>
            <p:nvPr/>
          </p:nvSpPr>
          <p:spPr bwMode="auto">
            <a:xfrm>
              <a:off x="3131840" y="3356992"/>
              <a:ext cx="228600" cy="228600"/>
            </a:xfrm>
            <a:prstGeom prst="irregularSeal1">
              <a:avLst/>
            </a:prstGeom>
            <a:solidFill>
              <a:srgbClr val="1F497D"/>
            </a:solidFill>
            <a:ln w="9525">
              <a:solidFill>
                <a:srgbClr val="1F497D"/>
              </a:solidFill>
              <a:miter lim="800000"/>
              <a:headEnd/>
              <a:tailEnd/>
            </a:ln>
          </p:spPr>
          <p:txBody>
            <a:bodyPr wrap="none" anchor="ctr"/>
            <a:lstStyle/>
            <a:p>
              <a:endParaRPr lang="de-DE" sz="1800" b="0">
                <a:ea typeface="Verdana" pitchFamily="34" charset="0"/>
                <a:cs typeface="Arial" panose="020B0604020202020204" pitchFamily="34" charset="0"/>
              </a:endParaRPr>
            </a:p>
          </p:txBody>
        </p:sp>
        <p:sp>
          <p:nvSpPr>
            <p:cNvPr id="180" name="Rectangle 19"/>
            <p:cNvSpPr>
              <a:spLocks noChangeArrowheads="1"/>
            </p:cNvSpPr>
            <p:nvPr/>
          </p:nvSpPr>
          <p:spPr bwMode="auto">
            <a:xfrm>
              <a:off x="3059112" y="3251414"/>
              <a:ext cx="2362200" cy="646113"/>
            </a:xfrm>
            <a:prstGeom prst="rect">
              <a:avLst/>
            </a:prstGeom>
            <a:noFill/>
            <a:ln w="38100">
              <a:solidFill>
                <a:srgbClr val="004376"/>
              </a:solidFill>
              <a:miter lim="800000"/>
              <a:headEnd/>
              <a:tailEnd/>
            </a:ln>
            <a:extLst>
              <a:ext uri="{909E8E84-426E-40DD-AFC4-6F175D3DCCD1}">
                <a14:hiddenFill xmlns:a14="http://schemas.microsoft.com/office/drawing/2010/main">
                  <a:solidFill>
                    <a:srgbClr val="FFFFFF"/>
                  </a:solidFill>
                </a14:hiddenFill>
              </a:ext>
            </a:extLst>
          </p:spPr>
          <p:txBody>
            <a:bodyPr lIns="270000">
              <a:spAutoFit/>
            </a:bodyPr>
            <a:lstStyle/>
            <a:p>
              <a:pPr algn="ctr" eaLnBrk="1" hangingPunct="1"/>
              <a:r>
                <a:rPr lang="de-DE" sz="1800" b="0" dirty="0">
                  <a:solidFill>
                    <a:srgbClr val="004376"/>
                  </a:solidFill>
                  <a:ea typeface="Verdana" pitchFamily="34" charset="0"/>
                  <a:cs typeface="Arial" panose="020B0604020202020204" pitchFamily="34" charset="0"/>
                </a:rPr>
                <a:t>Akute Entzündung (= Selbstregulation)</a:t>
              </a:r>
            </a:p>
          </p:txBody>
        </p:sp>
      </p:grpSp>
      <p:sp>
        <p:nvSpPr>
          <p:cNvPr id="34" name="Text Box 4"/>
          <p:cNvSpPr txBox="1">
            <a:spLocks noChangeArrowheads="1"/>
          </p:cNvSpPr>
          <p:nvPr/>
        </p:nvSpPr>
        <p:spPr bwMode="auto">
          <a:xfrm>
            <a:off x="3059112" y="620688"/>
            <a:ext cx="2362201" cy="646331"/>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eaLnBrk="1" hangingPunct="1"/>
            <a:r>
              <a:rPr lang="de-DE" sz="1800" b="0" dirty="0">
                <a:solidFill>
                  <a:srgbClr val="FF0000"/>
                </a:solidFill>
                <a:latin typeface="Arial" panose="020B0604020202020204" pitchFamily="34" charset="0"/>
                <a:ea typeface="Verdana" pitchFamily="34" charset="0"/>
                <a:cs typeface="Arial" panose="020B0604020202020204" pitchFamily="34" charset="0"/>
              </a:rPr>
              <a:t>Chronische</a:t>
            </a:r>
            <a:br>
              <a:rPr lang="de-DE" sz="1800" b="0" dirty="0">
                <a:solidFill>
                  <a:srgbClr val="FF0000"/>
                </a:solidFill>
                <a:latin typeface="Arial" panose="020B0604020202020204" pitchFamily="34" charset="0"/>
                <a:ea typeface="Verdana" pitchFamily="34" charset="0"/>
                <a:cs typeface="Arial" panose="020B0604020202020204" pitchFamily="34" charset="0"/>
              </a:rPr>
            </a:br>
            <a:r>
              <a:rPr lang="de-DE" sz="1800" b="0" dirty="0">
                <a:solidFill>
                  <a:srgbClr val="FF0000"/>
                </a:solidFill>
                <a:latin typeface="Arial" panose="020B0604020202020204" pitchFamily="34" charset="0"/>
                <a:ea typeface="Verdana" pitchFamily="34" charset="0"/>
                <a:cs typeface="Arial" panose="020B0604020202020204" pitchFamily="34" charset="0"/>
              </a:rPr>
              <a:t>Noxe</a:t>
            </a:r>
          </a:p>
        </p:txBody>
      </p:sp>
      <p:sp>
        <p:nvSpPr>
          <p:cNvPr id="2" name="Rechteck 1"/>
          <p:cNvSpPr/>
          <p:nvPr/>
        </p:nvSpPr>
        <p:spPr bwMode="auto">
          <a:xfrm>
            <a:off x="5619750" y="2874760"/>
            <a:ext cx="176386" cy="856383"/>
          </a:xfrm>
          <a:prstGeom prst="rect">
            <a:avLst/>
          </a:prstGeom>
          <a:solidFill>
            <a:srgbClr val="FF0033"/>
          </a:solidFill>
          <a:ln w="9525" cap="flat" cmpd="sng" algn="ctr">
            <a:solidFill>
              <a:srgbClr val="FF0000"/>
            </a:solidFill>
            <a:prstDash val="solid"/>
            <a:round/>
            <a:headEnd type="none" w="med" len="med"/>
            <a:tailEnd type="none" w="med" len="med"/>
          </a:ln>
          <a:effectLst/>
        </p:spPr>
        <p:txBody>
          <a:bodyPr vert="horz" wrap="square" lIns="92075" tIns="46038" rIns="92075" bIns="46038"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600" b="1" i="0" u="none" strike="noStrike" cap="none" normalizeH="0" baseline="0">
              <a:ln>
                <a:noFill/>
              </a:ln>
              <a:solidFill>
                <a:srgbClr val="0000FF"/>
              </a:solidFill>
              <a:effectLst/>
              <a:latin typeface="Arial" charset="0"/>
            </a:endParaRPr>
          </a:p>
        </p:txBody>
      </p:sp>
    </p:spTree>
    <p:extLst>
      <p:ext uri="{BB962C8B-B14F-4D97-AF65-F5344CB8AC3E}">
        <p14:creationId xmlns:p14="http://schemas.microsoft.com/office/powerpoint/2010/main" val="2951365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blinds(horizontal)">
                                      <p:cBhvr>
                                        <p:cTn id="7" dur="500"/>
                                        <p:tgtEl>
                                          <p:spTgt spid="1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blinds(horizontal)">
                                      <p:cBhvr>
                                        <p:cTn id="1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742404" y="0"/>
            <a:ext cx="8401595" cy="70788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4000" dirty="0">
                <a:solidFill>
                  <a:schemeClr val="bg1"/>
                </a:solidFill>
                <a:latin typeface="Arial" panose="020B0604020202020204" pitchFamily="34" charset="0"/>
              </a:rPr>
              <a:t>Praktische Konsequenzen</a:t>
            </a:r>
          </a:p>
        </p:txBody>
      </p:sp>
      <p:grpSp>
        <p:nvGrpSpPr>
          <p:cNvPr id="10" name="Gruppieren 9"/>
          <p:cNvGrpSpPr/>
          <p:nvPr/>
        </p:nvGrpSpPr>
        <p:grpSpPr>
          <a:xfrm>
            <a:off x="0" y="-28575"/>
            <a:ext cx="9144000" cy="735013"/>
            <a:chOff x="0" y="-26989"/>
            <a:chExt cx="9144000" cy="735013"/>
          </a:xfrm>
        </p:grpSpPr>
        <p:pic>
          <p:nvPicPr>
            <p:cNvPr id="11" name="Picture 2" descr="LOGO ppt Hintergrund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26989"/>
              <a:ext cx="742403" cy="73501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cxnSp>
          <p:nvCxnSpPr>
            <p:cNvPr id="12" name="Gerader Verbinder 11"/>
            <p:cNvCxnSpPr/>
            <p:nvPr/>
          </p:nvCxnSpPr>
          <p:spPr bwMode="auto">
            <a:xfrm>
              <a:off x="0" y="694282"/>
              <a:ext cx="9144000" cy="0"/>
            </a:xfrm>
            <a:prstGeom prst="line">
              <a:avLst/>
            </a:prstGeom>
            <a:solidFill>
              <a:schemeClr val="bg1"/>
            </a:solidFill>
            <a:ln w="9525" cap="flat" cmpd="sng" algn="ctr">
              <a:solidFill>
                <a:srgbClr val="4379AF"/>
              </a:solidFill>
              <a:prstDash val="solid"/>
              <a:round/>
              <a:headEnd type="none" w="med" len="med"/>
              <a:tailEnd type="none" w="med" len="med"/>
            </a:ln>
            <a:effectLst/>
          </p:spPr>
        </p:cxnSp>
      </p:grpSp>
      <p:pic>
        <p:nvPicPr>
          <p:cNvPr id="13" name="Picture 2" descr="040722 Hager 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75" y="1340768"/>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Object 3"/>
          <p:cNvGraphicFramePr>
            <a:graphicFrameLocks noChangeAspect="1"/>
          </p:cNvGraphicFramePr>
          <p:nvPr/>
        </p:nvGraphicFramePr>
        <p:xfrm>
          <a:off x="5940425" y="908720"/>
          <a:ext cx="2468039" cy="3312368"/>
        </p:xfrm>
        <a:graphic>
          <a:graphicData uri="http://schemas.openxmlformats.org/presentationml/2006/ole">
            <mc:AlternateContent xmlns:mc="http://schemas.openxmlformats.org/markup-compatibility/2006">
              <mc:Choice xmlns:v="urn:schemas-microsoft-com:vml" Requires="v">
                <p:oleObj name="Image" r:id="rId5" imgW="9873632" imgH="13190258" progId="Photoshop.Image.5">
                  <p:embed/>
                </p:oleObj>
              </mc:Choice>
              <mc:Fallback>
                <p:oleObj name="Image" r:id="rId5" imgW="9873632" imgH="13190258" progId="Photoshop.Image.5">
                  <p:embed/>
                  <p:pic>
                    <p:nvPicPr>
                      <p:cNvPr id="14"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425" y="908720"/>
                        <a:ext cx="2468039" cy="3312368"/>
                      </a:xfrm>
                      <a:prstGeom prst="rect">
                        <a:avLst/>
                      </a:prstGeom>
                      <a:noFill/>
                      <a:ln>
                        <a:noFill/>
                      </a:ln>
                      <a:effectLst/>
                    </p:spPr>
                  </p:pic>
                </p:oleObj>
              </mc:Fallback>
            </mc:AlternateContent>
          </a:graphicData>
        </a:graphic>
      </p:graphicFrame>
      <p:sp>
        <p:nvSpPr>
          <p:cNvPr id="15" name="Line 4"/>
          <p:cNvSpPr>
            <a:spLocks noChangeShapeType="1"/>
          </p:cNvSpPr>
          <p:nvPr/>
        </p:nvSpPr>
        <p:spPr bwMode="auto">
          <a:xfrm>
            <a:off x="3200400" y="3067968"/>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6" name="Line 5"/>
          <p:cNvSpPr>
            <a:spLocks noChangeShapeType="1"/>
          </p:cNvSpPr>
          <p:nvPr/>
        </p:nvSpPr>
        <p:spPr bwMode="auto">
          <a:xfrm flipH="1">
            <a:off x="3203575" y="1917031"/>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7" name="Text Box 9"/>
          <p:cNvSpPr txBox="1">
            <a:spLocks noChangeArrowheads="1"/>
          </p:cNvSpPr>
          <p:nvPr/>
        </p:nvSpPr>
        <p:spPr bwMode="auto">
          <a:xfrm>
            <a:off x="3851275" y="1697956"/>
            <a:ext cx="1511300" cy="1585912"/>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9800">
                <a:solidFill>
                  <a:schemeClr val="bg1"/>
                </a:solidFill>
                <a:latin typeface="Arial" panose="020B0604020202020204" pitchFamily="34" charset="0"/>
              </a:rPr>
              <a:t>?</a:t>
            </a:r>
          </a:p>
        </p:txBody>
      </p:sp>
      <p:sp>
        <p:nvSpPr>
          <p:cNvPr id="18" name="Line 10"/>
          <p:cNvSpPr>
            <a:spLocks noChangeShapeType="1"/>
          </p:cNvSpPr>
          <p:nvPr/>
        </p:nvSpPr>
        <p:spPr bwMode="auto">
          <a:xfrm>
            <a:off x="7092280" y="1412776"/>
            <a:ext cx="360363"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9" name="Line 8"/>
          <p:cNvSpPr>
            <a:spLocks noChangeShapeType="1"/>
          </p:cNvSpPr>
          <p:nvPr/>
        </p:nvSpPr>
        <p:spPr bwMode="auto">
          <a:xfrm flipV="1">
            <a:off x="6948264" y="1922348"/>
            <a:ext cx="720081" cy="0"/>
          </a:xfrm>
          <a:prstGeom prst="line">
            <a:avLst/>
          </a:prstGeom>
          <a:noFill/>
          <a:ln w="1270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20" name="Rectangle 4"/>
          <p:cNvSpPr>
            <a:spLocks noChangeArrowheads="1"/>
          </p:cNvSpPr>
          <p:nvPr/>
        </p:nvSpPr>
        <p:spPr bwMode="auto">
          <a:xfrm>
            <a:off x="179512" y="4437113"/>
            <a:ext cx="8801992" cy="1511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285750" indent="-285750">
              <a:spcBef>
                <a:spcPct val="0"/>
              </a:spcBef>
              <a:buFont typeface="Wingdings" panose="05000000000000000000" pitchFamily="2" charset="2"/>
              <a:buChar char="ü"/>
            </a:pPr>
            <a:r>
              <a:rPr lang="de-DE" altLang="de-DE" sz="1600" b="0" dirty="0">
                <a:solidFill>
                  <a:srgbClr val="4379AF"/>
                </a:solidFill>
                <a:latin typeface="Arial" panose="020B0604020202020204" pitchFamily="34" charset="0"/>
              </a:rPr>
              <a:t>Wodurch (Ätiologie) und wie (Pathogenese) entstehen Form- und Funktionsstörungen</a:t>
            </a:r>
            <a:br>
              <a:rPr lang="de-DE" altLang="de-DE" sz="1600" b="0" dirty="0">
                <a:solidFill>
                  <a:srgbClr val="4379AF"/>
                </a:solidFill>
                <a:latin typeface="Arial" panose="020B0604020202020204" pitchFamily="34" charset="0"/>
              </a:rPr>
            </a:br>
            <a:r>
              <a:rPr lang="de-DE" altLang="de-DE" sz="1600" b="0" dirty="0">
                <a:solidFill>
                  <a:srgbClr val="4379AF"/>
                </a:solidFill>
                <a:latin typeface="Arial" panose="020B0604020202020204" pitchFamily="34" charset="0"/>
              </a:rPr>
              <a:t>und (chronische) Schmerzzustände innerhalb und außerhalb des Kausystems?</a:t>
            </a:r>
          </a:p>
          <a:p>
            <a:pPr marL="268288" indent="-268288">
              <a:spcBef>
                <a:spcPct val="0"/>
              </a:spcBef>
            </a:pPr>
            <a:r>
              <a:rPr lang="de-DE" altLang="de-DE" sz="1600" b="0" dirty="0">
                <a:solidFill>
                  <a:srgbClr val="4379AF"/>
                </a:solidFill>
                <a:latin typeface="Arial" panose="020B0604020202020204" pitchFamily="34" charset="0"/>
              </a:rPr>
              <a:t>Welche Konsequenzen ergeben sich daraus für die Diagnostik und Therapie von</a:t>
            </a:r>
            <a:br>
              <a:rPr lang="de-DE" altLang="de-DE" sz="1600" b="0" dirty="0">
                <a:solidFill>
                  <a:srgbClr val="4379AF"/>
                </a:solidFill>
                <a:latin typeface="Arial" panose="020B0604020202020204" pitchFamily="34" charset="0"/>
              </a:rPr>
            </a:br>
            <a:r>
              <a:rPr lang="de-DE" altLang="de-DE" sz="1600" b="0" dirty="0">
                <a:solidFill>
                  <a:srgbClr val="4379AF"/>
                </a:solidFill>
                <a:latin typeface="Arial" panose="020B0604020202020204" pitchFamily="34" charset="0"/>
              </a:rPr>
              <a:t>myofaszialen Schmerzen?</a:t>
            </a:r>
          </a:p>
        </p:txBody>
      </p:sp>
    </p:spTree>
    <p:extLst>
      <p:ext uri="{BB962C8B-B14F-4D97-AF65-F5344CB8AC3E}">
        <p14:creationId xmlns:p14="http://schemas.microsoft.com/office/powerpoint/2010/main" val="3378260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954107"/>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800" dirty="0">
                <a:solidFill>
                  <a:schemeClr val="bg1"/>
                </a:solidFill>
                <a:latin typeface="Arial" panose="020B0604020202020204" pitchFamily="34" charset="0"/>
              </a:rPr>
              <a:t>Das biologische System </a:t>
            </a:r>
            <a:r>
              <a:rPr lang="de-DE" altLang="de-DE" sz="2800" i="1" dirty="0">
                <a:solidFill>
                  <a:schemeClr val="bg1"/>
                </a:solidFill>
                <a:latin typeface="Arial" panose="020B0604020202020204" pitchFamily="34" charset="0"/>
              </a:rPr>
              <a:t>Mensch</a:t>
            </a:r>
            <a:r>
              <a:rPr lang="de-DE" altLang="de-DE" sz="2800" dirty="0">
                <a:solidFill>
                  <a:schemeClr val="bg1"/>
                </a:solidFill>
                <a:latin typeface="Arial" panose="020B0604020202020204" pitchFamily="34" charset="0"/>
              </a:rPr>
              <a:t> –</a:t>
            </a:r>
            <a:br>
              <a:rPr lang="de-DE" altLang="de-DE" sz="2800" dirty="0">
                <a:solidFill>
                  <a:schemeClr val="bg1"/>
                </a:solidFill>
                <a:latin typeface="Arial" panose="020B0604020202020204" pitchFamily="34" charset="0"/>
              </a:rPr>
            </a:br>
            <a:r>
              <a:rPr lang="de-DE" altLang="de-DE" sz="2800" dirty="0">
                <a:solidFill>
                  <a:schemeClr val="bg1"/>
                </a:solidFill>
                <a:latin typeface="Arial" panose="020B0604020202020204" pitchFamily="34" charset="0"/>
              </a:rPr>
              <a:t>Der Mensch aus systemischer Sicht</a:t>
            </a:r>
          </a:p>
        </p:txBody>
      </p:sp>
      <p:pic>
        <p:nvPicPr>
          <p:cNvPr id="6" name="Picture 2" descr="4Manschgerl"/>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32" t="2254" r="65165"/>
          <a:stretch/>
        </p:blipFill>
        <p:spPr bwMode="auto">
          <a:xfrm>
            <a:off x="1847850" y="1815974"/>
            <a:ext cx="1933576" cy="449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uppieren 6"/>
          <p:cNvGrpSpPr/>
          <p:nvPr/>
        </p:nvGrpSpPr>
        <p:grpSpPr>
          <a:xfrm>
            <a:off x="5524500" y="3148350"/>
            <a:ext cx="3362326" cy="323808"/>
            <a:chOff x="5524500" y="3302442"/>
            <a:chExt cx="3362326" cy="323808"/>
          </a:xfrm>
          <a:solidFill>
            <a:srgbClr val="376092"/>
          </a:solidFill>
        </p:grpSpPr>
        <p:sp>
          <p:nvSpPr>
            <p:cNvPr id="8" name="Pfeil nach links und rechts 7"/>
            <p:cNvSpPr/>
            <p:nvPr/>
          </p:nvSpPr>
          <p:spPr>
            <a:xfrm>
              <a:off x="5524500" y="3390900"/>
              <a:ext cx="476249" cy="223837"/>
            </a:xfrm>
            <a:prstGeom prst="leftRightArrow">
              <a:avLst/>
            </a:prstGeom>
            <a:grpFill/>
            <a:ln>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500">
                <a:latin typeface="Arial" panose="020B0604020202020204" pitchFamily="34" charset="0"/>
                <a:ea typeface="Verdana" panose="020B0604030504040204" pitchFamily="34" charset="0"/>
                <a:cs typeface="Arial" panose="020B0604020202020204" pitchFamily="34" charset="0"/>
              </a:endParaRPr>
            </a:p>
          </p:txBody>
        </p:sp>
        <p:sp>
          <p:nvSpPr>
            <p:cNvPr id="9" name="Text Box 34"/>
            <p:cNvSpPr txBox="1">
              <a:spLocks noChangeArrowheads="1"/>
            </p:cNvSpPr>
            <p:nvPr/>
          </p:nvSpPr>
          <p:spPr bwMode="auto">
            <a:xfrm>
              <a:off x="6113464" y="3302442"/>
              <a:ext cx="2773362" cy="323808"/>
            </a:xfrm>
            <a:prstGeom prst="rect">
              <a:avLst/>
            </a:prstGeom>
            <a:grpFill/>
            <a:ln>
              <a:solidFill>
                <a:srgbClr val="376092"/>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Gruppen von  Menschen</a:t>
              </a:r>
            </a:p>
          </p:txBody>
        </p:sp>
      </p:grpSp>
      <p:grpSp>
        <p:nvGrpSpPr>
          <p:cNvPr id="10" name="Gruppieren 9"/>
          <p:cNvGrpSpPr/>
          <p:nvPr/>
        </p:nvGrpSpPr>
        <p:grpSpPr>
          <a:xfrm>
            <a:off x="5524500" y="3723891"/>
            <a:ext cx="3362326" cy="554640"/>
            <a:chOff x="5524500" y="3902517"/>
            <a:chExt cx="3362326" cy="554640"/>
          </a:xfrm>
          <a:solidFill>
            <a:srgbClr val="376092"/>
          </a:solidFill>
        </p:grpSpPr>
        <p:sp>
          <p:nvSpPr>
            <p:cNvPr id="11" name="Pfeil nach links und rechts 10"/>
            <p:cNvSpPr/>
            <p:nvPr/>
          </p:nvSpPr>
          <p:spPr>
            <a:xfrm>
              <a:off x="5524500" y="4083307"/>
              <a:ext cx="476249" cy="223837"/>
            </a:xfrm>
            <a:prstGeom prst="leftRightArrow">
              <a:avLst/>
            </a:prstGeom>
            <a:grpFill/>
            <a:ln>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500">
                <a:latin typeface="Arial" panose="020B0604020202020204" pitchFamily="34" charset="0"/>
                <a:ea typeface="Verdana" panose="020B0604030504040204" pitchFamily="34" charset="0"/>
                <a:cs typeface="Arial" panose="020B0604020202020204" pitchFamily="34" charset="0"/>
              </a:endParaRPr>
            </a:p>
          </p:txBody>
        </p:sp>
        <p:sp>
          <p:nvSpPr>
            <p:cNvPr id="12" name="Text Box 34"/>
            <p:cNvSpPr txBox="1">
              <a:spLocks noChangeArrowheads="1"/>
            </p:cNvSpPr>
            <p:nvPr/>
          </p:nvSpPr>
          <p:spPr bwMode="auto">
            <a:xfrm>
              <a:off x="6113463" y="3902517"/>
              <a:ext cx="2773363" cy="554640"/>
            </a:xfrm>
            <a:prstGeom prst="rect">
              <a:avLst/>
            </a:prstGeom>
            <a:grpFill/>
            <a:ln>
              <a:solidFill>
                <a:srgbClr val="376092"/>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Tiere, Pflanzen, Bakterien, Pilze und Viren</a:t>
              </a:r>
            </a:p>
          </p:txBody>
        </p:sp>
      </p:grpSp>
      <p:grpSp>
        <p:nvGrpSpPr>
          <p:cNvPr id="13" name="Gruppieren 12"/>
          <p:cNvGrpSpPr/>
          <p:nvPr/>
        </p:nvGrpSpPr>
        <p:grpSpPr>
          <a:xfrm>
            <a:off x="5524500" y="4480270"/>
            <a:ext cx="3362327" cy="323808"/>
            <a:chOff x="5524500" y="4793806"/>
            <a:chExt cx="3362327" cy="323808"/>
          </a:xfrm>
          <a:solidFill>
            <a:srgbClr val="376092"/>
          </a:solidFill>
        </p:grpSpPr>
        <p:sp>
          <p:nvSpPr>
            <p:cNvPr id="14" name="Pfeil nach links und rechts 13"/>
            <p:cNvSpPr/>
            <p:nvPr/>
          </p:nvSpPr>
          <p:spPr>
            <a:xfrm>
              <a:off x="5524500" y="4882263"/>
              <a:ext cx="476249" cy="223837"/>
            </a:xfrm>
            <a:prstGeom prst="leftRightArrow">
              <a:avLst/>
            </a:prstGeom>
            <a:grpFill/>
            <a:ln>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500">
                <a:latin typeface="Arial" panose="020B0604020202020204" pitchFamily="34" charset="0"/>
                <a:ea typeface="Verdana" panose="020B0604030504040204" pitchFamily="34" charset="0"/>
                <a:cs typeface="Arial" panose="020B0604020202020204" pitchFamily="34" charset="0"/>
              </a:endParaRPr>
            </a:p>
          </p:txBody>
        </p:sp>
        <p:sp>
          <p:nvSpPr>
            <p:cNvPr id="15" name="Text Box 34"/>
            <p:cNvSpPr txBox="1">
              <a:spLocks noChangeArrowheads="1"/>
            </p:cNvSpPr>
            <p:nvPr/>
          </p:nvSpPr>
          <p:spPr bwMode="auto">
            <a:xfrm>
              <a:off x="6113463" y="4793806"/>
              <a:ext cx="2773364" cy="323808"/>
            </a:xfrm>
            <a:prstGeom prst="rect">
              <a:avLst/>
            </a:prstGeom>
            <a:grpFill/>
            <a:ln>
              <a:solidFill>
                <a:srgbClr val="376092"/>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ökologische Systeme</a:t>
              </a:r>
            </a:p>
          </p:txBody>
        </p:sp>
      </p:grpSp>
      <p:sp>
        <p:nvSpPr>
          <p:cNvPr id="16" name="Text Box 34"/>
          <p:cNvSpPr txBox="1">
            <a:spLocks noChangeArrowheads="1"/>
          </p:cNvSpPr>
          <p:nvPr/>
        </p:nvSpPr>
        <p:spPr bwMode="auto">
          <a:xfrm>
            <a:off x="2751136" y="2680070"/>
            <a:ext cx="2706688" cy="2093523"/>
          </a:xfrm>
          <a:prstGeom prst="rect">
            <a:avLst/>
          </a:prstGeom>
          <a:solidFill>
            <a:srgbClr val="95B3D7"/>
          </a:solidFill>
          <a:ln>
            <a:solidFill>
              <a:srgbClr val="95B3D7"/>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300" dirty="0">
                <a:solidFill>
                  <a:schemeClr val="bg1"/>
                </a:solidFill>
                <a:latin typeface="Arial" panose="020B0604020202020204" pitchFamily="34" charset="0"/>
                <a:ea typeface="Verdana" panose="020B0604030504040204" pitchFamily="34" charset="0"/>
                <a:cs typeface="Arial" panose="020B0604020202020204" pitchFamily="34" charset="0"/>
              </a:rPr>
              <a:t>Selbstregulationssysteme</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Genom und Epigenom</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Interstitielles Bindegewebe</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Fasziensystem</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Spinalregulation</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Gleichgewichtsregulation</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Hormonsystem</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Vegetatives Nervensystem</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Emotives System</a:t>
            </a:r>
          </a:p>
          <a:p>
            <a:pPr marL="180975" indent="-180975">
              <a:buFont typeface="Arial" pitchFamily="34" charset="0"/>
              <a:buChar char="•"/>
            </a:pPr>
            <a:r>
              <a:rPr lang="de-DE" sz="1300" b="0" dirty="0">
                <a:solidFill>
                  <a:schemeClr val="bg1"/>
                </a:solidFill>
                <a:latin typeface="Arial" panose="020B0604020202020204" pitchFamily="34" charset="0"/>
                <a:ea typeface="Verdana" panose="020B0604030504040204" pitchFamily="34" charset="0"/>
                <a:cs typeface="Arial" panose="020B0604020202020204" pitchFamily="34" charset="0"/>
              </a:rPr>
              <a:t>Kognitives System</a:t>
            </a:r>
          </a:p>
        </p:txBody>
      </p:sp>
      <p:sp>
        <p:nvSpPr>
          <p:cNvPr id="17" name="Text Box 34"/>
          <p:cNvSpPr txBox="1">
            <a:spLocks noChangeArrowheads="1"/>
          </p:cNvSpPr>
          <p:nvPr/>
        </p:nvSpPr>
        <p:spPr bwMode="auto">
          <a:xfrm>
            <a:off x="5419725" y="1599950"/>
            <a:ext cx="3467101" cy="83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b="0" dirty="0">
                <a:solidFill>
                  <a:srgbClr val="004376"/>
                </a:solidFill>
                <a:latin typeface="Arial" panose="020B0604020202020204" pitchFamily="34" charset="0"/>
                <a:ea typeface="Verdana" panose="020B0604030504040204" pitchFamily="34" charset="0"/>
                <a:cs typeface="Arial" panose="020B0604020202020204" pitchFamily="34" charset="0"/>
              </a:rPr>
              <a:t>Lebenswelt bzw.</a:t>
            </a:r>
            <a:br>
              <a:rPr lang="de-DE" b="0" dirty="0">
                <a:solidFill>
                  <a:srgbClr val="004376"/>
                </a:solidFill>
                <a:latin typeface="Arial" panose="020B0604020202020204" pitchFamily="34" charset="0"/>
                <a:ea typeface="Verdana" panose="020B0604030504040204" pitchFamily="34" charset="0"/>
                <a:cs typeface="Arial" panose="020B0604020202020204" pitchFamily="34" charset="0"/>
              </a:rPr>
            </a:br>
            <a:r>
              <a:rPr lang="de-DE" b="0" dirty="0">
                <a:solidFill>
                  <a:srgbClr val="004376"/>
                </a:solidFill>
                <a:latin typeface="Arial" panose="020B0604020202020204" pitchFamily="34" charset="0"/>
                <a:ea typeface="Verdana" panose="020B0604030504040204" pitchFamily="34" charset="0"/>
                <a:cs typeface="Arial" panose="020B0604020202020204" pitchFamily="34" charset="0"/>
              </a:rPr>
              <a:t>Lebensbedingungen (Humanökologie):</a:t>
            </a:r>
          </a:p>
        </p:txBody>
      </p:sp>
      <p:grpSp>
        <p:nvGrpSpPr>
          <p:cNvPr id="18" name="Gruppieren 17"/>
          <p:cNvGrpSpPr/>
          <p:nvPr/>
        </p:nvGrpSpPr>
        <p:grpSpPr>
          <a:xfrm>
            <a:off x="5524500" y="2596820"/>
            <a:ext cx="3362326" cy="323808"/>
            <a:chOff x="5524500" y="2702367"/>
            <a:chExt cx="3362326" cy="323808"/>
          </a:xfrm>
          <a:solidFill>
            <a:srgbClr val="376092"/>
          </a:solidFill>
        </p:grpSpPr>
        <p:sp>
          <p:nvSpPr>
            <p:cNvPr id="19" name="Pfeil nach links und rechts 18"/>
            <p:cNvSpPr/>
            <p:nvPr/>
          </p:nvSpPr>
          <p:spPr>
            <a:xfrm>
              <a:off x="5524500" y="2790825"/>
              <a:ext cx="476249" cy="223837"/>
            </a:xfrm>
            <a:prstGeom prst="leftRightArrow">
              <a:avLst/>
            </a:prstGeom>
            <a:grpFill/>
            <a:ln>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500">
                <a:latin typeface="Arial" panose="020B0604020202020204" pitchFamily="34" charset="0"/>
                <a:ea typeface="Verdana" panose="020B0604030504040204" pitchFamily="34" charset="0"/>
                <a:cs typeface="Arial" panose="020B0604020202020204" pitchFamily="34" charset="0"/>
              </a:endParaRPr>
            </a:p>
          </p:txBody>
        </p:sp>
        <p:sp>
          <p:nvSpPr>
            <p:cNvPr id="20" name="Text Box 34"/>
            <p:cNvSpPr txBox="1">
              <a:spLocks noChangeArrowheads="1"/>
            </p:cNvSpPr>
            <p:nvPr/>
          </p:nvSpPr>
          <p:spPr bwMode="auto">
            <a:xfrm>
              <a:off x="6113463" y="2702367"/>
              <a:ext cx="2773363" cy="323808"/>
            </a:xfrm>
            <a:prstGeom prst="rect">
              <a:avLst/>
            </a:prstGeom>
            <a:grpFill/>
            <a:ln>
              <a:solidFill>
                <a:srgbClr val="376092"/>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einzelne Menschen</a:t>
              </a:r>
            </a:p>
          </p:txBody>
        </p:sp>
      </p:grpSp>
      <p:grpSp>
        <p:nvGrpSpPr>
          <p:cNvPr id="21" name="Gruppieren 20"/>
          <p:cNvGrpSpPr/>
          <p:nvPr/>
        </p:nvGrpSpPr>
        <p:grpSpPr>
          <a:xfrm>
            <a:off x="3238500" y="4773593"/>
            <a:ext cx="5705476" cy="1074829"/>
            <a:chOff x="3238500" y="4082363"/>
            <a:chExt cx="5705476" cy="1074829"/>
          </a:xfrm>
        </p:grpSpPr>
        <p:sp>
          <p:nvSpPr>
            <p:cNvPr id="22" name="Text Box 34"/>
            <p:cNvSpPr txBox="1">
              <a:spLocks noChangeArrowheads="1"/>
            </p:cNvSpPr>
            <p:nvPr/>
          </p:nvSpPr>
          <p:spPr bwMode="auto">
            <a:xfrm>
              <a:off x="6027739" y="4371720"/>
              <a:ext cx="2916237" cy="78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500" b="0" dirty="0">
                  <a:solidFill>
                    <a:srgbClr val="004376"/>
                  </a:solidFill>
                  <a:latin typeface="Arial" panose="020B0604020202020204" pitchFamily="34" charset="0"/>
                  <a:ea typeface="Verdana" panose="020B0604030504040204" pitchFamily="34" charset="0"/>
                  <a:cs typeface="Arial" panose="020B0604020202020204" pitchFamily="34" charset="0"/>
                </a:rPr>
                <a:t>belastende und</a:t>
              </a:r>
            </a:p>
            <a:p>
              <a:r>
                <a:rPr lang="de-DE" sz="1500" b="0" dirty="0">
                  <a:solidFill>
                    <a:srgbClr val="004376"/>
                  </a:solidFill>
                  <a:latin typeface="Arial" panose="020B0604020202020204" pitchFamily="34" charset="0"/>
                  <a:ea typeface="Verdana" panose="020B0604030504040204" pitchFamily="34" charset="0"/>
                  <a:cs typeface="Arial" panose="020B0604020202020204" pitchFamily="34" charset="0"/>
                </a:rPr>
                <a:t>förderliche</a:t>
              </a:r>
            </a:p>
            <a:p>
              <a:r>
                <a:rPr lang="de-DE" sz="1500" b="0" dirty="0">
                  <a:solidFill>
                    <a:srgbClr val="004376"/>
                  </a:solidFill>
                  <a:latin typeface="Arial" panose="020B0604020202020204" pitchFamily="34" charset="0"/>
                  <a:ea typeface="Verdana" panose="020B0604030504040204" pitchFamily="34" charset="0"/>
                  <a:cs typeface="Arial" panose="020B0604020202020204" pitchFamily="34" charset="0"/>
                </a:rPr>
                <a:t>Lebensbedingungen</a:t>
              </a:r>
            </a:p>
          </p:txBody>
        </p:sp>
        <p:grpSp>
          <p:nvGrpSpPr>
            <p:cNvPr id="23" name="Gruppieren 22"/>
            <p:cNvGrpSpPr/>
            <p:nvPr/>
          </p:nvGrpSpPr>
          <p:grpSpPr>
            <a:xfrm>
              <a:off x="3238500" y="4082363"/>
              <a:ext cx="2781299" cy="890225"/>
              <a:chOff x="3238500" y="5193973"/>
              <a:chExt cx="2781299" cy="890225"/>
            </a:xfrm>
          </p:grpSpPr>
          <p:cxnSp>
            <p:nvCxnSpPr>
              <p:cNvPr id="24" name="Gerade Verbindung mit Pfeil 23"/>
              <p:cNvCxnSpPr/>
              <p:nvPr/>
            </p:nvCxnSpPr>
            <p:spPr>
              <a:xfrm>
                <a:off x="5543550" y="5666218"/>
                <a:ext cx="466724" cy="0"/>
              </a:xfrm>
              <a:prstGeom prst="straightConnector1">
                <a:avLst/>
              </a:prstGeom>
              <a:ln>
                <a:solidFill>
                  <a:srgbClr val="004376"/>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Gerade Verbindung mit Pfeil 24"/>
              <p:cNvCxnSpPr/>
              <p:nvPr/>
            </p:nvCxnSpPr>
            <p:spPr>
              <a:xfrm>
                <a:off x="5553075" y="5923393"/>
                <a:ext cx="466724" cy="0"/>
              </a:xfrm>
              <a:prstGeom prst="straightConnector1">
                <a:avLst/>
              </a:prstGeom>
              <a:ln>
                <a:solidFill>
                  <a:srgbClr val="004376"/>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6" name="Text Box 34"/>
              <p:cNvSpPr txBox="1">
                <a:spLocks noChangeArrowheads="1"/>
              </p:cNvSpPr>
              <p:nvPr/>
            </p:nvSpPr>
            <p:spPr bwMode="auto">
              <a:xfrm>
                <a:off x="3448508" y="5529558"/>
                <a:ext cx="2190291" cy="55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500" b="0" dirty="0">
                    <a:solidFill>
                      <a:srgbClr val="95B3D7"/>
                    </a:solidFill>
                    <a:latin typeface="Arial" panose="020B0604020202020204" pitchFamily="34" charset="0"/>
                    <a:ea typeface="Verdana" panose="020B0604030504040204" pitchFamily="34" charset="0"/>
                    <a:cs typeface="Arial" panose="020B0604020202020204" pitchFamily="34" charset="0"/>
                  </a:rPr>
                  <a:t>Schutzfunktionen</a:t>
                </a:r>
              </a:p>
              <a:p>
                <a:r>
                  <a:rPr lang="de-DE" sz="1500" b="0" dirty="0">
                    <a:solidFill>
                      <a:srgbClr val="95B3D7"/>
                    </a:solidFill>
                    <a:latin typeface="Arial" panose="020B0604020202020204" pitchFamily="34" charset="0"/>
                    <a:ea typeface="Verdana" panose="020B0604030504040204" pitchFamily="34" charset="0"/>
                    <a:cs typeface="Arial" panose="020B0604020202020204" pitchFamily="34" charset="0"/>
                  </a:rPr>
                  <a:t>Ordnungsfunktionen</a:t>
                </a:r>
              </a:p>
            </p:txBody>
          </p:sp>
          <p:cxnSp>
            <p:nvCxnSpPr>
              <p:cNvPr id="27" name="Gerade Verbindung mit Pfeil 26"/>
              <p:cNvCxnSpPr/>
              <p:nvPr/>
            </p:nvCxnSpPr>
            <p:spPr>
              <a:xfrm>
                <a:off x="3238500" y="5666218"/>
                <a:ext cx="236261" cy="0"/>
              </a:xfrm>
              <a:prstGeom prst="straightConnector1">
                <a:avLst/>
              </a:prstGeom>
              <a:ln>
                <a:solidFill>
                  <a:srgbClr val="95B3D7"/>
                </a:solidFill>
                <a:tailEnd type="arrow"/>
              </a:ln>
            </p:spPr>
            <p:style>
              <a:lnRef idx="2">
                <a:schemeClr val="accent1"/>
              </a:lnRef>
              <a:fillRef idx="0">
                <a:schemeClr val="accent1"/>
              </a:fillRef>
              <a:effectRef idx="1">
                <a:schemeClr val="accent1"/>
              </a:effectRef>
              <a:fontRef idx="minor">
                <a:schemeClr val="tx1"/>
              </a:fontRef>
            </p:style>
          </p:cxnSp>
          <p:cxnSp>
            <p:nvCxnSpPr>
              <p:cNvPr id="28" name="Gerade Verbindung mit Pfeil 27"/>
              <p:cNvCxnSpPr/>
              <p:nvPr/>
            </p:nvCxnSpPr>
            <p:spPr>
              <a:xfrm>
                <a:off x="3238500" y="5913868"/>
                <a:ext cx="236261" cy="0"/>
              </a:xfrm>
              <a:prstGeom prst="straightConnector1">
                <a:avLst/>
              </a:prstGeom>
              <a:ln>
                <a:solidFill>
                  <a:srgbClr val="95B3D7"/>
                </a:solidFill>
                <a:tailEnd type="arrow"/>
              </a:ln>
            </p:spPr>
            <p:style>
              <a:lnRef idx="2">
                <a:schemeClr val="accent1"/>
              </a:lnRef>
              <a:fillRef idx="0">
                <a:schemeClr val="accent1"/>
              </a:fillRef>
              <a:effectRef idx="1">
                <a:schemeClr val="accent1"/>
              </a:effectRef>
              <a:fontRef idx="minor">
                <a:schemeClr val="tx1"/>
              </a:fontRef>
            </p:style>
          </p:cxnSp>
          <p:cxnSp>
            <p:nvCxnSpPr>
              <p:cNvPr id="29" name="Gerade Verbindung mit Pfeil 28"/>
              <p:cNvCxnSpPr/>
              <p:nvPr/>
            </p:nvCxnSpPr>
            <p:spPr>
              <a:xfrm flipV="1">
                <a:off x="3238500" y="5193973"/>
                <a:ext cx="0" cy="730578"/>
              </a:xfrm>
              <a:prstGeom prst="straightConnector1">
                <a:avLst/>
              </a:prstGeom>
              <a:ln>
                <a:solidFill>
                  <a:srgbClr val="95B3D7"/>
                </a:solidFill>
                <a:tailEnd type="none"/>
              </a:ln>
            </p:spPr>
            <p:style>
              <a:lnRef idx="2">
                <a:schemeClr val="accent1"/>
              </a:lnRef>
              <a:fillRef idx="0">
                <a:schemeClr val="accent1"/>
              </a:fillRef>
              <a:effectRef idx="1">
                <a:schemeClr val="accent1"/>
              </a:effectRef>
              <a:fontRef idx="minor">
                <a:schemeClr val="tx1"/>
              </a:fontRef>
            </p:style>
          </p:cxnSp>
        </p:grpSp>
      </p:grpSp>
      <p:grpSp>
        <p:nvGrpSpPr>
          <p:cNvPr id="30" name="Gruppieren 29"/>
          <p:cNvGrpSpPr/>
          <p:nvPr/>
        </p:nvGrpSpPr>
        <p:grpSpPr>
          <a:xfrm>
            <a:off x="152399" y="1950664"/>
            <a:ext cx="2471736" cy="3500286"/>
            <a:chOff x="152399" y="2186440"/>
            <a:chExt cx="2471736" cy="3500286"/>
          </a:xfrm>
          <a:solidFill>
            <a:srgbClr val="376092"/>
          </a:solidFill>
        </p:grpSpPr>
        <p:sp>
          <p:nvSpPr>
            <p:cNvPr id="31" name="Nach links gekrümmter Pfeil 30"/>
            <p:cNvSpPr/>
            <p:nvPr/>
          </p:nvSpPr>
          <p:spPr>
            <a:xfrm>
              <a:off x="1914524" y="2488698"/>
              <a:ext cx="709611" cy="2971800"/>
            </a:xfrm>
            <a:prstGeom prst="curvedLeftArrow">
              <a:avLst/>
            </a:prstGeom>
            <a:grpFill/>
            <a:ln>
              <a:solidFill>
                <a:srgbClr val="3760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50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32" name="Text Box 34"/>
            <p:cNvSpPr txBox="1">
              <a:spLocks noChangeArrowheads="1"/>
            </p:cNvSpPr>
            <p:nvPr/>
          </p:nvSpPr>
          <p:spPr bwMode="auto">
            <a:xfrm>
              <a:off x="152399" y="2186440"/>
              <a:ext cx="1657350" cy="785472"/>
            </a:xfrm>
            <a:prstGeom prst="rect">
              <a:avLst/>
            </a:prstGeom>
            <a:grpFill/>
            <a:ln>
              <a:solidFill>
                <a:srgbClr val="376092"/>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geordnete Materie und Energie</a:t>
              </a:r>
            </a:p>
          </p:txBody>
        </p:sp>
        <p:sp>
          <p:nvSpPr>
            <p:cNvPr id="33" name="Text Box 34"/>
            <p:cNvSpPr txBox="1">
              <a:spLocks noChangeArrowheads="1"/>
            </p:cNvSpPr>
            <p:nvPr/>
          </p:nvSpPr>
          <p:spPr bwMode="auto">
            <a:xfrm>
              <a:off x="152399" y="4901254"/>
              <a:ext cx="1657350" cy="785472"/>
            </a:xfrm>
            <a:prstGeom prst="rect">
              <a:avLst/>
            </a:prstGeom>
            <a:grpFill/>
            <a:ln>
              <a:solidFill>
                <a:srgbClr val="376092"/>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ungeordnete Materie und Energie</a:t>
              </a:r>
            </a:p>
          </p:txBody>
        </p:sp>
        <p:sp>
          <p:nvSpPr>
            <p:cNvPr id="34" name="Text Box 34"/>
            <p:cNvSpPr txBox="1">
              <a:spLocks noChangeArrowheads="1"/>
            </p:cNvSpPr>
            <p:nvPr/>
          </p:nvSpPr>
          <p:spPr bwMode="auto">
            <a:xfrm>
              <a:off x="876299" y="3559968"/>
              <a:ext cx="1657350" cy="785472"/>
            </a:xfrm>
            <a:prstGeom prst="rect">
              <a:avLst/>
            </a:prstGeom>
            <a:grpFill/>
            <a:ln>
              <a:solidFill>
                <a:srgbClr val="376092"/>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Aufnahme</a:t>
              </a:r>
            </a:p>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Verteilung</a:t>
              </a:r>
            </a:p>
            <a:p>
              <a:pPr algn="ctr"/>
              <a:r>
                <a:rPr lang="de-DE" sz="1500" b="0" dirty="0">
                  <a:solidFill>
                    <a:schemeClr val="bg1"/>
                  </a:solidFill>
                  <a:latin typeface="Arial" panose="020B0604020202020204" pitchFamily="34" charset="0"/>
                  <a:ea typeface="Verdana" panose="020B0604030504040204" pitchFamily="34" charset="0"/>
                  <a:cs typeface="Arial" panose="020B0604020202020204" pitchFamily="34" charset="0"/>
                </a:rPr>
                <a:t>Ausscheidung</a:t>
              </a:r>
            </a:p>
          </p:txBody>
        </p:sp>
      </p:grpSp>
      <p:sp>
        <p:nvSpPr>
          <p:cNvPr id="35" name="Text Box 55"/>
          <p:cNvSpPr txBox="1">
            <a:spLocks noChangeArrowheads="1"/>
          </p:cNvSpPr>
          <p:nvPr/>
        </p:nvSpPr>
        <p:spPr bwMode="auto">
          <a:xfrm>
            <a:off x="2279650" y="1411920"/>
            <a:ext cx="1069975" cy="679450"/>
          </a:xfrm>
          <a:prstGeom prst="rect">
            <a:avLst/>
          </a:prstGeom>
          <a:solidFill>
            <a:schemeClr val="bg1"/>
          </a:solidFill>
          <a:ln w="38100">
            <a:solidFill>
              <a:srgbClr val="4379AF"/>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3600">
                <a:solidFill>
                  <a:srgbClr val="4379AF"/>
                </a:solidFill>
                <a:latin typeface="Arial" panose="020B0604020202020204" pitchFamily="34" charset="0"/>
              </a:rPr>
              <a:t>10</a:t>
            </a:r>
            <a:r>
              <a:rPr lang="de-DE" altLang="de-DE" sz="3600" baseline="30000">
                <a:solidFill>
                  <a:srgbClr val="4379AF"/>
                </a:solidFill>
                <a:latin typeface="Arial" panose="020B0604020202020204" pitchFamily="34" charset="0"/>
              </a:rPr>
              <a:t>15</a:t>
            </a:r>
          </a:p>
        </p:txBody>
      </p:sp>
    </p:spTree>
    <p:extLst>
      <p:ext uri="{BB962C8B-B14F-4D97-AF65-F5344CB8AC3E}">
        <p14:creationId xmlns:p14="http://schemas.microsoft.com/office/powerpoint/2010/main" val="401464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linds(horizont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blinds(horizontal)">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linds(horizontal)">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830997"/>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dirty="0">
                <a:solidFill>
                  <a:schemeClr val="bg1"/>
                </a:solidFill>
                <a:latin typeface="Arial" panose="020B0604020202020204" pitchFamily="34" charset="0"/>
              </a:rPr>
              <a:t>Zusammenfassung: Kernsatz der Systemischen Medizin [Wühr 2007]</a:t>
            </a:r>
          </a:p>
        </p:txBody>
      </p:sp>
      <p:sp>
        <p:nvSpPr>
          <p:cNvPr id="10" name="Textfeld 9"/>
          <p:cNvSpPr txBox="1"/>
          <p:nvPr/>
        </p:nvSpPr>
        <p:spPr>
          <a:xfrm>
            <a:off x="273110" y="1196752"/>
            <a:ext cx="8640638" cy="2554545"/>
          </a:xfrm>
          <a:prstGeom prst="rect">
            <a:avLst/>
          </a:prstGeom>
          <a:noFill/>
        </p:spPr>
        <p:txBody>
          <a:bodyPr wrap="square" rtlCol="0">
            <a:spAutoFit/>
          </a:bodyPr>
          <a:lstStyle/>
          <a:p>
            <a:r>
              <a:rPr lang="de-DE" sz="2000" b="0" u="sng" dirty="0">
                <a:solidFill>
                  <a:srgbClr val="191966"/>
                </a:solidFill>
                <a:ea typeface="Verdana" pitchFamily="34" charset="0"/>
                <a:cs typeface="Arial" panose="020B0604020202020204" pitchFamily="34" charset="0"/>
              </a:rPr>
              <a:t>Allgemeine Formulierung</a:t>
            </a:r>
          </a:p>
          <a:p>
            <a:r>
              <a:rPr lang="de-DE" sz="2000" b="0" dirty="0">
                <a:solidFill>
                  <a:srgbClr val="191966"/>
                </a:solidFill>
                <a:ea typeface="Verdana" pitchFamily="34" charset="0"/>
                <a:cs typeface="Arial" panose="020B0604020202020204" pitchFamily="34" charset="0"/>
              </a:rPr>
              <a:t>Form und Funktion des biologischen Systems </a:t>
            </a:r>
            <a:r>
              <a:rPr lang="de-DE" sz="2000" b="0" i="1" dirty="0">
                <a:solidFill>
                  <a:srgbClr val="191966"/>
                </a:solidFill>
                <a:ea typeface="Verdana" pitchFamily="34" charset="0"/>
                <a:cs typeface="Arial" panose="020B0604020202020204" pitchFamily="34" charset="0"/>
              </a:rPr>
              <a:t>Mensch</a:t>
            </a:r>
            <a:r>
              <a:rPr lang="de-DE" sz="2000" b="0" dirty="0">
                <a:solidFill>
                  <a:srgbClr val="191966"/>
                </a:solidFill>
                <a:ea typeface="Verdana" pitchFamily="34" charset="0"/>
                <a:cs typeface="Arial" panose="020B0604020202020204" pitchFamily="34" charset="0"/>
              </a:rPr>
              <a:t> sind Ausdruck seiner Selbstregulation unter den gegebenen Lebensbedingungen.</a:t>
            </a:r>
            <a:br>
              <a:rPr lang="de-DE" sz="2000" b="0" u="sng" dirty="0">
                <a:solidFill>
                  <a:srgbClr val="191966"/>
                </a:solidFill>
                <a:ea typeface="Verdana" pitchFamily="34" charset="0"/>
                <a:cs typeface="Arial" panose="020B0604020202020204" pitchFamily="34" charset="0"/>
              </a:rPr>
            </a:br>
            <a:endParaRPr lang="de-DE" sz="2000" b="0" u="sng" dirty="0">
              <a:solidFill>
                <a:srgbClr val="191966"/>
              </a:solidFill>
              <a:ea typeface="Verdana" pitchFamily="34" charset="0"/>
              <a:cs typeface="Arial" panose="020B0604020202020204" pitchFamily="34" charset="0"/>
            </a:endParaRPr>
          </a:p>
          <a:p>
            <a:r>
              <a:rPr lang="de-DE" sz="2000" b="0" u="sng" dirty="0">
                <a:solidFill>
                  <a:srgbClr val="191966"/>
                </a:solidFill>
                <a:ea typeface="Verdana" pitchFamily="34" charset="0"/>
                <a:cs typeface="Arial" panose="020B0604020202020204" pitchFamily="34" charset="0"/>
              </a:rPr>
              <a:t>Krankheitsbezogene Formulierung</a:t>
            </a:r>
          </a:p>
          <a:p>
            <a:r>
              <a:rPr lang="de-DE" sz="2000" b="0" dirty="0">
                <a:solidFill>
                  <a:srgbClr val="191966"/>
                </a:solidFill>
                <a:ea typeface="Verdana" pitchFamily="34" charset="0"/>
                <a:cs typeface="Arial" panose="020B0604020202020204" pitchFamily="34" charset="0"/>
              </a:rPr>
              <a:t>Symptome und Befunde (Form- und Funktionsstörungen bzw. Krankheit) sind Ausdruck der Selbstregulation unter belastenden Lebensbedingungen.</a:t>
            </a:r>
          </a:p>
          <a:p>
            <a:endParaRPr lang="de-DE" sz="2000" b="0" dirty="0">
              <a:solidFill>
                <a:srgbClr val="191966"/>
              </a:solidFill>
              <a:ea typeface="Verdana" pitchFamily="34" charset="0"/>
              <a:cs typeface="Arial" panose="020B0604020202020204" pitchFamily="34" charset="0"/>
            </a:endParaRPr>
          </a:p>
        </p:txBody>
      </p:sp>
      <p:sp>
        <p:nvSpPr>
          <p:cNvPr id="11" name="Rechteck 10"/>
          <p:cNvSpPr/>
          <p:nvPr/>
        </p:nvSpPr>
        <p:spPr>
          <a:xfrm>
            <a:off x="2186" y="5229200"/>
            <a:ext cx="9141814" cy="504056"/>
          </a:xfrm>
          <a:prstGeom prst="rect">
            <a:avLst/>
          </a:prstGeom>
          <a:solidFill>
            <a:srgbClr val="4379AF"/>
          </a:solidFill>
          <a:ln>
            <a:solidFill>
              <a:srgbClr val="4379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0" dirty="0">
                <a:solidFill>
                  <a:schemeClr val="bg1"/>
                </a:solidFill>
                <a:latin typeface="Arial" panose="020B0604020202020204" pitchFamily="34" charset="0"/>
                <a:ea typeface="Verdana" pitchFamily="34" charset="0"/>
                <a:cs typeface="Arial" panose="020B0604020202020204" pitchFamily="34" charset="0"/>
              </a:rPr>
              <a:t>Welche Vorgehensweise ergibt sich daraus in der Medizin?</a:t>
            </a:r>
          </a:p>
        </p:txBody>
      </p:sp>
    </p:spTree>
    <p:extLst>
      <p:ext uri="{BB962C8B-B14F-4D97-AF65-F5344CB8AC3E}">
        <p14:creationId xmlns:p14="http://schemas.microsoft.com/office/powerpoint/2010/main" val="374586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linds(horizontal)">
                                      <p:cBhvr>
                                        <p:cTn id="7" dur="500"/>
                                        <p:tgtEl>
                                          <p:spTgt spid="10">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
                                            <p:txEl>
                                              <p:pRg st="3" end="3"/>
                                            </p:txEl>
                                          </p:spTgt>
                                        </p:tgtEl>
                                        <p:attrNameLst>
                                          <p:attrName>style.visibility</p:attrName>
                                        </p:attrNameLst>
                                      </p:cBhvr>
                                      <p:to>
                                        <p:strVal val="visible"/>
                                      </p:to>
                                    </p:set>
                                    <p:animEffect transition="in" filter="blinds(horizontal)">
                                      <p:cBhvr>
                                        <p:cTn id="10" dur="500"/>
                                        <p:tgtEl>
                                          <p:spTgt spid="10">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linds(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p:cNvSpPr txBox="1">
            <a:spLocks noChangeArrowheads="1"/>
          </p:cNvSpPr>
          <p:nvPr/>
        </p:nvSpPr>
        <p:spPr bwMode="auto">
          <a:xfrm>
            <a:off x="0" y="0"/>
            <a:ext cx="9144000" cy="46166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dirty="0">
                <a:solidFill>
                  <a:schemeClr val="bg1"/>
                </a:solidFill>
                <a:latin typeface="Arial" panose="020B0604020202020204" pitchFamily="34" charset="0"/>
              </a:rPr>
              <a:t>Vorgehen in der Systemischen Medizin [Wühr 2007]</a:t>
            </a:r>
          </a:p>
        </p:txBody>
      </p:sp>
      <p:sp>
        <p:nvSpPr>
          <p:cNvPr id="5" name="Rectangle 5"/>
          <p:cNvSpPr>
            <a:spLocks noChangeArrowheads="1"/>
          </p:cNvSpPr>
          <p:nvPr/>
        </p:nvSpPr>
        <p:spPr bwMode="auto">
          <a:xfrm>
            <a:off x="2411760" y="892050"/>
            <a:ext cx="6480720"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de-DE" altLang="de-DE" sz="2000" b="0" dirty="0">
                <a:solidFill>
                  <a:srgbClr val="004376"/>
                </a:solidFill>
                <a:ea typeface="Verdana" panose="020B0604030504040204" pitchFamily="34" charset="0"/>
                <a:cs typeface="Arial" panose="020B0604020202020204" pitchFamily="34" charset="0"/>
              </a:rPr>
              <a:t>Schritt 1: Untersuchung und Beeinflussung der Lebensbedingungen durch (eigenverantwortliche) präventive und gesundheitsbildende Lebensführung</a:t>
            </a:r>
          </a:p>
          <a:p>
            <a:endParaRPr lang="de-DE" altLang="de-DE" sz="2000" b="0" dirty="0">
              <a:solidFill>
                <a:srgbClr val="004376"/>
              </a:solidFill>
              <a:ea typeface="Verdana" panose="020B0604030504040204" pitchFamily="34" charset="0"/>
              <a:cs typeface="Arial" panose="020B0604020202020204" pitchFamily="34" charset="0"/>
            </a:endParaRPr>
          </a:p>
          <a:p>
            <a:r>
              <a:rPr lang="de-DE" altLang="de-DE" sz="2000" b="0" dirty="0">
                <a:solidFill>
                  <a:srgbClr val="004376"/>
                </a:solidFill>
                <a:ea typeface="Verdana" panose="020B0604030504040204" pitchFamily="34" charset="0"/>
                <a:cs typeface="Arial" panose="020B0604020202020204" pitchFamily="34" charset="0"/>
              </a:rPr>
              <a:t>Schritt 2: Untersuchung von Form und Funktion</a:t>
            </a:r>
            <a:br>
              <a:rPr lang="de-DE" altLang="de-DE" sz="2000" b="0" dirty="0">
                <a:solidFill>
                  <a:srgbClr val="004376"/>
                </a:solidFill>
                <a:ea typeface="Verdana" panose="020B0604030504040204" pitchFamily="34" charset="0"/>
                <a:cs typeface="Arial" panose="020B0604020202020204" pitchFamily="34" charset="0"/>
              </a:rPr>
            </a:br>
            <a:r>
              <a:rPr lang="de-DE" altLang="de-DE" sz="2000" b="0" dirty="0">
                <a:solidFill>
                  <a:srgbClr val="004376"/>
                </a:solidFill>
                <a:ea typeface="Verdana" panose="020B0604030504040204" pitchFamily="34" charset="0"/>
                <a:cs typeface="Arial" panose="020B0604020202020204" pitchFamily="34" charset="0"/>
              </a:rPr>
              <a:t>der Selbstregulationssysteme auf allen Ebenen</a:t>
            </a:r>
          </a:p>
          <a:p>
            <a:r>
              <a:rPr lang="de-DE" altLang="de-DE" sz="2000" b="0" dirty="0">
                <a:solidFill>
                  <a:srgbClr val="004376"/>
                </a:solidFill>
                <a:ea typeface="Verdana" panose="020B0604030504040204" pitchFamily="34" charset="0"/>
                <a:cs typeface="Arial" panose="020B0604020202020204" pitchFamily="34" charset="0"/>
              </a:rPr>
              <a:t>(= Notwendigkeit der interdisziplinären Zusammen-arbeit)</a:t>
            </a:r>
          </a:p>
          <a:p>
            <a:endParaRPr lang="de-DE" altLang="de-DE" sz="2000" b="0" dirty="0">
              <a:solidFill>
                <a:srgbClr val="004376"/>
              </a:solidFill>
              <a:ea typeface="Verdana" panose="020B0604030504040204" pitchFamily="34" charset="0"/>
              <a:cs typeface="Arial" panose="020B0604020202020204" pitchFamily="34" charset="0"/>
            </a:endParaRPr>
          </a:p>
          <a:p>
            <a:r>
              <a:rPr lang="de-DE" altLang="de-DE" sz="2000" b="0" dirty="0">
                <a:solidFill>
                  <a:srgbClr val="004376"/>
                </a:solidFill>
                <a:ea typeface="Verdana" panose="020B0604030504040204" pitchFamily="34" charset="0"/>
                <a:cs typeface="Arial" panose="020B0604020202020204" pitchFamily="34" charset="0"/>
              </a:rPr>
              <a:t>Schritt 3: Wiederherstellung von Form und Funktion  der Selbstregulationssysteme (Behandlung von Form- und Funktionsstörungen = Befunden)</a:t>
            </a:r>
          </a:p>
          <a:p>
            <a:endParaRPr lang="de-DE" altLang="de-DE" sz="2000" b="0" dirty="0">
              <a:solidFill>
                <a:srgbClr val="004376"/>
              </a:solidFill>
              <a:ea typeface="Verdana" panose="020B0604030504040204" pitchFamily="34" charset="0"/>
              <a:cs typeface="Arial" panose="020B0604020202020204" pitchFamily="34" charset="0"/>
            </a:endParaRPr>
          </a:p>
          <a:p>
            <a:r>
              <a:rPr lang="de-DE" altLang="de-DE" sz="2000" b="0" dirty="0">
                <a:solidFill>
                  <a:srgbClr val="004376"/>
                </a:solidFill>
                <a:ea typeface="Verdana" panose="020B0604030504040204" pitchFamily="34" charset="0"/>
                <a:cs typeface="Arial" panose="020B0604020202020204" pitchFamily="34" charset="0"/>
              </a:rPr>
              <a:t>Schritt 4: Behandlung von Symptomen</a:t>
            </a:r>
          </a:p>
        </p:txBody>
      </p:sp>
      <p:sp>
        <p:nvSpPr>
          <p:cNvPr id="6" name="Rechteck 5"/>
          <p:cNvSpPr/>
          <p:nvPr/>
        </p:nvSpPr>
        <p:spPr>
          <a:xfrm>
            <a:off x="13906" y="5589240"/>
            <a:ext cx="9148672" cy="504056"/>
          </a:xfrm>
          <a:prstGeom prst="rect">
            <a:avLst/>
          </a:prstGeom>
          <a:solidFill>
            <a:srgbClr val="4379AF"/>
          </a:solidFill>
          <a:ln>
            <a:solidFill>
              <a:srgbClr val="4379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a:r>
              <a:rPr lang="de-DE" sz="2000" b="0" dirty="0">
                <a:latin typeface="Arial" panose="020B0604020202020204" pitchFamily="34" charset="0"/>
                <a:ea typeface="Verdana" pitchFamily="34" charset="0"/>
                <a:cs typeface="Arial" panose="020B0604020202020204" pitchFamily="34" charset="0"/>
              </a:rPr>
              <a:t>Medizinische Dienstleistungen: Behandlung, Beratung und Befähigung</a:t>
            </a:r>
          </a:p>
        </p:txBody>
      </p:sp>
      <p:pic>
        <p:nvPicPr>
          <p:cNvPr id="7" name="Bild 4"/>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23850" y="794246"/>
            <a:ext cx="1815926" cy="346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02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blinds(horizontal)">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blinds(horizontal)">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blinds(horizontal)">
                                      <p:cBhvr>
                                        <p:cTn id="17" dur="500"/>
                                        <p:tgtEl>
                                          <p:spTgt spid="5">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blinds(horizontal)">
                                      <p:cBhvr>
                                        <p:cTn id="22" dur="500"/>
                                        <p:tgtEl>
                                          <p:spTgt spid="5">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262467" y="1440688"/>
            <a:ext cx="8636000" cy="1143000"/>
          </a:xfrm>
          <a:prstGeom prst="rect">
            <a:avLst/>
          </a:prstGeom>
        </p:spPr>
        <p:txBody>
          <a:bodyPr/>
          <a:lstStyle>
            <a:lvl1pPr algn="l">
              <a:defRPr sz="3600" baseline="0">
                <a:solidFill>
                  <a:schemeClr val="tx2"/>
                </a:solidFill>
                <a:latin typeface="Myriad Pro"/>
                <a:cs typeface="Myriad Pro"/>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endParaRPr lang="de-DE" sz="1800" u="sng" dirty="0">
              <a:solidFill>
                <a:schemeClr val="bg1"/>
              </a:solidFill>
              <a:ea typeface="+mj-ea"/>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de-DE" sz="1800" b="0" i="0" u="sng" strike="noStrike" kern="1200" cap="none" spc="0" normalizeH="0" baseline="0" noProof="0" dirty="0">
                <a:ln>
                  <a:noFill/>
                </a:ln>
                <a:solidFill>
                  <a:schemeClr val="bg1"/>
                </a:solidFill>
                <a:effectLst/>
                <a:uLnTx/>
                <a:uFillTx/>
                <a:ea typeface="+mj-ea"/>
              </a:rPr>
              <a:t>Unser Motto</a:t>
            </a:r>
          </a:p>
          <a:p>
            <a:pPr marL="0" marR="0" lvl="0" indent="0" algn="l" defTabSz="457200" rtl="0" eaLnBrk="1" fontAlgn="auto" latinLnBrk="0" hangingPunct="1">
              <a:lnSpc>
                <a:spcPct val="100000"/>
              </a:lnSpc>
              <a:spcBef>
                <a:spcPct val="0"/>
              </a:spcBef>
              <a:spcAft>
                <a:spcPts val="0"/>
              </a:spcAft>
              <a:buClrTx/>
              <a:buSzTx/>
              <a:buFontTx/>
              <a:buNone/>
              <a:tabLst/>
              <a:defRPr/>
            </a:pPr>
            <a:r>
              <a:rPr lang="de-DE" sz="1800" b="0" dirty="0">
                <a:solidFill>
                  <a:schemeClr val="bg1"/>
                </a:solidFill>
                <a:ea typeface="+mj-ea"/>
              </a:rPr>
              <a:t>Möglichst lange und gesund leben</a:t>
            </a:r>
            <a:br>
              <a:rPr lang="de-DE" sz="1800" b="0" dirty="0">
                <a:solidFill>
                  <a:schemeClr val="bg1"/>
                </a:solidFill>
                <a:ea typeface="+mj-ea"/>
              </a:rPr>
            </a:br>
            <a:r>
              <a:rPr lang="de-DE" sz="1800" b="0" dirty="0">
                <a:solidFill>
                  <a:schemeClr val="bg1"/>
                </a:solidFill>
                <a:ea typeface="+mj-ea"/>
              </a:rPr>
              <a:t>bei bestmöglicher Lebenszufriedenheit</a:t>
            </a:r>
            <a:br>
              <a:rPr lang="de-DE" sz="1800" b="0" dirty="0">
                <a:solidFill>
                  <a:schemeClr val="bg1"/>
                </a:solidFill>
                <a:ea typeface="+mj-ea"/>
              </a:rPr>
            </a:br>
            <a:r>
              <a:rPr lang="de-DE" sz="1800" b="0" dirty="0">
                <a:solidFill>
                  <a:schemeClr val="bg1"/>
                </a:solidFill>
                <a:ea typeface="+mj-ea"/>
              </a:rPr>
              <a:t>und Lebensqualität</a:t>
            </a:r>
            <a:endParaRPr kumimoji="0" lang="de-DE" sz="1800" b="0" i="0" u="none" strike="noStrike" kern="1200" cap="none" spc="0" normalizeH="0" baseline="0" noProof="0" dirty="0">
              <a:ln>
                <a:noFill/>
              </a:ln>
              <a:solidFill>
                <a:schemeClr val="bg1"/>
              </a:solidFill>
              <a:effectLst/>
              <a:uLnTx/>
              <a:uFillTx/>
              <a:ea typeface="+mj-ea"/>
            </a:endParaRPr>
          </a:p>
        </p:txBody>
      </p:sp>
      <p:sp>
        <p:nvSpPr>
          <p:cNvPr id="10" name="Titel 1"/>
          <p:cNvSpPr>
            <a:spLocks noGrp="1"/>
          </p:cNvSpPr>
          <p:nvPr>
            <p:ph type="title"/>
          </p:nvPr>
        </p:nvSpPr>
        <p:spPr>
          <a:xfrm>
            <a:off x="262467" y="254944"/>
            <a:ext cx="8636000" cy="1210204"/>
          </a:xfrm>
        </p:spPr>
        <p:txBody>
          <a:bodyPr>
            <a:normAutofit fontScale="90000"/>
          </a:bodyPr>
          <a:lstStyle/>
          <a:p>
            <a:r>
              <a:rPr lang="de-DE" b="1" dirty="0">
                <a:solidFill>
                  <a:srgbClr val="002060"/>
                </a:solidFill>
              </a:rPr>
              <a:t>Das IGM</a:t>
            </a:r>
            <a:r>
              <a:rPr lang="de-DE" b="1" baseline="30000" dirty="0">
                <a:solidFill>
                  <a:srgbClr val="002060"/>
                </a:solidFill>
              </a:rPr>
              <a:t>®</a:t>
            </a:r>
            <a:r>
              <a:rPr lang="de-DE" b="1" dirty="0">
                <a:solidFill>
                  <a:srgbClr val="002060"/>
                </a:solidFill>
              </a:rPr>
              <a:t>-Lebensstilprogramm SINOCUR</a:t>
            </a:r>
            <a:r>
              <a:rPr lang="de-DE" b="1" baseline="30000" dirty="0">
                <a:solidFill>
                  <a:srgbClr val="002060"/>
                </a:solidFill>
              </a:rPr>
              <a:t>®</a:t>
            </a:r>
            <a:br>
              <a:rPr lang="de-DE" b="1" dirty="0">
                <a:solidFill>
                  <a:srgbClr val="002060"/>
                </a:solidFill>
              </a:rPr>
            </a:br>
            <a:r>
              <a:rPr lang="de-DE" sz="2800" dirty="0">
                <a:solidFill>
                  <a:srgbClr val="002060"/>
                </a:solidFill>
              </a:rPr>
              <a:t>– Werden Sie Manager Ihrer Gesundheit!</a:t>
            </a:r>
          </a:p>
        </p:txBody>
      </p:sp>
      <p:grpSp>
        <p:nvGrpSpPr>
          <p:cNvPr id="12" name="Gruppieren 11"/>
          <p:cNvGrpSpPr/>
          <p:nvPr/>
        </p:nvGrpSpPr>
        <p:grpSpPr>
          <a:xfrm>
            <a:off x="250008" y="6302668"/>
            <a:ext cx="8643168" cy="484596"/>
            <a:chOff x="250008" y="6302668"/>
            <a:chExt cx="8643168" cy="484596"/>
          </a:xfrm>
        </p:grpSpPr>
        <p:grpSp>
          <p:nvGrpSpPr>
            <p:cNvPr id="13" name="Gruppieren 12"/>
            <p:cNvGrpSpPr/>
            <p:nvPr/>
          </p:nvGrpSpPr>
          <p:grpSpPr>
            <a:xfrm>
              <a:off x="250008" y="6302668"/>
              <a:ext cx="8643168" cy="484596"/>
              <a:chOff x="250008" y="6234932"/>
              <a:chExt cx="8643168" cy="484596"/>
            </a:xfrm>
          </p:grpSpPr>
          <p:sp>
            <p:nvSpPr>
              <p:cNvPr id="15"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6"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Tree>
    <p:extLst>
      <p:ext uri="{BB962C8B-B14F-4D97-AF65-F5344CB8AC3E}">
        <p14:creationId xmlns:p14="http://schemas.microsoft.com/office/powerpoint/2010/main" val="709299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Gerade Verbindung mit Pfeil 6"/>
          <p:cNvCxnSpPr>
            <a:stCxn id="32" idx="3"/>
            <a:endCxn id="13" idx="1"/>
          </p:cNvCxnSpPr>
          <p:nvPr/>
        </p:nvCxnSpPr>
        <p:spPr>
          <a:xfrm>
            <a:off x="2828925" y="3907820"/>
            <a:ext cx="390718" cy="3652"/>
          </a:xfrm>
          <a:prstGeom prst="straightConnector1">
            <a:avLst/>
          </a:prstGeom>
          <a:ln>
            <a:solidFill>
              <a:srgbClr val="004376"/>
            </a:solidFill>
            <a:tailEnd type="arrow"/>
          </a:ln>
        </p:spPr>
        <p:style>
          <a:lnRef idx="2">
            <a:schemeClr val="accent1"/>
          </a:lnRef>
          <a:fillRef idx="0">
            <a:schemeClr val="accent1"/>
          </a:fillRef>
          <a:effectRef idx="1">
            <a:schemeClr val="accent1"/>
          </a:effectRef>
          <a:fontRef idx="minor">
            <a:schemeClr val="tx1"/>
          </a:fontRef>
        </p:style>
      </p:cxnSp>
      <p:pic>
        <p:nvPicPr>
          <p:cNvPr id="10" name="Picture 2" descr="4Manschgerl"/>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32" t="2254" r="65252"/>
          <a:stretch/>
        </p:blipFill>
        <p:spPr bwMode="auto">
          <a:xfrm>
            <a:off x="3692914" y="1694097"/>
            <a:ext cx="1688712" cy="3935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34"/>
          <p:cNvSpPr txBox="1">
            <a:spLocks noChangeArrowheads="1"/>
          </p:cNvSpPr>
          <p:nvPr/>
        </p:nvSpPr>
        <p:spPr bwMode="auto">
          <a:xfrm>
            <a:off x="261257" y="5908946"/>
            <a:ext cx="8619550" cy="277641"/>
          </a:xfrm>
          <a:prstGeom prst="rect">
            <a:avLst/>
          </a:prstGeom>
          <a:solidFill>
            <a:srgbClr val="1B2764"/>
          </a:solidFill>
          <a:ln>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b="0" dirty="0">
                <a:solidFill>
                  <a:schemeClr val="bg1"/>
                </a:solidFill>
                <a:latin typeface="Myriad Pro"/>
                <a:ea typeface="Verdana" pitchFamily="34" charset="0"/>
                <a:cs typeface="Verdana" pitchFamily="34" charset="0"/>
              </a:rPr>
              <a:t>Private und berufliche Lebenswelt</a:t>
            </a:r>
          </a:p>
        </p:txBody>
      </p:sp>
      <p:sp>
        <p:nvSpPr>
          <p:cNvPr id="13" name="Text Box 34"/>
          <p:cNvSpPr txBox="1">
            <a:spLocks noChangeArrowheads="1"/>
          </p:cNvSpPr>
          <p:nvPr/>
        </p:nvSpPr>
        <p:spPr bwMode="auto">
          <a:xfrm>
            <a:off x="3219643" y="3587985"/>
            <a:ext cx="2706688" cy="646973"/>
          </a:xfrm>
          <a:prstGeom prst="rect">
            <a:avLst/>
          </a:prstGeom>
          <a:solidFill>
            <a:srgbClr val="64B145"/>
          </a:solidFill>
          <a:ln>
            <a:solidFill>
              <a:srgbClr val="64B145"/>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marL="93663"/>
            <a:r>
              <a:rPr lang="de-DE" sz="1200" b="0" dirty="0">
                <a:solidFill>
                  <a:schemeClr val="bg1"/>
                </a:solidFill>
                <a:latin typeface="Myriad Pro"/>
                <a:ea typeface="Verdana" pitchFamily="34" charset="0"/>
                <a:cs typeface="Verdana" pitchFamily="34" charset="0"/>
              </a:rPr>
              <a:t>Selbstregulationssysteme</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Schutzfunktionen</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Ordnungsfunktionen</a:t>
            </a:r>
          </a:p>
        </p:txBody>
      </p:sp>
      <p:cxnSp>
        <p:nvCxnSpPr>
          <p:cNvPr id="14" name="Gerade Verbindung mit Pfeil 13"/>
          <p:cNvCxnSpPr/>
          <p:nvPr/>
        </p:nvCxnSpPr>
        <p:spPr>
          <a:xfrm flipV="1">
            <a:off x="1583269" y="4040921"/>
            <a:ext cx="0" cy="1868025"/>
          </a:xfrm>
          <a:prstGeom prst="straightConnector1">
            <a:avLst/>
          </a:prstGeom>
          <a:ln>
            <a:solidFill>
              <a:srgbClr val="1B2764"/>
            </a:solidFill>
            <a:tailEnd type="arrow"/>
          </a:ln>
        </p:spPr>
        <p:style>
          <a:lnRef idx="2">
            <a:schemeClr val="accent1"/>
          </a:lnRef>
          <a:fillRef idx="0">
            <a:schemeClr val="accent1"/>
          </a:fillRef>
          <a:effectRef idx="1">
            <a:schemeClr val="accent1"/>
          </a:effectRef>
          <a:fontRef idx="minor">
            <a:schemeClr val="tx1"/>
          </a:fontRef>
        </p:style>
      </p:cxnSp>
      <p:cxnSp>
        <p:nvCxnSpPr>
          <p:cNvPr id="15" name="Gerade Verbindung mit Pfeil 14"/>
          <p:cNvCxnSpPr/>
          <p:nvPr/>
        </p:nvCxnSpPr>
        <p:spPr>
          <a:xfrm flipH="1" flipV="1">
            <a:off x="7565753" y="4070719"/>
            <a:ext cx="6622" cy="1838227"/>
          </a:xfrm>
          <a:prstGeom prst="straightConnector1">
            <a:avLst/>
          </a:prstGeom>
          <a:ln>
            <a:solidFill>
              <a:srgbClr val="191966"/>
            </a:solidFill>
            <a:tailEnd type="arrow"/>
          </a:ln>
        </p:spPr>
        <p:style>
          <a:lnRef idx="2">
            <a:schemeClr val="accent1"/>
          </a:lnRef>
          <a:fillRef idx="0">
            <a:schemeClr val="accent1"/>
          </a:fillRef>
          <a:effectRef idx="1">
            <a:schemeClr val="accent1"/>
          </a:effectRef>
          <a:fontRef idx="minor">
            <a:schemeClr val="tx1"/>
          </a:fontRef>
        </p:style>
      </p:cxnSp>
      <p:cxnSp>
        <p:nvCxnSpPr>
          <p:cNvPr id="16" name="Gerade Verbindung mit Pfeil 15"/>
          <p:cNvCxnSpPr/>
          <p:nvPr/>
        </p:nvCxnSpPr>
        <p:spPr>
          <a:xfrm flipH="1" flipV="1">
            <a:off x="5911868" y="3928092"/>
            <a:ext cx="389731" cy="1"/>
          </a:xfrm>
          <a:prstGeom prst="straightConnector1">
            <a:avLst/>
          </a:prstGeom>
          <a:ln>
            <a:solidFill>
              <a:srgbClr val="004376"/>
            </a:solidFill>
            <a:tailEnd type="arrow"/>
          </a:ln>
        </p:spPr>
        <p:style>
          <a:lnRef idx="2">
            <a:schemeClr val="accent1"/>
          </a:lnRef>
          <a:fillRef idx="0">
            <a:schemeClr val="accent1"/>
          </a:fillRef>
          <a:effectRef idx="1">
            <a:schemeClr val="accent1"/>
          </a:effectRef>
          <a:fontRef idx="minor">
            <a:schemeClr val="tx1"/>
          </a:fontRef>
        </p:style>
      </p:cxnSp>
      <p:grpSp>
        <p:nvGrpSpPr>
          <p:cNvPr id="17" name="Gruppieren 16"/>
          <p:cNvGrpSpPr/>
          <p:nvPr/>
        </p:nvGrpSpPr>
        <p:grpSpPr>
          <a:xfrm>
            <a:off x="3219642" y="4226491"/>
            <a:ext cx="2705701" cy="708634"/>
            <a:chOff x="3219642" y="4500893"/>
            <a:chExt cx="2705701" cy="708634"/>
          </a:xfrm>
        </p:grpSpPr>
        <p:sp>
          <p:nvSpPr>
            <p:cNvPr id="18" name="Text Box 34"/>
            <p:cNvSpPr txBox="1">
              <a:spLocks noChangeArrowheads="1"/>
            </p:cNvSpPr>
            <p:nvPr/>
          </p:nvSpPr>
          <p:spPr bwMode="auto">
            <a:xfrm>
              <a:off x="3219642" y="4747220"/>
              <a:ext cx="2705701" cy="462307"/>
            </a:xfrm>
            <a:prstGeom prst="rect">
              <a:avLst/>
            </a:prstGeom>
            <a:solidFill>
              <a:schemeClr val="bg1"/>
            </a:solidFill>
            <a:ln w="25400">
              <a:solidFill>
                <a:srgbClr val="64B145"/>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dirty="0">
                  <a:solidFill>
                    <a:srgbClr val="64B145"/>
                  </a:solidFill>
                  <a:latin typeface="Myriad Pro"/>
                  <a:ea typeface="Verdana" pitchFamily="34" charset="0"/>
                  <a:cs typeface="Verdana" pitchFamily="34" charset="0"/>
                </a:rPr>
                <a:t>Ausmaß von Gesundheit</a:t>
              </a:r>
              <a:br>
                <a:rPr lang="de-DE" sz="1200" dirty="0">
                  <a:solidFill>
                    <a:srgbClr val="64B145"/>
                  </a:solidFill>
                  <a:latin typeface="Myriad Pro"/>
                  <a:ea typeface="Verdana" pitchFamily="34" charset="0"/>
                  <a:cs typeface="Verdana" pitchFamily="34" charset="0"/>
                </a:rPr>
              </a:br>
              <a:r>
                <a:rPr lang="de-DE" sz="1200" dirty="0">
                  <a:solidFill>
                    <a:srgbClr val="64B145"/>
                  </a:solidFill>
                  <a:latin typeface="Myriad Pro"/>
                  <a:ea typeface="Verdana" pitchFamily="34" charset="0"/>
                  <a:cs typeface="Verdana" pitchFamily="34" charset="0"/>
                </a:rPr>
                <a:t>und Krankheit</a:t>
              </a:r>
            </a:p>
          </p:txBody>
        </p:sp>
        <p:cxnSp>
          <p:nvCxnSpPr>
            <p:cNvPr id="19" name="Gerade Verbindung mit Pfeil 18"/>
            <p:cNvCxnSpPr>
              <a:stCxn id="13" idx="2"/>
              <a:endCxn id="18" idx="0"/>
            </p:cNvCxnSpPr>
            <p:nvPr/>
          </p:nvCxnSpPr>
          <p:spPr>
            <a:xfrm flipH="1">
              <a:off x="4572493" y="4500893"/>
              <a:ext cx="494" cy="246327"/>
            </a:xfrm>
            <a:prstGeom prst="straightConnector1">
              <a:avLst/>
            </a:prstGeom>
            <a:ln>
              <a:solidFill>
                <a:srgbClr val="0F4289"/>
              </a:solidFill>
              <a:tailEnd type="arrow"/>
            </a:ln>
          </p:spPr>
          <p:style>
            <a:lnRef idx="2">
              <a:schemeClr val="accent1"/>
            </a:lnRef>
            <a:fillRef idx="0">
              <a:schemeClr val="accent1"/>
            </a:fillRef>
            <a:effectRef idx="1">
              <a:schemeClr val="accent1"/>
            </a:effectRef>
            <a:fontRef idx="minor">
              <a:schemeClr val="tx1"/>
            </a:fontRef>
          </p:style>
        </p:cxnSp>
      </p:grpSp>
      <p:sp>
        <p:nvSpPr>
          <p:cNvPr id="20" name="Text Box 34"/>
          <p:cNvSpPr txBox="1">
            <a:spLocks noChangeArrowheads="1"/>
          </p:cNvSpPr>
          <p:nvPr/>
        </p:nvSpPr>
        <p:spPr bwMode="auto">
          <a:xfrm>
            <a:off x="3129059" y="1896156"/>
            <a:ext cx="2920110" cy="462307"/>
          </a:xfrm>
          <a:prstGeom prst="rect">
            <a:avLst/>
          </a:prstGeom>
          <a:solidFill>
            <a:schemeClr val="bg1"/>
          </a:solidFill>
          <a:ln w="25400">
            <a:solidFill>
              <a:srgbClr val="191966"/>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dirty="0">
                <a:solidFill>
                  <a:srgbClr val="191966"/>
                </a:solidFill>
                <a:latin typeface="Myriad Pro"/>
                <a:ea typeface="Verdana" pitchFamily="34" charset="0"/>
                <a:cs typeface="Verdana" pitchFamily="34" charset="0"/>
              </a:rPr>
              <a:t>Individuelles Gesundheitsmanagement</a:t>
            </a:r>
          </a:p>
        </p:txBody>
      </p:sp>
      <p:grpSp>
        <p:nvGrpSpPr>
          <p:cNvPr id="21" name="Gruppieren 20"/>
          <p:cNvGrpSpPr/>
          <p:nvPr/>
        </p:nvGrpSpPr>
        <p:grpSpPr>
          <a:xfrm>
            <a:off x="6049169" y="2118843"/>
            <a:ext cx="2854145" cy="1674234"/>
            <a:chOff x="6049169" y="2757317"/>
            <a:chExt cx="2854145" cy="1674234"/>
          </a:xfrm>
        </p:grpSpPr>
        <p:sp>
          <p:nvSpPr>
            <p:cNvPr id="22" name="Text Box 34"/>
            <p:cNvSpPr txBox="1">
              <a:spLocks noChangeArrowheads="1"/>
            </p:cNvSpPr>
            <p:nvPr/>
          </p:nvSpPr>
          <p:spPr bwMode="auto">
            <a:xfrm>
              <a:off x="6228184" y="2993053"/>
              <a:ext cx="2675130" cy="831639"/>
            </a:xfrm>
            <a:prstGeom prst="rect">
              <a:avLst/>
            </a:prstGeom>
            <a:solidFill>
              <a:schemeClr val="bg1"/>
            </a:solidFill>
            <a:ln w="25400">
              <a:solidFill>
                <a:srgbClr val="191966"/>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200" b="0" dirty="0">
                  <a:solidFill>
                    <a:srgbClr val="191966"/>
                  </a:solidFill>
                  <a:latin typeface="Myriad Pro"/>
                  <a:ea typeface="Verdana" pitchFamily="34" charset="0"/>
                  <a:cs typeface="Verdana" pitchFamily="34" charset="0"/>
                </a:rPr>
                <a:t>… durch einen </a:t>
              </a:r>
              <a:r>
                <a:rPr lang="de-DE" sz="1200" dirty="0">
                  <a:solidFill>
                    <a:srgbClr val="191966"/>
                  </a:solidFill>
                  <a:latin typeface="Myriad Pro"/>
                  <a:ea typeface="Verdana" pitchFamily="34" charset="0"/>
                  <a:cs typeface="Verdana" pitchFamily="34" charset="0"/>
                </a:rPr>
                <a:t>gesundheits-fördernden</a:t>
              </a:r>
              <a:r>
                <a:rPr lang="de-DE" sz="1200" b="0" dirty="0">
                  <a:solidFill>
                    <a:srgbClr val="191966"/>
                  </a:solidFill>
                  <a:latin typeface="Myriad Pro"/>
                  <a:ea typeface="Verdana" pitchFamily="34" charset="0"/>
                  <a:cs typeface="Verdana" pitchFamily="34" charset="0"/>
                </a:rPr>
                <a:t> Lebensstil:</a:t>
              </a:r>
            </a:p>
            <a:p>
              <a:pPr marL="85725" indent="-85725">
                <a:buFont typeface="Arial" pitchFamily="34" charset="0"/>
                <a:buChar char="•"/>
              </a:pPr>
              <a:r>
                <a:rPr lang="de-DE" sz="1200" b="0" dirty="0">
                  <a:solidFill>
                    <a:srgbClr val="191966"/>
                  </a:solidFill>
                  <a:latin typeface="Myriad Pro"/>
                  <a:ea typeface="Verdana" pitchFamily="34" charset="0"/>
                  <a:cs typeface="Verdana" pitchFamily="34" charset="0"/>
                </a:rPr>
                <a:t>Aufsuchen und Herstellen </a:t>
              </a:r>
              <a:r>
                <a:rPr lang="de-DE" sz="1200" b="0">
                  <a:solidFill>
                    <a:srgbClr val="191966"/>
                  </a:solidFill>
                  <a:latin typeface="Myriad Pro"/>
                  <a:ea typeface="Verdana" pitchFamily="34" charset="0"/>
                  <a:cs typeface="Verdana" pitchFamily="34" charset="0"/>
                </a:rPr>
                <a:t>förderlicher Lebensbedingungen</a:t>
              </a:r>
              <a:endParaRPr lang="de-DE" sz="1200" b="0" dirty="0">
                <a:solidFill>
                  <a:srgbClr val="191966"/>
                </a:solidFill>
                <a:latin typeface="Myriad Pro"/>
                <a:ea typeface="Verdana" pitchFamily="34" charset="0"/>
                <a:cs typeface="Verdana" pitchFamily="34" charset="0"/>
              </a:endParaRPr>
            </a:p>
          </p:txBody>
        </p:sp>
        <p:cxnSp>
          <p:nvCxnSpPr>
            <p:cNvPr id="23" name="Gewinkelte Verbindung 22"/>
            <p:cNvCxnSpPr>
              <a:stCxn id="20" idx="3"/>
              <a:endCxn id="22" idx="0"/>
            </p:cNvCxnSpPr>
            <p:nvPr/>
          </p:nvCxnSpPr>
          <p:spPr>
            <a:xfrm>
              <a:off x="6049169" y="2757317"/>
              <a:ext cx="1516580" cy="235736"/>
            </a:xfrm>
            <a:prstGeom prst="bentConnector2">
              <a:avLst/>
            </a:prstGeom>
            <a:ln>
              <a:solidFill>
                <a:srgbClr val="191966"/>
              </a:solidFill>
              <a:tailEnd type="arrow"/>
            </a:ln>
          </p:spPr>
          <p:style>
            <a:lnRef idx="2">
              <a:schemeClr val="accent1"/>
            </a:lnRef>
            <a:fillRef idx="0">
              <a:schemeClr val="accent1"/>
            </a:fillRef>
            <a:effectRef idx="1">
              <a:schemeClr val="accent1"/>
            </a:effectRef>
            <a:fontRef idx="minor">
              <a:schemeClr val="tx1"/>
            </a:fontRef>
          </p:style>
        </p:cxnSp>
        <p:sp>
          <p:nvSpPr>
            <p:cNvPr id="24" name="Text Box 34"/>
            <p:cNvSpPr txBox="1">
              <a:spLocks noChangeArrowheads="1"/>
            </p:cNvSpPr>
            <p:nvPr/>
          </p:nvSpPr>
          <p:spPr bwMode="auto">
            <a:xfrm>
              <a:off x="7572375" y="3891424"/>
              <a:ext cx="1038225" cy="462307"/>
            </a:xfrm>
            <a:prstGeom prst="rect">
              <a:avLst/>
            </a:prstGeom>
            <a:solidFill>
              <a:schemeClr val="bg1"/>
            </a:solidFill>
            <a:ln w="25400">
              <a:no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200" b="0" dirty="0">
                  <a:solidFill>
                    <a:srgbClr val="191966"/>
                  </a:solidFill>
                  <a:latin typeface="Myriad Pro"/>
                  <a:ea typeface="Verdana" pitchFamily="34" charset="0"/>
                  <a:cs typeface="Verdana" pitchFamily="34" charset="0"/>
                </a:rPr>
                <a:t>aufsuchen</a:t>
              </a:r>
            </a:p>
            <a:p>
              <a:r>
                <a:rPr lang="de-DE" sz="1200" b="0" dirty="0">
                  <a:solidFill>
                    <a:srgbClr val="191966"/>
                  </a:solidFill>
                  <a:latin typeface="Myriad Pro"/>
                  <a:ea typeface="Verdana" pitchFamily="34" charset="0"/>
                  <a:cs typeface="Verdana" pitchFamily="34" charset="0"/>
                </a:rPr>
                <a:t>herstellen</a:t>
              </a:r>
            </a:p>
          </p:txBody>
        </p:sp>
        <p:cxnSp>
          <p:nvCxnSpPr>
            <p:cNvPr id="25" name="Gerade Verbindung mit Pfeil 24"/>
            <p:cNvCxnSpPr>
              <a:stCxn id="22" idx="2"/>
              <a:endCxn id="44" idx="0"/>
            </p:cNvCxnSpPr>
            <p:nvPr/>
          </p:nvCxnSpPr>
          <p:spPr>
            <a:xfrm>
              <a:off x="7565749" y="3824692"/>
              <a:ext cx="0" cy="606859"/>
            </a:xfrm>
            <a:prstGeom prst="straightConnector1">
              <a:avLst/>
            </a:prstGeom>
            <a:ln>
              <a:solidFill>
                <a:srgbClr val="191966"/>
              </a:solidFill>
              <a:tailEnd type="arrow"/>
            </a:ln>
          </p:spPr>
          <p:style>
            <a:lnRef idx="2">
              <a:schemeClr val="accent1"/>
            </a:lnRef>
            <a:fillRef idx="0">
              <a:schemeClr val="accent1"/>
            </a:fillRef>
            <a:effectRef idx="1">
              <a:schemeClr val="accent1"/>
            </a:effectRef>
            <a:fontRef idx="minor">
              <a:schemeClr val="tx1"/>
            </a:fontRef>
          </p:style>
        </p:cxnSp>
      </p:grpSp>
      <p:grpSp>
        <p:nvGrpSpPr>
          <p:cNvPr id="26" name="Gruppieren 25"/>
          <p:cNvGrpSpPr/>
          <p:nvPr/>
        </p:nvGrpSpPr>
        <p:grpSpPr>
          <a:xfrm>
            <a:off x="179512" y="2118843"/>
            <a:ext cx="2983006" cy="2013431"/>
            <a:chOff x="179512" y="2757317"/>
            <a:chExt cx="2983006" cy="2013431"/>
          </a:xfrm>
        </p:grpSpPr>
        <p:sp>
          <p:nvSpPr>
            <p:cNvPr id="27" name="Text Box 34"/>
            <p:cNvSpPr txBox="1">
              <a:spLocks noChangeArrowheads="1"/>
            </p:cNvSpPr>
            <p:nvPr/>
          </p:nvSpPr>
          <p:spPr bwMode="auto">
            <a:xfrm>
              <a:off x="533399" y="4078444"/>
              <a:ext cx="1038225" cy="277641"/>
            </a:xfrm>
            <a:prstGeom prst="rect">
              <a:avLst/>
            </a:prstGeom>
            <a:solidFill>
              <a:schemeClr val="bg1"/>
            </a:solidFill>
            <a:ln w="25400">
              <a:no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r"/>
              <a:r>
                <a:rPr lang="de-DE" sz="1200" b="0" dirty="0">
                  <a:solidFill>
                    <a:srgbClr val="1B2764"/>
                  </a:solidFill>
                  <a:latin typeface="Myriad Pro"/>
                  <a:ea typeface="Verdana" pitchFamily="34" charset="0"/>
                  <a:cs typeface="Verdana" pitchFamily="34" charset="0"/>
                </a:rPr>
                <a:t>vermeiden</a:t>
              </a:r>
            </a:p>
          </p:txBody>
        </p:sp>
        <p:sp>
          <p:nvSpPr>
            <p:cNvPr id="28" name="Text Box 34"/>
            <p:cNvSpPr txBox="1">
              <a:spLocks noChangeArrowheads="1"/>
            </p:cNvSpPr>
            <p:nvPr/>
          </p:nvSpPr>
          <p:spPr bwMode="auto">
            <a:xfrm>
              <a:off x="179512" y="3000917"/>
              <a:ext cx="2797147" cy="1016305"/>
            </a:xfrm>
            <a:prstGeom prst="rect">
              <a:avLst/>
            </a:prstGeom>
            <a:solidFill>
              <a:schemeClr val="bg1"/>
            </a:solidFill>
            <a:ln w="25400">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200" b="0" dirty="0">
                  <a:solidFill>
                    <a:srgbClr val="1B2764"/>
                  </a:solidFill>
                  <a:latin typeface="Myriad Pro"/>
                  <a:ea typeface="Verdana" pitchFamily="34" charset="0"/>
                  <a:cs typeface="Verdana" pitchFamily="34" charset="0"/>
                </a:rPr>
                <a:t>… durch einen </a:t>
              </a:r>
              <a:r>
                <a:rPr lang="de-DE" sz="1200" dirty="0">
                  <a:solidFill>
                    <a:srgbClr val="1B2764"/>
                  </a:solidFill>
                  <a:latin typeface="Myriad Pro"/>
                  <a:ea typeface="Verdana" pitchFamily="34" charset="0"/>
                  <a:cs typeface="Verdana" pitchFamily="34" charset="0"/>
                </a:rPr>
                <a:t>präventiven</a:t>
              </a:r>
              <a:r>
                <a:rPr lang="de-DE" sz="1200" b="0" dirty="0">
                  <a:solidFill>
                    <a:srgbClr val="1B2764"/>
                  </a:solidFill>
                  <a:latin typeface="Myriad Pro"/>
                  <a:ea typeface="Verdana" pitchFamily="34" charset="0"/>
                  <a:cs typeface="Verdana" pitchFamily="34" charset="0"/>
                </a:rPr>
                <a:t> Lebensstil:</a:t>
              </a:r>
            </a:p>
            <a:p>
              <a:pPr marL="85725" indent="-85725">
                <a:buFont typeface="Arial" pitchFamily="34" charset="0"/>
                <a:buChar char="•"/>
              </a:pPr>
              <a:r>
                <a:rPr lang="de-DE" sz="1200" b="0" dirty="0">
                  <a:solidFill>
                    <a:srgbClr val="1B2764"/>
                  </a:solidFill>
                  <a:latin typeface="Myriad Pro"/>
                  <a:ea typeface="Verdana" pitchFamily="34" charset="0"/>
                  <a:cs typeface="Verdana" pitchFamily="34" charset="0"/>
                </a:rPr>
                <a:t>Vermeidung von Belastungen</a:t>
              </a:r>
            </a:p>
            <a:p>
              <a:pPr marL="85725" indent="-85725">
                <a:buFont typeface="Arial" pitchFamily="34" charset="0"/>
                <a:buChar char="•"/>
              </a:pPr>
              <a:r>
                <a:rPr lang="de-DE" sz="1200" b="0" dirty="0">
                  <a:solidFill>
                    <a:srgbClr val="1B2764"/>
                  </a:solidFill>
                  <a:latin typeface="Myriad Pro"/>
                  <a:ea typeface="Verdana" pitchFamily="34" charset="0"/>
                  <a:cs typeface="Verdana" pitchFamily="34" charset="0"/>
                </a:rPr>
                <a:t>Früherkennung von Krankheit</a:t>
              </a:r>
            </a:p>
            <a:p>
              <a:pPr marL="85725" indent="-85725">
                <a:buFont typeface="Arial" pitchFamily="34" charset="0"/>
                <a:buChar char="•"/>
              </a:pPr>
              <a:r>
                <a:rPr lang="de-DE" sz="1200" b="0" dirty="0">
                  <a:solidFill>
                    <a:srgbClr val="1B2764"/>
                  </a:solidFill>
                  <a:latin typeface="Myriad Pro"/>
                  <a:ea typeface="Verdana" pitchFamily="34" charset="0"/>
                  <a:cs typeface="Verdana" pitchFamily="34" charset="0"/>
                </a:rPr>
                <a:t>Umgang mit Krankheit</a:t>
              </a:r>
            </a:p>
          </p:txBody>
        </p:sp>
        <p:cxnSp>
          <p:nvCxnSpPr>
            <p:cNvPr id="29" name="Gewinkelte Verbindung 28"/>
            <p:cNvCxnSpPr>
              <a:stCxn id="20" idx="1"/>
              <a:endCxn id="28" idx="0"/>
            </p:cNvCxnSpPr>
            <p:nvPr/>
          </p:nvCxnSpPr>
          <p:spPr>
            <a:xfrm rot="10800000" flipV="1">
              <a:off x="1578087" y="2757317"/>
              <a:ext cx="1550973" cy="243600"/>
            </a:xfrm>
            <a:prstGeom prst="bentConnector2">
              <a:avLst/>
            </a:prstGeom>
            <a:ln>
              <a:solidFill>
                <a:srgbClr val="1B2764"/>
              </a:solidFill>
              <a:tailEnd type="arrow"/>
            </a:ln>
          </p:spPr>
          <p:style>
            <a:lnRef idx="2">
              <a:schemeClr val="accent1"/>
            </a:lnRef>
            <a:fillRef idx="0">
              <a:schemeClr val="accent1"/>
            </a:fillRef>
            <a:effectRef idx="1">
              <a:schemeClr val="accent1"/>
            </a:effectRef>
            <a:fontRef idx="minor">
              <a:schemeClr val="tx1"/>
            </a:fontRef>
          </p:style>
        </p:cxnSp>
        <p:cxnSp>
          <p:nvCxnSpPr>
            <p:cNvPr id="30" name="Gerade Verbindung mit Pfeil 29"/>
            <p:cNvCxnSpPr>
              <a:stCxn id="28" idx="2"/>
              <a:endCxn id="32" idx="0"/>
            </p:cNvCxnSpPr>
            <p:nvPr/>
          </p:nvCxnSpPr>
          <p:spPr>
            <a:xfrm flipH="1">
              <a:off x="1571625" y="4017222"/>
              <a:ext cx="6461" cy="390251"/>
            </a:xfrm>
            <a:prstGeom prst="straightConnector1">
              <a:avLst/>
            </a:prstGeom>
            <a:ln>
              <a:solidFill>
                <a:srgbClr val="1B2764"/>
              </a:solidFill>
              <a:tailEnd type="arrow"/>
            </a:ln>
          </p:spPr>
          <p:style>
            <a:lnRef idx="2">
              <a:schemeClr val="accent1"/>
            </a:lnRef>
            <a:fillRef idx="0">
              <a:schemeClr val="accent1"/>
            </a:fillRef>
            <a:effectRef idx="1">
              <a:schemeClr val="accent1"/>
            </a:effectRef>
            <a:fontRef idx="minor">
              <a:schemeClr val="tx1"/>
            </a:fontRef>
          </p:style>
        </p:cxnSp>
        <p:sp>
          <p:nvSpPr>
            <p:cNvPr id="31" name="Text Box 34"/>
            <p:cNvSpPr txBox="1">
              <a:spLocks noChangeArrowheads="1"/>
            </p:cNvSpPr>
            <p:nvPr/>
          </p:nvSpPr>
          <p:spPr bwMode="auto">
            <a:xfrm>
              <a:off x="2771800" y="4369996"/>
              <a:ext cx="390718" cy="400752"/>
            </a:xfrm>
            <a:prstGeom prst="rect">
              <a:avLst/>
            </a:prstGeom>
            <a:noFill/>
            <a:ln w="25400">
              <a:no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2000" dirty="0">
                  <a:solidFill>
                    <a:srgbClr val="1B2764"/>
                  </a:solidFill>
                  <a:latin typeface="Myriad Pro"/>
                  <a:ea typeface="Verdana" pitchFamily="34" charset="0"/>
                  <a:cs typeface="Verdana" pitchFamily="34" charset="0"/>
                </a:rPr>
                <a:t>X</a:t>
              </a:r>
            </a:p>
          </p:txBody>
        </p:sp>
      </p:grpSp>
      <p:sp>
        <p:nvSpPr>
          <p:cNvPr id="32" name="Text Box 34"/>
          <p:cNvSpPr txBox="1">
            <a:spLocks noChangeArrowheads="1"/>
          </p:cNvSpPr>
          <p:nvPr/>
        </p:nvSpPr>
        <p:spPr bwMode="auto">
          <a:xfrm>
            <a:off x="314325" y="3768999"/>
            <a:ext cx="2514600" cy="277641"/>
          </a:xfrm>
          <a:prstGeom prst="rect">
            <a:avLst/>
          </a:prstGeom>
          <a:solidFill>
            <a:srgbClr val="1B2764"/>
          </a:solidFill>
          <a:ln>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b="0" dirty="0">
                <a:solidFill>
                  <a:schemeClr val="bg1"/>
                </a:solidFill>
                <a:latin typeface="Myriad Pro"/>
                <a:ea typeface="Verdana" pitchFamily="34" charset="0"/>
                <a:cs typeface="Verdana" pitchFamily="34" charset="0"/>
              </a:rPr>
              <a:t>belastende Lebensbedingungen</a:t>
            </a:r>
          </a:p>
        </p:txBody>
      </p:sp>
      <p:grpSp>
        <p:nvGrpSpPr>
          <p:cNvPr id="33" name="Gruppieren 32"/>
          <p:cNvGrpSpPr/>
          <p:nvPr/>
        </p:nvGrpSpPr>
        <p:grpSpPr>
          <a:xfrm>
            <a:off x="261257" y="5099865"/>
            <a:ext cx="8619549" cy="800614"/>
            <a:chOff x="261257" y="4901627"/>
            <a:chExt cx="8619549" cy="800614"/>
          </a:xfrm>
        </p:grpSpPr>
        <p:sp>
          <p:nvSpPr>
            <p:cNvPr id="34" name="Text Box 34"/>
            <p:cNvSpPr txBox="1">
              <a:spLocks noChangeArrowheads="1"/>
            </p:cNvSpPr>
            <p:nvPr/>
          </p:nvSpPr>
          <p:spPr bwMode="auto">
            <a:xfrm>
              <a:off x="3110009" y="4973243"/>
              <a:ext cx="2920110" cy="462307"/>
            </a:xfrm>
            <a:prstGeom prst="rect">
              <a:avLst/>
            </a:prstGeom>
            <a:solidFill>
              <a:schemeClr val="bg1"/>
            </a:solidFill>
            <a:ln w="25400">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dirty="0">
                  <a:solidFill>
                    <a:srgbClr val="1B2764"/>
                  </a:solidFill>
                  <a:latin typeface="Myriad Pro"/>
                  <a:ea typeface="Verdana" pitchFamily="34" charset="0"/>
                  <a:cs typeface="Verdana" pitchFamily="34" charset="0"/>
                </a:rPr>
                <a:t>Betriebliches und kommunales Gesundheitsmanagement</a:t>
              </a:r>
            </a:p>
          </p:txBody>
        </p:sp>
        <p:cxnSp>
          <p:nvCxnSpPr>
            <p:cNvPr id="37" name="Gewinkelte Verbindung 36"/>
            <p:cNvCxnSpPr>
              <a:stCxn id="34" idx="3"/>
            </p:cNvCxnSpPr>
            <p:nvPr/>
          </p:nvCxnSpPr>
          <p:spPr>
            <a:xfrm flipV="1">
              <a:off x="6030119" y="5204396"/>
              <a:ext cx="1542256" cy="1"/>
            </a:xfrm>
            <a:prstGeom prst="bentConnector3">
              <a:avLst>
                <a:gd name="adj1" fmla="val 50000"/>
              </a:avLst>
            </a:prstGeom>
            <a:ln>
              <a:solidFill>
                <a:srgbClr val="1B2764"/>
              </a:solidFill>
              <a:tailEnd type="none"/>
            </a:ln>
          </p:spPr>
          <p:style>
            <a:lnRef idx="2">
              <a:schemeClr val="accent1"/>
            </a:lnRef>
            <a:fillRef idx="0">
              <a:schemeClr val="accent1"/>
            </a:fillRef>
            <a:effectRef idx="1">
              <a:schemeClr val="accent1"/>
            </a:effectRef>
            <a:fontRef idx="minor">
              <a:schemeClr val="tx1"/>
            </a:fontRef>
          </p:style>
        </p:cxnSp>
        <p:cxnSp>
          <p:nvCxnSpPr>
            <p:cNvPr id="38" name="Gewinkelte Verbindung 37"/>
            <p:cNvCxnSpPr>
              <a:stCxn id="34" idx="1"/>
            </p:cNvCxnSpPr>
            <p:nvPr/>
          </p:nvCxnSpPr>
          <p:spPr>
            <a:xfrm rot="10800000" flipV="1">
              <a:off x="1571625" y="5204396"/>
              <a:ext cx="1538385" cy="1"/>
            </a:xfrm>
            <a:prstGeom prst="bentConnector3">
              <a:avLst>
                <a:gd name="adj1" fmla="val 50000"/>
              </a:avLst>
            </a:prstGeom>
            <a:ln>
              <a:solidFill>
                <a:srgbClr val="1B2764"/>
              </a:solidFill>
              <a:tailEnd type="none"/>
            </a:ln>
          </p:spPr>
          <p:style>
            <a:lnRef idx="2">
              <a:schemeClr val="accent1"/>
            </a:lnRef>
            <a:fillRef idx="0">
              <a:schemeClr val="accent1"/>
            </a:fillRef>
            <a:effectRef idx="1">
              <a:schemeClr val="accent1"/>
            </a:effectRef>
            <a:fontRef idx="minor">
              <a:schemeClr val="tx1"/>
            </a:fontRef>
          </p:style>
        </p:cxnSp>
        <p:cxnSp>
          <p:nvCxnSpPr>
            <p:cNvPr id="39" name="Gerade Verbindung mit Pfeil 38"/>
            <p:cNvCxnSpPr>
              <a:stCxn id="11" idx="0"/>
              <a:endCxn id="34" idx="2"/>
            </p:cNvCxnSpPr>
            <p:nvPr/>
          </p:nvCxnSpPr>
          <p:spPr>
            <a:xfrm flipH="1" flipV="1">
              <a:off x="4570064" y="5435550"/>
              <a:ext cx="968" cy="266691"/>
            </a:xfrm>
            <a:prstGeom prst="straightConnector1">
              <a:avLst/>
            </a:prstGeom>
            <a:ln>
              <a:solidFill>
                <a:srgbClr val="1B2764"/>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6" name="Text Box 34"/>
            <p:cNvSpPr txBox="1">
              <a:spLocks noChangeArrowheads="1"/>
            </p:cNvSpPr>
            <p:nvPr/>
          </p:nvSpPr>
          <p:spPr bwMode="auto">
            <a:xfrm>
              <a:off x="261257" y="4971299"/>
              <a:ext cx="2567668" cy="462307"/>
            </a:xfrm>
            <a:prstGeom prst="rect">
              <a:avLst/>
            </a:prstGeom>
            <a:solidFill>
              <a:schemeClr val="bg1"/>
            </a:solidFill>
            <a:ln w="25400">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200" b="0" dirty="0">
                  <a:solidFill>
                    <a:srgbClr val="1B2764"/>
                  </a:solidFill>
                  <a:latin typeface="Myriad Pro"/>
                  <a:ea typeface="Verdana" pitchFamily="34" charset="0"/>
                  <a:cs typeface="Verdana" pitchFamily="34" charset="0"/>
                </a:rPr>
                <a:t>… durch </a:t>
              </a:r>
              <a:r>
                <a:rPr lang="de-DE" sz="1200" dirty="0">
                  <a:solidFill>
                    <a:srgbClr val="1B2764"/>
                  </a:solidFill>
                  <a:latin typeface="Myriad Pro"/>
                  <a:ea typeface="Verdana" pitchFamily="34" charset="0"/>
                  <a:cs typeface="Verdana" pitchFamily="34" charset="0"/>
                </a:rPr>
                <a:t>Prävention</a:t>
              </a:r>
              <a:r>
                <a:rPr lang="de-DE" sz="1200" b="0" dirty="0">
                  <a:solidFill>
                    <a:srgbClr val="1B2764"/>
                  </a:solidFill>
                  <a:latin typeface="Myriad Pro"/>
                  <a:ea typeface="Verdana" pitchFamily="34" charset="0"/>
                  <a:cs typeface="Verdana" pitchFamily="34" charset="0"/>
                </a:rPr>
                <a:t> in beruflichen und privaten Lebenswelten</a:t>
              </a:r>
            </a:p>
          </p:txBody>
        </p:sp>
        <p:sp>
          <p:nvSpPr>
            <p:cNvPr id="35" name="Text Box 34"/>
            <p:cNvSpPr txBox="1">
              <a:spLocks noChangeArrowheads="1"/>
            </p:cNvSpPr>
            <p:nvPr/>
          </p:nvSpPr>
          <p:spPr bwMode="auto">
            <a:xfrm>
              <a:off x="6366047" y="4901627"/>
              <a:ext cx="2514759" cy="646973"/>
            </a:xfrm>
            <a:prstGeom prst="rect">
              <a:avLst/>
            </a:prstGeom>
            <a:solidFill>
              <a:schemeClr val="bg1"/>
            </a:solidFill>
            <a:ln w="25400">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200" b="0" dirty="0">
                  <a:solidFill>
                    <a:srgbClr val="1B2764"/>
                  </a:solidFill>
                  <a:latin typeface="Myriad Pro"/>
                  <a:ea typeface="Verdana" pitchFamily="34" charset="0"/>
                  <a:cs typeface="Verdana" pitchFamily="34" charset="0"/>
                </a:rPr>
                <a:t>… durch </a:t>
              </a:r>
              <a:r>
                <a:rPr lang="de-DE" sz="1200" dirty="0">
                  <a:solidFill>
                    <a:srgbClr val="1B2764"/>
                  </a:solidFill>
                  <a:latin typeface="Myriad Pro"/>
                  <a:ea typeface="Verdana" pitchFamily="34" charset="0"/>
                  <a:cs typeface="Verdana" pitchFamily="34" charset="0"/>
                </a:rPr>
                <a:t>Gesundheitsförderung</a:t>
              </a:r>
              <a:r>
                <a:rPr lang="de-DE" sz="1200" b="0" dirty="0">
                  <a:solidFill>
                    <a:srgbClr val="1B2764"/>
                  </a:solidFill>
                  <a:latin typeface="Myriad Pro"/>
                  <a:ea typeface="Verdana" pitchFamily="34" charset="0"/>
                  <a:cs typeface="Verdana" pitchFamily="34" charset="0"/>
                </a:rPr>
                <a:t> in beruflichen und privaten Lebenswelten</a:t>
              </a:r>
            </a:p>
          </p:txBody>
        </p:sp>
      </p:grpSp>
      <p:grpSp>
        <p:nvGrpSpPr>
          <p:cNvPr id="40" name="Gruppieren 39"/>
          <p:cNvGrpSpPr/>
          <p:nvPr/>
        </p:nvGrpSpPr>
        <p:grpSpPr>
          <a:xfrm>
            <a:off x="3325212" y="2358463"/>
            <a:ext cx="2514600" cy="1220583"/>
            <a:chOff x="3325212" y="2535929"/>
            <a:chExt cx="2514600" cy="1220583"/>
          </a:xfrm>
        </p:grpSpPr>
        <p:sp>
          <p:nvSpPr>
            <p:cNvPr id="41" name="Text Box 34"/>
            <p:cNvSpPr txBox="1">
              <a:spLocks noChangeArrowheads="1"/>
            </p:cNvSpPr>
            <p:nvPr/>
          </p:nvSpPr>
          <p:spPr bwMode="auto">
            <a:xfrm>
              <a:off x="4594439" y="3335015"/>
              <a:ext cx="1038225" cy="277641"/>
            </a:xfrm>
            <a:prstGeom prst="rect">
              <a:avLst/>
            </a:prstGeom>
            <a:solidFill>
              <a:schemeClr val="bg1"/>
            </a:solidFill>
            <a:ln w="25400">
              <a:no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200" b="0" dirty="0">
                  <a:solidFill>
                    <a:srgbClr val="191966"/>
                  </a:solidFill>
                  <a:latin typeface="Myriad Pro"/>
                  <a:ea typeface="Verdana" pitchFamily="34" charset="0"/>
                  <a:cs typeface="Verdana" pitchFamily="34" charset="0"/>
                </a:rPr>
                <a:t>stärken</a:t>
              </a:r>
            </a:p>
          </p:txBody>
        </p:sp>
        <p:cxnSp>
          <p:nvCxnSpPr>
            <p:cNvPr id="42" name="Gerade Verbindung mit Pfeil 41"/>
            <p:cNvCxnSpPr/>
            <p:nvPr/>
          </p:nvCxnSpPr>
          <p:spPr>
            <a:xfrm flipH="1">
              <a:off x="4572987" y="2535929"/>
              <a:ext cx="16127" cy="1220583"/>
            </a:xfrm>
            <a:prstGeom prst="straightConnector1">
              <a:avLst/>
            </a:prstGeom>
            <a:ln>
              <a:solidFill>
                <a:srgbClr val="191966"/>
              </a:solidFill>
              <a:tailEnd type="arrow"/>
            </a:ln>
          </p:spPr>
          <p:style>
            <a:lnRef idx="2">
              <a:schemeClr val="accent1"/>
            </a:lnRef>
            <a:fillRef idx="0">
              <a:schemeClr val="accent1"/>
            </a:fillRef>
            <a:effectRef idx="1">
              <a:schemeClr val="accent1"/>
            </a:effectRef>
            <a:fontRef idx="minor">
              <a:schemeClr val="tx1"/>
            </a:fontRef>
          </p:style>
        </p:cxnSp>
        <p:sp>
          <p:nvSpPr>
            <p:cNvPr id="43" name="Text Box 34"/>
            <p:cNvSpPr txBox="1">
              <a:spLocks noChangeArrowheads="1"/>
            </p:cNvSpPr>
            <p:nvPr/>
          </p:nvSpPr>
          <p:spPr bwMode="auto">
            <a:xfrm>
              <a:off x="3325212" y="2898682"/>
              <a:ext cx="2514600" cy="277641"/>
            </a:xfrm>
            <a:prstGeom prst="rect">
              <a:avLst/>
            </a:prstGeom>
            <a:solidFill>
              <a:schemeClr val="bg1"/>
            </a:solidFill>
            <a:ln w="25400">
              <a:solidFill>
                <a:srgbClr val="191966"/>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r>
                <a:rPr lang="de-DE" sz="1200" b="0" dirty="0">
                  <a:solidFill>
                    <a:srgbClr val="191966"/>
                  </a:solidFill>
                  <a:latin typeface="Myriad Pro"/>
                  <a:ea typeface="Verdana" pitchFamily="34" charset="0"/>
                  <a:cs typeface="Verdana" pitchFamily="34" charset="0"/>
                </a:rPr>
                <a:t>… durch Behandlung und Training</a:t>
              </a:r>
            </a:p>
          </p:txBody>
        </p:sp>
      </p:grpSp>
      <p:sp>
        <p:nvSpPr>
          <p:cNvPr id="44" name="Text Box 34"/>
          <p:cNvSpPr txBox="1">
            <a:spLocks noChangeArrowheads="1"/>
          </p:cNvSpPr>
          <p:nvPr/>
        </p:nvSpPr>
        <p:spPr bwMode="auto">
          <a:xfrm>
            <a:off x="6308449" y="3793077"/>
            <a:ext cx="2514600" cy="277641"/>
          </a:xfrm>
          <a:prstGeom prst="rect">
            <a:avLst/>
          </a:prstGeom>
          <a:solidFill>
            <a:srgbClr val="1B2764"/>
          </a:solidFill>
          <a:ln>
            <a:solidFill>
              <a:srgbClr val="1B2764"/>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algn="ctr"/>
            <a:r>
              <a:rPr lang="de-DE" sz="1200" b="0" dirty="0">
                <a:solidFill>
                  <a:schemeClr val="bg1"/>
                </a:solidFill>
                <a:latin typeface="Myriad Pro"/>
                <a:ea typeface="Verdana" pitchFamily="34" charset="0"/>
                <a:cs typeface="Verdana" pitchFamily="34" charset="0"/>
              </a:rPr>
              <a:t>förderliche Lebensbedingungen</a:t>
            </a:r>
          </a:p>
        </p:txBody>
      </p:sp>
      <p:grpSp>
        <p:nvGrpSpPr>
          <p:cNvPr id="45" name="Gruppieren 44"/>
          <p:cNvGrpSpPr/>
          <p:nvPr/>
        </p:nvGrpSpPr>
        <p:grpSpPr>
          <a:xfrm>
            <a:off x="3129059" y="705270"/>
            <a:ext cx="2920110" cy="1182419"/>
            <a:chOff x="3129059" y="549779"/>
            <a:chExt cx="2920110" cy="1182419"/>
          </a:xfrm>
        </p:grpSpPr>
        <p:sp>
          <p:nvSpPr>
            <p:cNvPr id="46" name="Text Box 34"/>
            <p:cNvSpPr txBox="1">
              <a:spLocks noChangeArrowheads="1"/>
            </p:cNvSpPr>
            <p:nvPr/>
          </p:nvSpPr>
          <p:spPr bwMode="auto">
            <a:xfrm>
              <a:off x="3129059" y="549779"/>
              <a:ext cx="2920110" cy="831639"/>
            </a:xfrm>
            <a:prstGeom prst="rect">
              <a:avLst/>
            </a:prstGeom>
            <a:solidFill>
              <a:srgbClr val="64B145"/>
            </a:solidFill>
            <a:ln>
              <a:solidFill>
                <a:srgbClr val="64B145"/>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marL="93663"/>
              <a:r>
                <a:rPr lang="de-DE" sz="1200" b="0" u="sng" dirty="0">
                  <a:solidFill>
                    <a:schemeClr val="bg1"/>
                  </a:solidFill>
                  <a:latin typeface="Myriad Pro"/>
                  <a:ea typeface="Verdana" pitchFamily="34" charset="0"/>
                  <a:cs typeface="Verdana" pitchFamily="34" charset="0"/>
                </a:rPr>
                <a:t>Gesundheitsbildung</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Gesundheitseinstellungen</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Gesundheitswissen und</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Gesundheitsfähigkeiten</a:t>
              </a:r>
            </a:p>
          </p:txBody>
        </p:sp>
        <p:cxnSp>
          <p:nvCxnSpPr>
            <p:cNvPr id="47" name="Gerade Verbindung mit Pfeil 46"/>
            <p:cNvCxnSpPr>
              <a:stCxn id="46" idx="2"/>
              <a:endCxn id="20" idx="0"/>
            </p:cNvCxnSpPr>
            <p:nvPr/>
          </p:nvCxnSpPr>
          <p:spPr>
            <a:xfrm>
              <a:off x="4589114" y="1381418"/>
              <a:ext cx="0" cy="35078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sp>
        <p:nvSpPr>
          <p:cNvPr id="5" name="Ovale Legende 4"/>
          <p:cNvSpPr/>
          <p:nvPr/>
        </p:nvSpPr>
        <p:spPr>
          <a:xfrm>
            <a:off x="135469" y="315018"/>
            <a:ext cx="3046106" cy="764617"/>
          </a:xfrm>
          <a:prstGeom prst="wedgeEllipseCallout">
            <a:avLst>
              <a:gd name="adj1" fmla="val 49822"/>
              <a:gd name="adj2" fmla="val 47384"/>
            </a:avLst>
          </a:prstGeom>
          <a:solidFill>
            <a:srgbClr val="FFFF00"/>
          </a:solidFill>
          <a:ln>
            <a:solidFill>
              <a:srgbClr val="FFFF00"/>
            </a:solidFill>
          </a:ln>
          <a:effectLst/>
        </p:spPr>
        <p:style>
          <a:lnRef idx="1">
            <a:schemeClr val="accent1"/>
          </a:lnRef>
          <a:fillRef idx="3">
            <a:schemeClr val="accent1"/>
          </a:fillRef>
          <a:effectRef idx="2">
            <a:schemeClr val="accent1"/>
          </a:effectRef>
          <a:fontRef idx="minor">
            <a:schemeClr val="lt1"/>
          </a:fontRef>
        </p:style>
        <p:txBody>
          <a:bodyPr lIns="144000" rtlCol="0" anchor="ctr"/>
          <a:lstStyle/>
          <a:p>
            <a:pPr algn="ctr"/>
            <a:r>
              <a:rPr lang="de-DE" sz="1600" b="0" dirty="0">
                <a:solidFill>
                  <a:srgbClr val="1B2764"/>
                </a:solidFill>
                <a:latin typeface="Myriad Pro"/>
                <a:ea typeface="Verdana" panose="020B0604030504040204" pitchFamily="34" charset="0"/>
                <a:cs typeface="Verdana" panose="020B0604030504040204" pitchFamily="34" charset="0"/>
              </a:rPr>
              <a:t>IGM</a:t>
            </a:r>
            <a:r>
              <a:rPr lang="de-DE" sz="1600" b="0" baseline="30000" dirty="0">
                <a:solidFill>
                  <a:srgbClr val="1B2764"/>
                </a:solidFill>
                <a:latin typeface="Myriad Pro"/>
                <a:ea typeface="Verdana" panose="020B0604030504040204" pitchFamily="34" charset="0"/>
                <a:cs typeface="Verdana" panose="020B0604030504040204" pitchFamily="34" charset="0"/>
              </a:rPr>
              <a:t>®</a:t>
            </a:r>
            <a:r>
              <a:rPr lang="de-DE" sz="1600" b="0" dirty="0">
                <a:solidFill>
                  <a:srgbClr val="1B2764"/>
                </a:solidFill>
                <a:latin typeface="Myriad Pro"/>
                <a:ea typeface="Verdana" panose="020B0604030504040204" pitchFamily="34" charset="0"/>
                <a:cs typeface="Verdana" panose="020B0604030504040204" pitchFamily="34" charset="0"/>
              </a:rPr>
              <a:t>-Lebensstilprogramm</a:t>
            </a:r>
          </a:p>
        </p:txBody>
      </p:sp>
      <p:pic>
        <p:nvPicPr>
          <p:cNvPr id="50" name="Bild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694871" y="3469843"/>
            <a:ext cx="326081" cy="6222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Bild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214" y="3446100"/>
            <a:ext cx="350498" cy="60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uppieren 53"/>
          <p:cNvGrpSpPr/>
          <p:nvPr/>
        </p:nvGrpSpPr>
        <p:grpSpPr>
          <a:xfrm>
            <a:off x="250008" y="6302668"/>
            <a:ext cx="8643168" cy="484596"/>
            <a:chOff x="250008" y="6302668"/>
            <a:chExt cx="8643168" cy="484596"/>
          </a:xfrm>
        </p:grpSpPr>
        <p:grpSp>
          <p:nvGrpSpPr>
            <p:cNvPr id="55" name="Gruppieren 54"/>
            <p:cNvGrpSpPr/>
            <p:nvPr/>
          </p:nvGrpSpPr>
          <p:grpSpPr>
            <a:xfrm>
              <a:off x="250008" y="6302668"/>
              <a:ext cx="8643168" cy="484596"/>
              <a:chOff x="250008" y="6234932"/>
              <a:chExt cx="8643168" cy="484596"/>
            </a:xfrm>
          </p:grpSpPr>
          <p:sp>
            <p:nvSpPr>
              <p:cNvPr id="57"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58"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6"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Tree>
    <p:extLst>
      <p:ext uri="{BB962C8B-B14F-4D97-AF65-F5344CB8AC3E}">
        <p14:creationId xmlns:p14="http://schemas.microsoft.com/office/powerpoint/2010/main" val="381454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linds(horizontal)">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blinds(horizontal)">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blinds(horizontal)">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linds(horizontal)">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12">
            <a:hlinkClick r:id="rId2" action="ppaction://hlinkpres?slideindex=1&amp;slidetit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4124" y="1684691"/>
            <a:ext cx="4095751"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5" name="Picture 31" descr="Logo_IGM_Campus_II_4c">
            <a:hlinkClick r:id="rId4" action="ppaction://hlinkpres?slideindex=1&amp;slidetitle="/>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99792" y="2568444"/>
            <a:ext cx="1773016" cy="80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2" descr="C:\Users\Melchart\Downloads\Desktop\Betreuung\Netzwerk.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1939" y="4183693"/>
            <a:ext cx="2863918" cy="2134589"/>
          </a:xfrm>
          <a:prstGeom prst="rect">
            <a:avLst/>
          </a:prstGeom>
          <a:noFill/>
          <a:extLst>
            <a:ext uri="{909E8E84-426E-40DD-AFC4-6F175D3DCCD1}">
              <a14:hiddenFill xmlns:a14="http://schemas.microsoft.com/office/drawing/2010/main">
                <a:solidFill>
                  <a:srgbClr val="FFFFFF"/>
                </a:solidFill>
              </a14:hiddenFill>
            </a:ext>
          </a:extLst>
        </p:spPr>
      </p:pic>
      <p:sp>
        <p:nvSpPr>
          <p:cNvPr id="57" name="Rechteck 56"/>
          <p:cNvSpPr/>
          <p:nvPr/>
        </p:nvSpPr>
        <p:spPr>
          <a:xfrm>
            <a:off x="4581344" y="2559977"/>
            <a:ext cx="1862864" cy="663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Myriad Pro"/>
            </a:endParaRPr>
          </a:p>
        </p:txBody>
      </p:sp>
      <p:pic>
        <p:nvPicPr>
          <p:cNvPr id="60" name="Grafik 5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4008" y="2577168"/>
            <a:ext cx="1800200" cy="578798"/>
          </a:xfrm>
          <a:prstGeom prst="rect">
            <a:avLst/>
          </a:prstGeom>
        </p:spPr>
      </p:pic>
      <p:grpSp>
        <p:nvGrpSpPr>
          <p:cNvPr id="51" name="Gruppieren 50"/>
          <p:cNvGrpSpPr/>
          <p:nvPr/>
        </p:nvGrpSpPr>
        <p:grpSpPr>
          <a:xfrm>
            <a:off x="4668260" y="3225239"/>
            <a:ext cx="1775948" cy="791641"/>
            <a:chOff x="4668260" y="3953381"/>
            <a:chExt cx="1775948" cy="791641"/>
          </a:xfrm>
        </p:grpSpPr>
        <p:pic>
          <p:nvPicPr>
            <p:cNvPr id="52" name="Grafik 51" descr="Bildschirmausschnitt"/>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68260" y="4385429"/>
              <a:ext cx="1775948" cy="359593"/>
            </a:xfrm>
            <a:prstGeom prst="rect">
              <a:avLst/>
            </a:prstGeom>
          </p:spPr>
        </p:pic>
        <p:pic>
          <p:nvPicPr>
            <p:cNvPr id="53" name="Grafik 5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68261" y="3953381"/>
              <a:ext cx="1775947" cy="353071"/>
            </a:xfrm>
            <a:prstGeom prst="rect">
              <a:avLst/>
            </a:prstGeom>
          </p:spPr>
        </p:pic>
      </p:grpSp>
      <p:sp>
        <p:nvSpPr>
          <p:cNvPr id="62" name="AutoShape 24"/>
          <p:cNvSpPr>
            <a:spLocks noChangeArrowheads="1"/>
          </p:cNvSpPr>
          <p:nvPr/>
        </p:nvSpPr>
        <p:spPr bwMode="auto">
          <a:xfrm>
            <a:off x="160412" y="4397310"/>
            <a:ext cx="2955322" cy="1008112"/>
          </a:xfrm>
          <a:prstGeom prst="chevron">
            <a:avLst>
              <a:gd name="adj" fmla="val 50009"/>
            </a:avLst>
          </a:prstGeom>
          <a:solidFill>
            <a:srgbClr val="64B145"/>
          </a:solidFill>
          <a:ln w="25560">
            <a:solidFill>
              <a:srgbClr val="64B145"/>
            </a:solidFill>
            <a:miter lim="800000"/>
            <a:headEnd/>
            <a:tailEnd/>
          </a:ln>
        </p:spPr>
        <p:txBody>
          <a:bodyPr wrap="none" anchor="ctr"/>
          <a:lstStyle/>
          <a:p>
            <a:pPr algn="ctr" eaLnBrk="1" hangingPunct="1">
              <a:buClr>
                <a:srgbClr val="000000"/>
              </a:buClr>
              <a:buSzPct val="100000"/>
              <a:buFont typeface="Times New Roman" pitchFamily="18" charset="0"/>
              <a:buNone/>
            </a:pPr>
            <a:r>
              <a:rPr lang="de-DE" sz="1600" b="0" dirty="0">
                <a:solidFill>
                  <a:schemeClr val="bg1"/>
                </a:solidFill>
                <a:latin typeface="Myriad Pro"/>
                <a:cs typeface="Arial" charset="0"/>
              </a:rPr>
              <a:t>Gesunde berufliche und</a:t>
            </a:r>
            <a:br>
              <a:rPr lang="de-DE" sz="1600" b="0" dirty="0">
                <a:solidFill>
                  <a:schemeClr val="bg1"/>
                </a:solidFill>
                <a:latin typeface="Myriad Pro"/>
                <a:cs typeface="Arial" charset="0"/>
              </a:rPr>
            </a:br>
            <a:r>
              <a:rPr lang="de-DE" sz="1600" b="0" dirty="0">
                <a:solidFill>
                  <a:schemeClr val="bg1"/>
                </a:solidFill>
                <a:latin typeface="Myriad Pro"/>
                <a:cs typeface="Arial" charset="0"/>
              </a:rPr>
              <a:t>private Lebenswelten</a:t>
            </a:r>
            <a:br>
              <a:rPr lang="de-DE" sz="1600" b="0" dirty="0">
                <a:solidFill>
                  <a:schemeClr val="bg1"/>
                </a:solidFill>
                <a:latin typeface="Myriad Pro"/>
                <a:cs typeface="Arial" charset="0"/>
              </a:rPr>
            </a:br>
            <a:r>
              <a:rPr lang="de-DE" sz="1600" b="0" dirty="0">
                <a:solidFill>
                  <a:schemeClr val="bg1"/>
                </a:solidFill>
                <a:latin typeface="Myriad Pro"/>
                <a:cs typeface="Arial" charset="0"/>
              </a:rPr>
              <a:t>für unsere Bürger</a:t>
            </a:r>
          </a:p>
        </p:txBody>
      </p:sp>
      <p:sp>
        <p:nvSpPr>
          <p:cNvPr id="63" name="AutoShape 25"/>
          <p:cNvSpPr>
            <a:spLocks noChangeArrowheads="1"/>
          </p:cNvSpPr>
          <p:nvPr/>
        </p:nvSpPr>
        <p:spPr bwMode="auto">
          <a:xfrm rot="10800000">
            <a:off x="5985857" y="4397310"/>
            <a:ext cx="3012273" cy="1027112"/>
          </a:xfrm>
          <a:prstGeom prst="chevron">
            <a:avLst>
              <a:gd name="adj" fmla="val 55813"/>
            </a:avLst>
          </a:prstGeom>
          <a:solidFill>
            <a:srgbClr val="64B145"/>
          </a:solidFill>
          <a:ln w="25560">
            <a:solidFill>
              <a:srgbClr val="64B145"/>
            </a:solidFill>
            <a:miter lim="800000"/>
            <a:headEnd/>
            <a:tailEnd/>
          </a:ln>
        </p:spPr>
        <p:txBody>
          <a:bodyPr rot="10800000" wrap="none" anchor="ctr"/>
          <a:lstStyle/>
          <a:p>
            <a:pPr algn="ctr" eaLnBrk="1" hangingPunct="1">
              <a:buClr>
                <a:srgbClr val="000000"/>
              </a:buClr>
              <a:buSzPct val="100000"/>
              <a:buFont typeface="Times New Roman" pitchFamily="18" charset="0"/>
              <a:buNone/>
            </a:pPr>
            <a:r>
              <a:rPr lang="de-DE" sz="1600" b="0" dirty="0">
                <a:solidFill>
                  <a:schemeClr val="bg1"/>
                </a:solidFill>
                <a:latin typeface="Myriad Pro"/>
                <a:cs typeface="Arial" charset="0"/>
              </a:rPr>
              <a:t>Präventionskurort</a:t>
            </a:r>
          </a:p>
          <a:p>
            <a:pPr algn="ctr" eaLnBrk="1" hangingPunct="1">
              <a:buClr>
                <a:srgbClr val="000000"/>
              </a:buClr>
              <a:buSzPct val="100000"/>
              <a:buFont typeface="Times New Roman" pitchFamily="18" charset="0"/>
              <a:buNone/>
            </a:pPr>
            <a:r>
              <a:rPr lang="de-DE" sz="1600" b="0" dirty="0">
                <a:solidFill>
                  <a:schemeClr val="bg1"/>
                </a:solidFill>
                <a:latin typeface="Myriad Pro"/>
                <a:cs typeface="Arial" charset="0"/>
              </a:rPr>
              <a:t>für unsere Gäste</a:t>
            </a:r>
          </a:p>
        </p:txBody>
      </p:sp>
      <p:pic>
        <p:nvPicPr>
          <p:cNvPr id="21" name="Grafik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13782" y="1992531"/>
            <a:ext cx="1066800" cy="1371600"/>
          </a:xfrm>
          <a:prstGeom prst="rect">
            <a:avLst/>
          </a:prstGeom>
        </p:spPr>
      </p:pic>
      <p:sp>
        <p:nvSpPr>
          <p:cNvPr id="22" name="Text Box 15"/>
          <p:cNvSpPr txBox="1">
            <a:spLocks noChangeArrowheads="1"/>
          </p:cNvSpPr>
          <p:nvPr/>
        </p:nvSpPr>
        <p:spPr bwMode="auto">
          <a:xfrm>
            <a:off x="1408229" y="3379944"/>
            <a:ext cx="1072353"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9pPr>
          </a:lstStyle>
          <a:p>
            <a:pPr eaLnBrk="1" hangingPunct="1"/>
            <a:r>
              <a:rPr lang="de-DE" sz="800" dirty="0">
                <a:solidFill>
                  <a:srgbClr val="191966"/>
                </a:solidFill>
                <a:latin typeface="Myriad Pro"/>
              </a:rPr>
              <a:t>Univ.-Professor</a:t>
            </a:r>
            <a:br>
              <a:rPr lang="de-DE" sz="800" dirty="0">
                <a:solidFill>
                  <a:srgbClr val="191966"/>
                </a:solidFill>
                <a:latin typeface="Myriad Pro"/>
              </a:rPr>
            </a:br>
            <a:r>
              <a:rPr lang="de-DE" sz="800" dirty="0">
                <a:solidFill>
                  <a:srgbClr val="191966"/>
                </a:solidFill>
                <a:latin typeface="Myriad Pro"/>
              </a:rPr>
              <a:t>Dr. Dieter Melchart</a:t>
            </a:r>
            <a:br>
              <a:rPr lang="de-DE" sz="800" dirty="0">
                <a:solidFill>
                  <a:srgbClr val="191966"/>
                </a:solidFill>
                <a:latin typeface="Myriad Pro"/>
              </a:rPr>
            </a:br>
            <a:r>
              <a:rPr lang="de-DE" sz="800" dirty="0">
                <a:solidFill>
                  <a:srgbClr val="191966"/>
                </a:solidFill>
                <a:latin typeface="Myriad Pro"/>
              </a:rPr>
              <a:t>TU München</a:t>
            </a:r>
          </a:p>
        </p:txBody>
      </p:sp>
      <p:sp>
        <p:nvSpPr>
          <p:cNvPr id="33" name="Text Box 34"/>
          <p:cNvSpPr txBox="1">
            <a:spLocks noChangeArrowheads="1"/>
          </p:cNvSpPr>
          <p:nvPr/>
        </p:nvSpPr>
        <p:spPr bwMode="auto">
          <a:xfrm>
            <a:off x="3129059" y="900011"/>
            <a:ext cx="2920110" cy="831639"/>
          </a:xfrm>
          <a:prstGeom prst="rect">
            <a:avLst/>
          </a:prstGeom>
          <a:solidFill>
            <a:srgbClr val="64B145"/>
          </a:solidFill>
          <a:ln>
            <a:solidFill>
              <a:srgbClr val="64B145"/>
            </a:solidFill>
          </a:ln>
        </p:spPr>
        <p:txBody>
          <a:bodyPr wrap="square" lIns="92075" tIns="46038" rIns="92075" bIns="46038">
            <a:spAutoFit/>
          </a:bodyPr>
          <a:lstStyle>
            <a:lvl1pPr>
              <a:defRPr sz="1600" b="1">
                <a:solidFill>
                  <a:srgbClr val="0000FF"/>
                </a:solidFill>
                <a:latin typeface="Arial" charset="0"/>
              </a:defRPr>
            </a:lvl1pPr>
            <a:lvl2pPr marL="742950" indent="-285750">
              <a:defRPr sz="1600" b="1">
                <a:solidFill>
                  <a:srgbClr val="0000FF"/>
                </a:solidFill>
                <a:latin typeface="Arial" charset="0"/>
              </a:defRPr>
            </a:lvl2pPr>
            <a:lvl3pPr marL="1143000" indent="-228600">
              <a:defRPr sz="1600" b="1">
                <a:solidFill>
                  <a:srgbClr val="0000FF"/>
                </a:solidFill>
                <a:latin typeface="Arial" charset="0"/>
              </a:defRPr>
            </a:lvl3pPr>
            <a:lvl4pPr marL="1600200" indent="-228600">
              <a:defRPr sz="1600" b="1">
                <a:solidFill>
                  <a:srgbClr val="0000FF"/>
                </a:solidFill>
                <a:latin typeface="Arial" charset="0"/>
              </a:defRPr>
            </a:lvl4pPr>
            <a:lvl5pPr marL="2057400" indent="-228600">
              <a:defRPr sz="1600" b="1">
                <a:solidFill>
                  <a:srgbClr val="0000FF"/>
                </a:solidFill>
                <a:latin typeface="Arial" charset="0"/>
              </a:defRPr>
            </a:lvl5pPr>
            <a:lvl6pPr marL="2514600" indent="-228600" eaLnBrk="0" fontAlgn="base" hangingPunct="0">
              <a:spcBef>
                <a:spcPct val="0"/>
              </a:spcBef>
              <a:spcAft>
                <a:spcPct val="0"/>
              </a:spcAft>
              <a:defRPr sz="1600" b="1">
                <a:solidFill>
                  <a:srgbClr val="0000FF"/>
                </a:solidFill>
                <a:latin typeface="Arial" charset="0"/>
              </a:defRPr>
            </a:lvl6pPr>
            <a:lvl7pPr marL="2971800" indent="-228600" eaLnBrk="0" fontAlgn="base" hangingPunct="0">
              <a:spcBef>
                <a:spcPct val="0"/>
              </a:spcBef>
              <a:spcAft>
                <a:spcPct val="0"/>
              </a:spcAft>
              <a:defRPr sz="1600" b="1">
                <a:solidFill>
                  <a:srgbClr val="0000FF"/>
                </a:solidFill>
                <a:latin typeface="Arial" charset="0"/>
              </a:defRPr>
            </a:lvl7pPr>
            <a:lvl8pPr marL="3429000" indent="-228600" eaLnBrk="0" fontAlgn="base" hangingPunct="0">
              <a:spcBef>
                <a:spcPct val="0"/>
              </a:spcBef>
              <a:spcAft>
                <a:spcPct val="0"/>
              </a:spcAft>
              <a:defRPr sz="1600" b="1">
                <a:solidFill>
                  <a:srgbClr val="0000FF"/>
                </a:solidFill>
                <a:latin typeface="Arial" charset="0"/>
              </a:defRPr>
            </a:lvl8pPr>
            <a:lvl9pPr marL="3886200" indent="-228600" eaLnBrk="0" fontAlgn="base" hangingPunct="0">
              <a:spcBef>
                <a:spcPct val="0"/>
              </a:spcBef>
              <a:spcAft>
                <a:spcPct val="0"/>
              </a:spcAft>
              <a:defRPr sz="1600" b="1">
                <a:solidFill>
                  <a:srgbClr val="0000FF"/>
                </a:solidFill>
                <a:latin typeface="Arial" charset="0"/>
              </a:defRPr>
            </a:lvl9pPr>
          </a:lstStyle>
          <a:p>
            <a:pPr marL="93663"/>
            <a:r>
              <a:rPr lang="de-DE" sz="1200" b="0" u="sng" dirty="0">
                <a:solidFill>
                  <a:schemeClr val="bg1"/>
                </a:solidFill>
                <a:latin typeface="Myriad Pro"/>
                <a:ea typeface="Verdana" pitchFamily="34" charset="0"/>
                <a:cs typeface="Verdana" pitchFamily="34" charset="0"/>
              </a:rPr>
              <a:t>Gesundheitsbildung</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Gesundheitseinstellungen</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Gesundheitswissen und</a:t>
            </a:r>
          </a:p>
          <a:p>
            <a:pPr marL="271463" indent="-177800">
              <a:buFont typeface="Arial" pitchFamily="34" charset="0"/>
              <a:buChar char="•"/>
            </a:pPr>
            <a:r>
              <a:rPr lang="de-DE" sz="1200" b="0" dirty="0">
                <a:solidFill>
                  <a:schemeClr val="bg1"/>
                </a:solidFill>
                <a:latin typeface="Myriad Pro"/>
                <a:ea typeface="Verdana" pitchFamily="34" charset="0"/>
                <a:cs typeface="Verdana" pitchFamily="34" charset="0"/>
              </a:rPr>
              <a:t>Gesundheitsfähigkeiten</a:t>
            </a:r>
          </a:p>
        </p:txBody>
      </p:sp>
      <p:sp>
        <p:nvSpPr>
          <p:cNvPr id="34" name="Ovale Legende 33"/>
          <p:cNvSpPr/>
          <p:nvPr/>
        </p:nvSpPr>
        <p:spPr>
          <a:xfrm>
            <a:off x="177804" y="288607"/>
            <a:ext cx="3046106" cy="728133"/>
          </a:xfrm>
          <a:prstGeom prst="wedgeEllipseCallout">
            <a:avLst>
              <a:gd name="adj1" fmla="val 49822"/>
              <a:gd name="adj2" fmla="val 47384"/>
            </a:avLst>
          </a:prstGeom>
          <a:solidFill>
            <a:srgbClr val="1B2764"/>
          </a:solidFill>
          <a:ln>
            <a:noFill/>
          </a:ln>
          <a:effectLst/>
        </p:spPr>
        <p:style>
          <a:lnRef idx="1">
            <a:schemeClr val="accent1"/>
          </a:lnRef>
          <a:fillRef idx="3">
            <a:schemeClr val="accent1"/>
          </a:fillRef>
          <a:effectRef idx="2">
            <a:schemeClr val="accent1"/>
          </a:effectRef>
          <a:fontRef idx="minor">
            <a:schemeClr val="lt1"/>
          </a:fontRef>
        </p:style>
        <p:txBody>
          <a:bodyPr lIns="144000" rtlCol="0" anchor="ctr"/>
          <a:lstStyle/>
          <a:p>
            <a:pPr algn="ctr"/>
            <a:r>
              <a:rPr lang="de-DE" sz="1600" b="0" dirty="0">
                <a:solidFill>
                  <a:srgbClr val="FFFFFF"/>
                </a:solidFill>
                <a:latin typeface="Myriad Pro"/>
                <a:ea typeface="Verdana" panose="020B0604030504040204" pitchFamily="34" charset="0"/>
                <a:cs typeface="Verdana" panose="020B0604030504040204" pitchFamily="34" charset="0"/>
              </a:rPr>
              <a:t>IGM</a:t>
            </a:r>
            <a:r>
              <a:rPr lang="de-DE" sz="1600" b="0" baseline="30000" dirty="0">
                <a:solidFill>
                  <a:srgbClr val="FFFFFF"/>
                </a:solidFill>
                <a:latin typeface="Myriad Pro"/>
                <a:ea typeface="Verdana" panose="020B0604030504040204" pitchFamily="34" charset="0"/>
                <a:cs typeface="Verdana" panose="020B0604030504040204" pitchFamily="34" charset="0"/>
              </a:rPr>
              <a:t>®</a:t>
            </a:r>
            <a:r>
              <a:rPr lang="de-DE" sz="1600" b="0" dirty="0">
                <a:solidFill>
                  <a:srgbClr val="FFFFFF"/>
                </a:solidFill>
                <a:latin typeface="Myriad Pro"/>
                <a:ea typeface="Verdana" panose="020B0604030504040204" pitchFamily="34" charset="0"/>
                <a:cs typeface="Verdana" panose="020B0604030504040204" pitchFamily="34" charset="0"/>
              </a:rPr>
              <a:t>-Lebensstilprogramm</a:t>
            </a:r>
          </a:p>
        </p:txBody>
      </p:sp>
      <p:pic>
        <p:nvPicPr>
          <p:cNvPr id="2" name="Grafik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607175" y="1992531"/>
            <a:ext cx="2286000" cy="1866900"/>
          </a:xfrm>
          <a:prstGeom prst="rect">
            <a:avLst/>
          </a:prstGeom>
        </p:spPr>
      </p:pic>
      <p:grpSp>
        <p:nvGrpSpPr>
          <p:cNvPr id="24" name="Gruppieren 23"/>
          <p:cNvGrpSpPr/>
          <p:nvPr/>
        </p:nvGrpSpPr>
        <p:grpSpPr>
          <a:xfrm>
            <a:off x="250008" y="6302668"/>
            <a:ext cx="8643168" cy="484596"/>
            <a:chOff x="250008" y="6302668"/>
            <a:chExt cx="8643168" cy="484596"/>
          </a:xfrm>
        </p:grpSpPr>
        <p:grpSp>
          <p:nvGrpSpPr>
            <p:cNvPr id="25" name="Gruppieren 24"/>
            <p:cNvGrpSpPr/>
            <p:nvPr/>
          </p:nvGrpSpPr>
          <p:grpSpPr>
            <a:xfrm>
              <a:off x="250008" y="6302668"/>
              <a:ext cx="8643168" cy="484596"/>
              <a:chOff x="250008" y="6234932"/>
              <a:chExt cx="8643168" cy="484596"/>
            </a:xfrm>
          </p:grpSpPr>
          <p:sp>
            <p:nvSpPr>
              <p:cNvPr id="27"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8"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spTree>
    <p:extLst>
      <p:ext uri="{BB962C8B-B14F-4D97-AF65-F5344CB8AC3E}">
        <p14:creationId xmlns:p14="http://schemas.microsoft.com/office/powerpoint/2010/main" val="296105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linds(horizontal)">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blinds(horizontal)">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linds(horizontal)">
                                      <p:cBhvr>
                                        <p:cTn id="1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hteck 22"/>
          <p:cNvSpPr/>
          <p:nvPr/>
        </p:nvSpPr>
        <p:spPr>
          <a:xfrm>
            <a:off x="4694092" y="2425816"/>
            <a:ext cx="1186764" cy="809162"/>
          </a:xfrm>
          <a:prstGeom prst="rect">
            <a:avLst/>
          </a:prstGeom>
          <a:solidFill>
            <a:srgbClr val="1B2764"/>
          </a:solidFill>
          <a:ln>
            <a:solidFill>
              <a:srgbClr val="1B27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0" dirty="0">
                <a:latin typeface="Myriad Pro"/>
              </a:rPr>
              <a:t>-CUR</a:t>
            </a:r>
          </a:p>
          <a:p>
            <a:pPr algn="ctr"/>
            <a:r>
              <a:rPr lang="de-DE" sz="1400" b="0" dirty="0">
                <a:latin typeface="Myriad Pro"/>
              </a:rPr>
              <a:t>Kneipp-Therapie</a:t>
            </a:r>
          </a:p>
        </p:txBody>
      </p:sp>
      <p:sp>
        <p:nvSpPr>
          <p:cNvPr id="26" name="Rechteck 25"/>
          <p:cNvSpPr/>
          <p:nvPr/>
        </p:nvSpPr>
        <p:spPr>
          <a:xfrm>
            <a:off x="2105594" y="2425816"/>
            <a:ext cx="1186764" cy="809162"/>
          </a:xfrm>
          <a:prstGeom prst="rect">
            <a:avLst/>
          </a:prstGeom>
          <a:solidFill>
            <a:srgbClr val="1B2764"/>
          </a:solidFill>
          <a:ln>
            <a:solidFill>
              <a:srgbClr val="1B27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0" dirty="0">
                <a:latin typeface="Myriad Pro"/>
              </a:rPr>
              <a:t>SINO-</a:t>
            </a:r>
          </a:p>
          <a:p>
            <a:pPr algn="ctr"/>
            <a:r>
              <a:rPr lang="de-DE" sz="1400" b="0" dirty="0">
                <a:latin typeface="Myriad Pro"/>
              </a:rPr>
              <a:t>Chinesische</a:t>
            </a:r>
            <a:br>
              <a:rPr lang="de-DE" sz="1400" b="0" dirty="0">
                <a:latin typeface="Myriad Pro"/>
              </a:rPr>
            </a:br>
            <a:r>
              <a:rPr lang="de-DE" sz="1400" b="0" dirty="0">
                <a:latin typeface="Myriad Pro"/>
              </a:rPr>
              <a:t>Medizin</a:t>
            </a:r>
          </a:p>
        </p:txBody>
      </p:sp>
      <p:sp>
        <p:nvSpPr>
          <p:cNvPr id="31" name="Textplatzhalter 2"/>
          <p:cNvSpPr txBox="1">
            <a:spLocks/>
          </p:cNvSpPr>
          <p:nvPr/>
        </p:nvSpPr>
        <p:spPr>
          <a:xfrm>
            <a:off x="261257" y="1235821"/>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i="0" u="none" strike="noStrike" kern="1200" cap="none" spc="0" normalizeH="0" baseline="0" noProof="0" dirty="0">
                <a:ln>
                  <a:noFill/>
                </a:ln>
                <a:solidFill>
                  <a:srgbClr val="1B2764"/>
                </a:solidFill>
                <a:effectLst/>
                <a:uLnTx/>
                <a:uFillTx/>
                <a:latin typeface="Myriad Pro"/>
                <a:ea typeface="+mn-ea"/>
                <a:cs typeface="Myriad Pro"/>
              </a:rPr>
              <a:t>SINOCUR „Das</a:t>
            </a:r>
            <a:r>
              <a:rPr kumimoji="0" lang="de-DE" sz="2400" i="0" u="none" strike="noStrike" kern="1200" cap="none" spc="0" normalizeH="0" noProof="0" dirty="0">
                <a:ln>
                  <a:noFill/>
                </a:ln>
                <a:solidFill>
                  <a:srgbClr val="1B2764"/>
                </a:solidFill>
                <a:effectLst/>
                <a:uLnTx/>
                <a:uFillTx/>
                <a:latin typeface="Myriad Pro"/>
                <a:ea typeface="+mn-ea"/>
                <a:cs typeface="Myriad Pro"/>
              </a:rPr>
              <a:t> Beste aus zwei Welten!“</a:t>
            </a:r>
            <a:endParaRPr kumimoji="0" lang="de-DE" sz="2400" i="0" u="none" strike="noStrike" kern="1200" cap="none" spc="0" normalizeH="0" baseline="0" noProof="0" dirty="0">
              <a:ln>
                <a:noFill/>
              </a:ln>
              <a:solidFill>
                <a:srgbClr val="1B2764"/>
              </a:solidFill>
              <a:effectLst/>
              <a:uLnTx/>
              <a:uFillTx/>
              <a:latin typeface="Myriad Pro"/>
              <a:ea typeface="+mn-ea"/>
              <a:cs typeface="Myriad Pro"/>
            </a:endParaRPr>
          </a:p>
        </p:txBody>
      </p:sp>
      <p:sp>
        <p:nvSpPr>
          <p:cNvPr id="35" name="Ellipse 34"/>
          <p:cNvSpPr/>
          <p:nvPr/>
        </p:nvSpPr>
        <p:spPr>
          <a:xfrm>
            <a:off x="1257116" y="1934516"/>
            <a:ext cx="3181880" cy="316977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0">
              <a:latin typeface="Myriad Pro"/>
            </a:endParaRPr>
          </a:p>
        </p:txBody>
      </p:sp>
      <p:sp>
        <p:nvSpPr>
          <p:cNvPr id="36" name="Ellipse 35"/>
          <p:cNvSpPr/>
          <p:nvPr/>
        </p:nvSpPr>
        <p:spPr>
          <a:xfrm>
            <a:off x="3523874" y="1934516"/>
            <a:ext cx="3181880" cy="316977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0">
              <a:latin typeface="Myriad Pro"/>
            </a:endParaRPr>
          </a:p>
        </p:txBody>
      </p:sp>
      <p:sp>
        <p:nvSpPr>
          <p:cNvPr id="30" name="Rechteck 29"/>
          <p:cNvSpPr/>
          <p:nvPr/>
        </p:nvSpPr>
        <p:spPr>
          <a:xfrm>
            <a:off x="2937930" y="3724460"/>
            <a:ext cx="2081258" cy="549503"/>
          </a:xfrm>
          <a:prstGeom prst="rect">
            <a:avLst/>
          </a:prstGeom>
          <a:solidFill>
            <a:srgbClr val="64B145"/>
          </a:solidFill>
          <a:ln>
            <a:solidFill>
              <a:srgbClr val="64B1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0" dirty="0">
                <a:latin typeface="Myriad Pro"/>
              </a:rPr>
              <a:t>IGM</a:t>
            </a:r>
            <a:r>
              <a:rPr lang="de-DE" sz="1600" b="0" baseline="30000" dirty="0">
                <a:latin typeface="Myriad Pro"/>
              </a:rPr>
              <a:t>®</a:t>
            </a:r>
            <a:r>
              <a:rPr lang="de-DE" sz="1600" b="0" dirty="0">
                <a:latin typeface="Myriad Pro"/>
              </a:rPr>
              <a:t>-</a:t>
            </a:r>
          </a:p>
          <a:p>
            <a:pPr algn="ctr"/>
            <a:r>
              <a:rPr lang="de-DE" sz="1600" b="0" dirty="0">
                <a:latin typeface="Myriad Pro"/>
              </a:rPr>
              <a:t>Lebensstilprogramm</a:t>
            </a:r>
          </a:p>
        </p:txBody>
      </p:sp>
      <p:sp>
        <p:nvSpPr>
          <p:cNvPr id="13"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4" name="Gruppieren 13"/>
          <p:cNvGrpSpPr/>
          <p:nvPr/>
        </p:nvGrpSpPr>
        <p:grpSpPr>
          <a:xfrm>
            <a:off x="250008" y="6302668"/>
            <a:ext cx="8643168" cy="484596"/>
            <a:chOff x="250008" y="6234932"/>
            <a:chExt cx="8643168" cy="484596"/>
          </a:xfrm>
        </p:grpSpPr>
        <p:sp>
          <p:nvSpPr>
            <p:cNvPr id="17"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9"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43354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399" y="2825377"/>
            <a:ext cx="4014711" cy="2773195"/>
          </a:xfrm>
          <a:prstGeom prst="rect">
            <a:avLst/>
          </a:prstGeom>
          <a:ln>
            <a:solidFill>
              <a:schemeClr val="accent1"/>
            </a:solidFill>
          </a:ln>
        </p:spPr>
      </p:pic>
      <p:pic>
        <p:nvPicPr>
          <p:cNvPr id="11" name="Grafik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032" y="923012"/>
            <a:ext cx="1066800" cy="1371600"/>
          </a:xfrm>
          <a:prstGeom prst="rect">
            <a:avLst/>
          </a:prstGeom>
        </p:spPr>
      </p:pic>
      <p:sp>
        <p:nvSpPr>
          <p:cNvPr id="13" name="Inhaltsplatzhalter 4"/>
          <p:cNvSpPr txBox="1">
            <a:spLocks/>
          </p:cNvSpPr>
          <p:nvPr/>
        </p:nvSpPr>
        <p:spPr>
          <a:xfrm>
            <a:off x="1433322" y="923012"/>
            <a:ext cx="4933610" cy="1147163"/>
          </a:xfrm>
          <a:prstGeom prst="rect">
            <a:avLst/>
          </a:prstGeom>
          <a:noFill/>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800" b="0" dirty="0">
                <a:solidFill>
                  <a:srgbClr val="1B2764"/>
                </a:solidFill>
                <a:latin typeface="Myriad Pro"/>
                <a:ea typeface="Verdana" pitchFamily="34" charset="0"/>
                <a:cs typeface="Verdana" pitchFamily="34" charset="0"/>
              </a:rPr>
              <a:t>„Das Schulungskonzept des IGM</a:t>
            </a:r>
            <a:r>
              <a:rPr lang="de-DE" sz="1800" b="0" baseline="30000" dirty="0">
                <a:solidFill>
                  <a:srgbClr val="1B2764"/>
                </a:solidFill>
                <a:latin typeface="Myriad Pro"/>
                <a:ea typeface="Verdana" pitchFamily="34" charset="0"/>
                <a:cs typeface="Verdana" pitchFamily="34" charset="0"/>
              </a:rPr>
              <a:t>®</a:t>
            </a:r>
            <a:r>
              <a:rPr lang="de-DE" sz="1800" b="0" dirty="0">
                <a:solidFill>
                  <a:srgbClr val="1B2764"/>
                </a:solidFill>
                <a:latin typeface="Myriad Pro"/>
                <a:ea typeface="Verdana" pitchFamily="34" charset="0"/>
                <a:cs typeface="Verdana" pitchFamily="34" charset="0"/>
              </a:rPr>
              <a:t>-Lebens-</a:t>
            </a:r>
            <a:r>
              <a:rPr lang="de-DE" sz="1800" b="0" dirty="0" err="1">
                <a:solidFill>
                  <a:srgbClr val="1B2764"/>
                </a:solidFill>
                <a:latin typeface="Myriad Pro"/>
                <a:ea typeface="Verdana" pitchFamily="34" charset="0"/>
                <a:cs typeface="Verdana" pitchFamily="34" charset="0"/>
              </a:rPr>
              <a:t>stilprogramms</a:t>
            </a:r>
            <a:r>
              <a:rPr lang="de-DE" sz="1800" b="0" dirty="0">
                <a:solidFill>
                  <a:srgbClr val="1B2764"/>
                </a:solidFill>
                <a:latin typeface="Myriad Pro"/>
                <a:ea typeface="Verdana" pitchFamily="34" charset="0"/>
                <a:cs typeface="Verdana" pitchFamily="34" charset="0"/>
              </a:rPr>
              <a:t> ist eine Kombination aus Präsenzveranstaltungen und webbasiertem Lernen.“</a:t>
            </a:r>
          </a:p>
        </p:txBody>
      </p:sp>
      <p:grpSp>
        <p:nvGrpSpPr>
          <p:cNvPr id="14" name="Gruppieren 13"/>
          <p:cNvGrpSpPr/>
          <p:nvPr/>
        </p:nvGrpSpPr>
        <p:grpSpPr>
          <a:xfrm>
            <a:off x="250825" y="2825376"/>
            <a:ext cx="4202642" cy="2773196"/>
            <a:chOff x="251520" y="2595818"/>
            <a:chExt cx="3974341" cy="3137438"/>
          </a:xfrm>
        </p:grpSpPr>
        <p:pic>
          <p:nvPicPr>
            <p:cNvPr id="15" name="Grafik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4252003"/>
              <a:ext cx="2088232" cy="1481252"/>
            </a:xfrm>
            <a:prstGeom prst="rect">
              <a:avLst/>
            </a:prstGeom>
          </p:spPr>
        </p:pic>
        <p:pic>
          <p:nvPicPr>
            <p:cNvPr id="16" name="Grafik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1761" y="2595819"/>
              <a:ext cx="1814100" cy="1564157"/>
            </a:xfrm>
            <a:prstGeom prst="rect">
              <a:avLst/>
            </a:prstGeom>
          </p:spPr>
        </p:pic>
        <p:pic>
          <p:nvPicPr>
            <p:cNvPr id="17" name="Grafik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20" y="2595818"/>
              <a:ext cx="2088232" cy="1564158"/>
            </a:xfrm>
            <a:prstGeom prst="rect">
              <a:avLst/>
            </a:prstGeom>
          </p:spPr>
        </p:pic>
        <p:pic>
          <p:nvPicPr>
            <p:cNvPr id="18" name="Grafik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1760" y="4252002"/>
              <a:ext cx="1814101" cy="1481254"/>
            </a:xfrm>
            <a:prstGeom prst="rect">
              <a:avLst/>
            </a:prstGeom>
          </p:spPr>
        </p:pic>
      </p:grpSp>
      <p:sp>
        <p:nvSpPr>
          <p:cNvPr id="21" name="Abgerundete rechteckige Legende 20"/>
          <p:cNvSpPr/>
          <p:nvPr/>
        </p:nvSpPr>
        <p:spPr>
          <a:xfrm>
            <a:off x="4620992" y="3245517"/>
            <a:ext cx="1235583" cy="557625"/>
          </a:xfrm>
          <a:prstGeom prst="wedgeRoundRectCallout">
            <a:avLst>
              <a:gd name="adj1" fmla="val 53801"/>
              <a:gd name="adj2" fmla="val 77253"/>
              <a:gd name="adj3" fmla="val 1666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rgbClr val="191966"/>
                </a:solidFill>
                <a:latin typeface="Myriad Pro"/>
                <a:ea typeface="Verdana" panose="020B0604030504040204" pitchFamily="34" charset="0"/>
                <a:cs typeface="Verdana" panose="020B0604030504040204" pitchFamily="34" charset="0"/>
              </a:rPr>
              <a:t>Gesundheit prüfen</a:t>
            </a:r>
          </a:p>
        </p:txBody>
      </p:sp>
      <p:sp>
        <p:nvSpPr>
          <p:cNvPr id="22" name="Abgerundete rechteckige Legende 21"/>
          <p:cNvSpPr/>
          <p:nvPr/>
        </p:nvSpPr>
        <p:spPr>
          <a:xfrm>
            <a:off x="7356527" y="3200054"/>
            <a:ext cx="1235583" cy="557625"/>
          </a:xfrm>
          <a:prstGeom prst="wedgeRoundRectCallout">
            <a:avLst>
              <a:gd name="adj1" fmla="val -57567"/>
              <a:gd name="adj2" fmla="val 112076"/>
              <a:gd name="adj3" fmla="val 1666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rgbClr val="191966"/>
                </a:solidFill>
                <a:latin typeface="Myriad Pro"/>
                <a:ea typeface="Verdana" panose="020B0604030504040204" pitchFamily="34" charset="0"/>
                <a:cs typeface="Verdana" panose="020B0604030504040204" pitchFamily="34" charset="0"/>
              </a:rPr>
              <a:t>Gesundheit planen</a:t>
            </a:r>
          </a:p>
        </p:txBody>
      </p:sp>
      <p:sp>
        <p:nvSpPr>
          <p:cNvPr id="23" name="Abgerundete rechteckige Legende 22"/>
          <p:cNvSpPr/>
          <p:nvPr/>
        </p:nvSpPr>
        <p:spPr>
          <a:xfrm>
            <a:off x="7001517" y="4665115"/>
            <a:ext cx="1235583" cy="557625"/>
          </a:xfrm>
          <a:prstGeom prst="wedgeRoundRectCallout">
            <a:avLst>
              <a:gd name="adj1" fmla="val -79740"/>
              <a:gd name="adj2" fmla="val 25787"/>
              <a:gd name="adj3" fmla="val 16667"/>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rgbClr val="191966"/>
                </a:solidFill>
                <a:latin typeface="Myriad Pro"/>
                <a:ea typeface="Verdana" panose="020B0604030504040204" pitchFamily="34" charset="0"/>
                <a:cs typeface="Verdana" panose="020B0604030504040204" pitchFamily="34" charset="0"/>
              </a:rPr>
              <a:t>Gesundheit praktizieren</a:t>
            </a:r>
          </a:p>
        </p:txBody>
      </p:sp>
      <p:sp>
        <p:nvSpPr>
          <p:cNvPr id="20"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sp>
        <p:nvSpPr>
          <p:cNvPr id="24" name="Text Box 15"/>
          <p:cNvSpPr txBox="1">
            <a:spLocks noChangeArrowheads="1"/>
          </p:cNvSpPr>
          <p:nvPr/>
        </p:nvSpPr>
        <p:spPr bwMode="auto">
          <a:xfrm>
            <a:off x="191860" y="2332727"/>
            <a:ext cx="2195737"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cs typeface="Arial" pitchFamily="34" charset="0"/>
              </a:defRPr>
            </a:lvl9pPr>
          </a:lstStyle>
          <a:p>
            <a:pPr eaLnBrk="1" hangingPunct="1"/>
            <a:r>
              <a:rPr lang="de-DE" sz="800" b="0" dirty="0">
                <a:solidFill>
                  <a:srgbClr val="191966"/>
                </a:solidFill>
                <a:latin typeface="Myriad Pro"/>
              </a:rPr>
              <a:t>Professor Dr. Dieter Melchart</a:t>
            </a:r>
            <a:br>
              <a:rPr lang="de-DE" sz="800" b="0" dirty="0">
                <a:solidFill>
                  <a:srgbClr val="191966"/>
                </a:solidFill>
                <a:latin typeface="Myriad Pro"/>
              </a:rPr>
            </a:br>
            <a:r>
              <a:rPr lang="de-DE" sz="800" b="0" dirty="0">
                <a:solidFill>
                  <a:srgbClr val="191966"/>
                </a:solidFill>
                <a:latin typeface="Myriad Pro"/>
              </a:rPr>
              <a:t>TU München, Kompetenzzentrum für Komplementärmedizin und Naturheilkunde</a:t>
            </a:r>
          </a:p>
        </p:txBody>
      </p:sp>
      <p:grpSp>
        <p:nvGrpSpPr>
          <p:cNvPr id="26" name="Gruppieren 25"/>
          <p:cNvGrpSpPr/>
          <p:nvPr/>
        </p:nvGrpSpPr>
        <p:grpSpPr>
          <a:xfrm>
            <a:off x="250008" y="6302668"/>
            <a:ext cx="8643168" cy="484596"/>
            <a:chOff x="250008" y="6234932"/>
            <a:chExt cx="8643168" cy="484596"/>
          </a:xfrm>
        </p:grpSpPr>
        <p:sp>
          <p:nvSpPr>
            <p:cNvPr id="28"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9" name="Picture 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662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platzhalter 2"/>
          <p:cNvSpPr txBox="1">
            <a:spLocks/>
          </p:cNvSpPr>
          <p:nvPr/>
        </p:nvSpPr>
        <p:spPr>
          <a:xfrm>
            <a:off x="254706" y="1314503"/>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Gesundheit prüfen – </a:t>
            </a:r>
            <a:r>
              <a:rPr kumimoji="0" lang="de-DE" sz="2400" b="0" i="0" u="none" strike="noStrike" kern="1200" cap="none" spc="0" normalizeH="0" baseline="0" noProof="0" dirty="0">
                <a:ln>
                  <a:noFill/>
                </a:ln>
                <a:solidFill>
                  <a:srgbClr val="64B145"/>
                </a:solidFill>
                <a:effectLst/>
                <a:uLnTx/>
                <a:uFillTx/>
                <a:latin typeface="Myriad Pro"/>
                <a:ea typeface="+mn-ea"/>
                <a:cs typeface="Myriad Pro"/>
              </a:rPr>
              <a:t>Gesundheitsampel</a:t>
            </a:r>
            <a:r>
              <a:rPr kumimoji="0" lang="de-DE" sz="2400" b="1" i="0" u="none" strike="noStrike" kern="1200" cap="none" spc="0" normalizeH="0" baseline="0" noProof="0" dirty="0">
                <a:ln>
                  <a:noFill/>
                </a:ln>
                <a:solidFill>
                  <a:srgbClr val="64B145"/>
                </a:solidFill>
                <a:effectLst/>
                <a:uLnTx/>
                <a:uFillTx/>
                <a:latin typeface="Myriad Pro"/>
                <a:ea typeface="+mn-ea"/>
                <a:cs typeface="Myriad Pro"/>
              </a:rPr>
              <a:t> </a:t>
            </a:r>
          </a:p>
        </p:txBody>
      </p:sp>
      <p:pic>
        <p:nvPicPr>
          <p:cNvPr id="3" name="Grafik 2"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9790" y="1856396"/>
            <a:ext cx="5918212" cy="4344380"/>
          </a:xfrm>
          <a:prstGeom prst="rect">
            <a:avLst/>
          </a:prstGeom>
          <a:ln>
            <a:solidFill>
              <a:schemeClr val="tx1"/>
            </a:solidFill>
          </a:ln>
        </p:spPr>
      </p:pic>
      <p:sp>
        <p:nvSpPr>
          <p:cNvPr id="13"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7" name="Gruppieren 16"/>
          <p:cNvGrpSpPr/>
          <p:nvPr/>
        </p:nvGrpSpPr>
        <p:grpSpPr>
          <a:xfrm>
            <a:off x="250008" y="6302668"/>
            <a:ext cx="8643168" cy="484596"/>
            <a:chOff x="250008" y="6234932"/>
            <a:chExt cx="8643168" cy="484596"/>
          </a:xfrm>
        </p:grpSpPr>
        <p:sp>
          <p:nvSpPr>
            <p:cNvPr id="18"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9"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587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platzhalter 2"/>
          <p:cNvSpPr txBox="1">
            <a:spLocks/>
          </p:cNvSpPr>
          <p:nvPr/>
        </p:nvSpPr>
        <p:spPr>
          <a:xfrm>
            <a:off x="254706" y="1314503"/>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Gesundheit prüfen – </a:t>
            </a:r>
            <a:r>
              <a:rPr kumimoji="0" lang="de-DE" sz="2400" b="0" i="0" u="none" strike="noStrike" kern="1200" cap="none" spc="0" normalizeH="0" baseline="0" noProof="0" dirty="0">
                <a:ln>
                  <a:noFill/>
                </a:ln>
                <a:solidFill>
                  <a:srgbClr val="64B145"/>
                </a:solidFill>
                <a:effectLst/>
                <a:uLnTx/>
                <a:uFillTx/>
                <a:latin typeface="Myriad Pro"/>
                <a:ea typeface="+mn-ea"/>
                <a:cs typeface="Myriad Pro"/>
              </a:rPr>
              <a:t>Gesundheitsbericht</a:t>
            </a:r>
            <a:r>
              <a:rPr kumimoji="0" lang="de-DE" sz="2400" b="1" i="0" u="none" strike="noStrike" kern="1200" cap="none" spc="0" normalizeH="0" baseline="0" noProof="0" dirty="0">
                <a:ln>
                  <a:noFill/>
                </a:ln>
                <a:solidFill>
                  <a:srgbClr val="64B145"/>
                </a:solidFill>
                <a:effectLst/>
                <a:uLnTx/>
                <a:uFillTx/>
                <a:latin typeface="Myriad Pro"/>
                <a:ea typeface="+mn-ea"/>
                <a:cs typeface="Myriad Pro"/>
              </a:rPr>
              <a:t> </a:t>
            </a:r>
          </a:p>
        </p:txBody>
      </p:sp>
      <p:pic>
        <p:nvPicPr>
          <p:cNvPr id="2" name="Grafik 1"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341" y="1924593"/>
            <a:ext cx="3058767" cy="4273051"/>
          </a:xfrm>
          <a:prstGeom prst="rect">
            <a:avLst/>
          </a:prstGeom>
          <a:ln>
            <a:solidFill>
              <a:schemeClr val="tx1"/>
            </a:solidFill>
          </a:ln>
        </p:spPr>
      </p:pic>
      <p:pic>
        <p:nvPicPr>
          <p:cNvPr id="3" name="Grafik 2"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044" y="3342275"/>
            <a:ext cx="4810796" cy="2629267"/>
          </a:xfrm>
          <a:prstGeom prst="rect">
            <a:avLst/>
          </a:prstGeom>
          <a:ln>
            <a:solidFill>
              <a:schemeClr val="tx1"/>
            </a:solidFill>
          </a:ln>
        </p:spPr>
      </p:pic>
      <p:sp>
        <p:nvSpPr>
          <p:cNvPr id="10"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1" name="Gruppieren 10"/>
          <p:cNvGrpSpPr/>
          <p:nvPr/>
        </p:nvGrpSpPr>
        <p:grpSpPr>
          <a:xfrm>
            <a:off x="250008" y="6302668"/>
            <a:ext cx="8643168" cy="484596"/>
            <a:chOff x="250008" y="6234932"/>
            <a:chExt cx="8643168" cy="484596"/>
          </a:xfrm>
        </p:grpSpPr>
        <p:sp>
          <p:nvSpPr>
            <p:cNvPr id="12"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3"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7944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2"/>
          <p:cNvSpPr txBox="1">
            <a:spLocks/>
          </p:cNvSpPr>
          <p:nvPr/>
        </p:nvSpPr>
        <p:spPr>
          <a:xfrm>
            <a:off x="250825" y="1323354"/>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1" dirty="0">
                <a:solidFill>
                  <a:srgbClr val="1B2764"/>
                </a:solidFill>
                <a:latin typeface="Myriad Pro"/>
                <a:cs typeface="Myriad Pro"/>
              </a:rPr>
              <a:t>Gesundheit planen - </a:t>
            </a:r>
            <a:r>
              <a:rPr lang="de-DE" sz="2200" b="0" dirty="0">
                <a:solidFill>
                  <a:srgbClr val="64B145"/>
                </a:solidFill>
                <a:latin typeface="Myriad Pro"/>
                <a:cs typeface="Myriad Pro"/>
              </a:rPr>
              <a:t>Wochentrainingsplan</a:t>
            </a:r>
            <a:endParaRPr kumimoji="0" lang="de-DE" sz="2200" b="0" i="0" u="none" strike="noStrike" kern="1200" cap="none" spc="0" normalizeH="0" baseline="0" noProof="0" dirty="0">
              <a:ln>
                <a:noFill/>
              </a:ln>
              <a:solidFill>
                <a:srgbClr val="64B145"/>
              </a:solidFill>
              <a:effectLst/>
              <a:uLnTx/>
              <a:uFillTx/>
              <a:latin typeface="Myriad Pro"/>
              <a:cs typeface="Myriad Pro"/>
            </a:endParaRPr>
          </a:p>
        </p:txBody>
      </p:sp>
      <p:pic>
        <p:nvPicPr>
          <p:cNvPr id="2" name="Grafik 1"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558" y="1862666"/>
            <a:ext cx="6412657" cy="4440002"/>
          </a:xfrm>
          <a:prstGeom prst="rect">
            <a:avLst/>
          </a:prstGeom>
        </p:spPr>
      </p:pic>
      <p:sp>
        <p:nvSpPr>
          <p:cNvPr id="11"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2" name="Gruppieren 11"/>
          <p:cNvGrpSpPr/>
          <p:nvPr/>
        </p:nvGrpSpPr>
        <p:grpSpPr>
          <a:xfrm>
            <a:off x="250008" y="6302668"/>
            <a:ext cx="8643168" cy="484596"/>
            <a:chOff x="250008" y="6234932"/>
            <a:chExt cx="8643168" cy="484596"/>
          </a:xfrm>
        </p:grpSpPr>
        <p:sp>
          <p:nvSpPr>
            <p:cNvPr id="13"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4"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976323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2"/>
          <p:cNvSpPr txBox="1">
            <a:spLocks/>
          </p:cNvSpPr>
          <p:nvPr/>
        </p:nvSpPr>
        <p:spPr>
          <a:xfrm>
            <a:off x="250825" y="1323354"/>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1" dirty="0">
                <a:solidFill>
                  <a:srgbClr val="1B2764"/>
                </a:solidFill>
                <a:latin typeface="Myriad Pro"/>
                <a:cs typeface="Myriad Pro"/>
              </a:rPr>
              <a:t>Gesundheit praktizieren – </a:t>
            </a:r>
            <a:r>
              <a:rPr lang="de-DE" sz="2200" b="0" dirty="0">
                <a:solidFill>
                  <a:srgbClr val="64B145"/>
                </a:solidFill>
                <a:latin typeface="Myriad Pro"/>
                <a:cs typeface="Myriad Pro"/>
              </a:rPr>
              <a:t>Info@zepte</a:t>
            </a:r>
          </a:p>
        </p:txBody>
      </p:sp>
      <p:pic>
        <p:nvPicPr>
          <p:cNvPr id="2" name="Grafik 1"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832" y="1944059"/>
            <a:ext cx="2883144" cy="4080164"/>
          </a:xfrm>
          <a:prstGeom prst="rect">
            <a:avLst/>
          </a:prstGeom>
          <a:ln>
            <a:solidFill>
              <a:schemeClr val="accent1"/>
            </a:solidFill>
          </a:ln>
        </p:spPr>
      </p:pic>
      <p:pic>
        <p:nvPicPr>
          <p:cNvPr id="3" name="Grafik 2"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5860" y="1944058"/>
            <a:ext cx="2880116" cy="4080165"/>
          </a:xfrm>
          <a:prstGeom prst="rect">
            <a:avLst/>
          </a:prstGeom>
          <a:ln>
            <a:solidFill>
              <a:schemeClr val="accent1"/>
            </a:solidFill>
          </a:ln>
        </p:spPr>
      </p:pic>
      <p:sp>
        <p:nvSpPr>
          <p:cNvPr id="11"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2" name="Gruppieren 11"/>
          <p:cNvGrpSpPr/>
          <p:nvPr/>
        </p:nvGrpSpPr>
        <p:grpSpPr>
          <a:xfrm>
            <a:off x="250008" y="6302668"/>
            <a:ext cx="8643168" cy="484596"/>
            <a:chOff x="250008" y="6234932"/>
            <a:chExt cx="8643168" cy="484596"/>
          </a:xfrm>
        </p:grpSpPr>
        <p:sp>
          <p:nvSpPr>
            <p:cNvPr id="13"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4"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71938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2"/>
          <p:cNvSpPr txBox="1">
            <a:spLocks/>
          </p:cNvSpPr>
          <p:nvPr/>
        </p:nvSpPr>
        <p:spPr>
          <a:xfrm>
            <a:off x="261257" y="1230217"/>
            <a:ext cx="6069874"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Nick </a:t>
            </a:r>
            <a:r>
              <a:rPr kumimoji="0" lang="de-DE" sz="2400" b="1" i="0" u="none" strike="noStrike" kern="1200" cap="none" spc="0" normalizeH="0" baseline="0" noProof="0" dirty="0" err="1">
                <a:ln>
                  <a:noFill/>
                </a:ln>
                <a:solidFill>
                  <a:srgbClr val="1B2764"/>
                </a:solidFill>
                <a:effectLst/>
                <a:uLnTx/>
                <a:uFillTx/>
                <a:latin typeface="Myriad Pro"/>
                <a:ea typeface="+mn-ea"/>
                <a:cs typeface="Myriad Pro"/>
              </a:rPr>
              <a:t>Vujicic</a:t>
            </a: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 – gesund oder krank?</a:t>
            </a:r>
          </a:p>
        </p:txBody>
      </p:sp>
      <p:pic>
        <p:nvPicPr>
          <p:cNvPr id="11" name="Nick Vujicic - Leben ohne Limits! -German subtitle- Deutsch.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74454" y="1954149"/>
            <a:ext cx="7599077" cy="4211155"/>
          </a:xfrm>
          <a:prstGeom prst="rect">
            <a:avLst/>
          </a:prstGeom>
        </p:spPr>
      </p:pic>
      <p:grpSp>
        <p:nvGrpSpPr>
          <p:cNvPr id="9" name="Gruppieren 8"/>
          <p:cNvGrpSpPr/>
          <p:nvPr/>
        </p:nvGrpSpPr>
        <p:grpSpPr>
          <a:xfrm>
            <a:off x="250008" y="6302668"/>
            <a:ext cx="8643168" cy="484596"/>
            <a:chOff x="250008" y="6302668"/>
            <a:chExt cx="8643168" cy="484596"/>
          </a:xfrm>
        </p:grpSpPr>
        <p:sp>
          <p:nvSpPr>
            <p:cNvPr id="13"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5" name="Gruppieren 14"/>
            <p:cNvGrpSpPr/>
            <p:nvPr/>
          </p:nvGrpSpPr>
          <p:grpSpPr>
            <a:xfrm>
              <a:off x="250008" y="6302668"/>
              <a:ext cx="8643168" cy="484596"/>
              <a:chOff x="250008" y="6234932"/>
              <a:chExt cx="8643168" cy="484596"/>
            </a:xfrm>
          </p:grpSpPr>
          <p:sp>
            <p:nvSpPr>
              <p:cNvPr id="16"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7"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1143742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
                                        </p:tgtEl>
                                      </p:cBhvr>
                                    </p:cmd>
                                  </p:childTnLst>
                                </p:cTn>
                              </p:par>
                            </p:childTnLst>
                          </p:cTn>
                        </p:par>
                      </p:childTnLst>
                    </p:cTn>
                  </p:par>
                </p:childTnLst>
              </p:cTn>
              <p:nextCondLst>
                <p:cond evt="onClick" delay="0">
                  <p:tgtEl>
                    <p:spTgt spid="11"/>
                  </p:tgtEl>
                </p:cond>
              </p:nextCondLst>
            </p:seq>
            <p:video>
              <p:cMediaNode vol="80000">
                <p:cTn id="7" fill="hold" display="0">
                  <p:stCondLst>
                    <p:cond delay="indefinite"/>
                  </p:stCondLst>
                </p:cTn>
                <p:tgtEl>
                  <p:spTgt spid="11"/>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2"/>
          <p:cNvSpPr txBox="1">
            <a:spLocks/>
          </p:cNvSpPr>
          <p:nvPr/>
        </p:nvSpPr>
        <p:spPr>
          <a:xfrm>
            <a:off x="254706" y="1379687"/>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Gesundheitseinstellungen</a:t>
            </a:r>
          </a:p>
        </p:txBody>
      </p:sp>
      <p:sp>
        <p:nvSpPr>
          <p:cNvPr id="20" name="Textfeld 19"/>
          <p:cNvSpPr txBox="1"/>
          <p:nvPr/>
        </p:nvSpPr>
        <p:spPr>
          <a:xfrm>
            <a:off x="2699792" y="1946941"/>
            <a:ext cx="6270856" cy="3539430"/>
          </a:xfrm>
          <a:prstGeom prst="rect">
            <a:avLst/>
          </a:prstGeom>
          <a:noFill/>
          <a:ln>
            <a:noFill/>
          </a:ln>
        </p:spPr>
        <p:txBody>
          <a:bodyPr wrap="square" rtlCol="0">
            <a:spAutoFit/>
          </a:bodyPr>
          <a:lstStyle/>
          <a:p>
            <a:r>
              <a:rPr lang="de-DE" sz="1600" b="0" dirty="0">
                <a:solidFill>
                  <a:srgbClr val="1B2764"/>
                </a:solidFill>
                <a:latin typeface="Myriad Pro"/>
                <a:ea typeface="Verdana" pitchFamily="34" charset="0"/>
                <a:cs typeface="Verdana" pitchFamily="34" charset="0"/>
              </a:rPr>
              <a:t>Folgende Einstellungen sind besonders gesundheitsförderlich und krankheitsvermeidend:</a:t>
            </a:r>
          </a:p>
          <a:p>
            <a:pPr marL="180975" indent="-180975">
              <a:buFont typeface="Arial" pitchFamily="34" charset="0"/>
              <a:buChar char="•"/>
            </a:pPr>
            <a:r>
              <a:rPr lang="de-DE" sz="1600" b="0" dirty="0">
                <a:solidFill>
                  <a:srgbClr val="64B145"/>
                </a:solidFill>
                <a:latin typeface="Myriad Pro"/>
                <a:ea typeface="Verdana" pitchFamily="34" charset="0"/>
                <a:cs typeface="Verdana" pitchFamily="34" charset="0"/>
              </a:rPr>
              <a:t>„Ich habe die Kontrolle über mein Leben. Ich führe mein Leben selbstbestimmt.“</a:t>
            </a:r>
          </a:p>
          <a:p>
            <a:pPr marL="180975" indent="-180975">
              <a:buFont typeface="Arial" pitchFamily="34" charset="0"/>
              <a:buChar char="•"/>
            </a:pPr>
            <a:r>
              <a:rPr lang="de-DE" sz="1600" b="0" dirty="0">
                <a:solidFill>
                  <a:srgbClr val="64B145"/>
                </a:solidFill>
                <a:latin typeface="Myriad Pro"/>
                <a:ea typeface="Verdana" pitchFamily="34" charset="0"/>
                <a:cs typeface="Verdana" pitchFamily="34" charset="0"/>
              </a:rPr>
              <a:t>„Ich habe alle Kompetenzen (Wissen und Fähigkeiten), die ich für ein glückliches und gesundes Leben brauche.“</a:t>
            </a:r>
          </a:p>
          <a:p>
            <a:pPr marL="180975" indent="-180975">
              <a:buFont typeface="Arial" pitchFamily="34" charset="0"/>
              <a:buChar char="•"/>
            </a:pPr>
            <a:r>
              <a:rPr lang="de-DE" sz="1600" b="0" dirty="0">
                <a:solidFill>
                  <a:srgbClr val="64B145"/>
                </a:solidFill>
                <a:latin typeface="Myriad Pro"/>
                <a:ea typeface="Verdana" pitchFamily="34" charset="0"/>
                <a:cs typeface="Verdana" pitchFamily="34" charset="0"/>
              </a:rPr>
              <a:t>„Mein Leben ist sinnvoll. Ich verstehe, was in meinem Leben vor sich geht. Ich habe einen klaren Auftrag in meinem Leben.“</a:t>
            </a:r>
          </a:p>
          <a:p>
            <a:pPr marL="180975" indent="-180975">
              <a:buFont typeface="Arial" pitchFamily="34" charset="0"/>
              <a:buChar char="•"/>
            </a:pPr>
            <a:r>
              <a:rPr lang="de-DE" sz="1600" b="0" dirty="0">
                <a:solidFill>
                  <a:srgbClr val="64B145"/>
                </a:solidFill>
                <a:latin typeface="Myriad Pro"/>
                <a:ea typeface="Verdana" pitchFamily="34" charset="0"/>
                <a:cs typeface="Verdana" pitchFamily="34" charset="0"/>
              </a:rPr>
              <a:t>„Ich habe in meiner Familie, meinem Freundeskreis und an meiner Arbeitsstelle die Anerkennung und Unterstützung, die ich für ein glückliches und gesundes Leben brauche.“</a:t>
            </a:r>
          </a:p>
          <a:p>
            <a:pPr marL="180975" indent="-180975">
              <a:buFont typeface="Arial" pitchFamily="34" charset="0"/>
              <a:buChar char="•"/>
            </a:pPr>
            <a:r>
              <a:rPr lang="de-DE" sz="1600" b="0" dirty="0">
                <a:solidFill>
                  <a:srgbClr val="64B145"/>
                </a:solidFill>
                <a:latin typeface="Myriad Pro"/>
                <a:ea typeface="Verdana" pitchFamily="34" charset="0"/>
                <a:cs typeface="Verdana" pitchFamily="34" charset="0"/>
              </a:rPr>
              <a:t>„Ich bin selbst für mein Leben verantwortlich. Ich bin für meine Gesundheit selbst verantwortlich. Wie ich mein Leben führe, wirkt sich auf meinen Gesundheits- bzw. Krankheitszustand aus.“</a:t>
            </a:r>
          </a:p>
        </p:txBody>
      </p:sp>
      <p:sp>
        <p:nvSpPr>
          <p:cNvPr id="21" name="Rechteck 20"/>
          <p:cNvSpPr/>
          <p:nvPr/>
        </p:nvSpPr>
        <p:spPr>
          <a:xfrm>
            <a:off x="-4672" y="5562731"/>
            <a:ext cx="9148672" cy="550340"/>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3525"/>
            <a:r>
              <a:rPr lang="de-DE" b="0" dirty="0">
                <a:latin typeface="Myriad Pro"/>
                <a:ea typeface="Verdana" pitchFamily="34" charset="0"/>
                <a:cs typeface="Verdana" pitchFamily="34" charset="0"/>
              </a:rPr>
              <a:t>„Ihre Gesundheit beginnt mit Ihrer Entscheidung für einen gesundheitsfördernden</a:t>
            </a:r>
            <a:br>
              <a:rPr lang="de-DE" b="0" dirty="0">
                <a:latin typeface="Myriad Pro"/>
                <a:ea typeface="Verdana" pitchFamily="34" charset="0"/>
                <a:cs typeface="Verdana" pitchFamily="34" charset="0"/>
              </a:rPr>
            </a:br>
            <a:r>
              <a:rPr lang="de-DE" b="0" dirty="0">
                <a:latin typeface="Myriad Pro"/>
                <a:ea typeface="Verdana" pitchFamily="34" charset="0"/>
                <a:cs typeface="Verdana" pitchFamily="34" charset="0"/>
              </a:rPr>
              <a:t>und krankheitsvermeidenden Lebensstil!“</a:t>
            </a:r>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008" y="1946941"/>
            <a:ext cx="2246496" cy="2342167"/>
          </a:xfrm>
          <a:prstGeom prst="rect">
            <a:avLst/>
          </a:prstGeom>
        </p:spPr>
      </p:pic>
      <p:grpSp>
        <p:nvGrpSpPr>
          <p:cNvPr id="22" name="Gruppieren 21"/>
          <p:cNvGrpSpPr/>
          <p:nvPr/>
        </p:nvGrpSpPr>
        <p:grpSpPr>
          <a:xfrm>
            <a:off x="250008" y="6302668"/>
            <a:ext cx="8643168" cy="484596"/>
            <a:chOff x="250008" y="6302668"/>
            <a:chExt cx="8643168" cy="484596"/>
          </a:xfrm>
        </p:grpSpPr>
        <p:sp>
          <p:nvSpPr>
            <p:cNvPr id="23"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24" name="Gruppieren 23"/>
            <p:cNvGrpSpPr/>
            <p:nvPr/>
          </p:nvGrpSpPr>
          <p:grpSpPr>
            <a:xfrm>
              <a:off x="250008" y="6302668"/>
              <a:ext cx="8643168" cy="484596"/>
              <a:chOff x="250008" y="6234932"/>
              <a:chExt cx="8643168" cy="484596"/>
            </a:xfrm>
          </p:grpSpPr>
          <p:sp>
            <p:nvSpPr>
              <p:cNvPr id="25"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6"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16173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blinds(horizontal)">
                                      <p:cBhvr>
                                        <p:cTn id="7" dur="5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0">
                                            <p:txEl>
                                              <p:pRg st="2" end="2"/>
                                            </p:txEl>
                                          </p:spTgt>
                                        </p:tgtEl>
                                        <p:attrNameLst>
                                          <p:attrName>style.visibility</p:attrName>
                                        </p:attrNameLst>
                                      </p:cBhvr>
                                      <p:to>
                                        <p:strVal val="visible"/>
                                      </p:to>
                                    </p:set>
                                    <p:animEffect transition="in" filter="blinds(horizontal)">
                                      <p:cBhvr>
                                        <p:cTn id="12" dur="500"/>
                                        <p:tgtEl>
                                          <p:spTgt spid="2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animEffect transition="in" filter="blinds(horizontal)">
                                      <p:cBhvr>
                                        <p:cTn id="17" dur="500"/>
                                        <p:tgtEl>
                                          <p:spTgt spid="2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0">
                                            <p:txEl>
                                              <p:pRg st="4" end="4"/>
                                            </p:txEl>
                                          </p:spTgt>
                                        </p:tgtEl>
                                        <p:attrNameLst>
                                          <p:attrName>style.visibility</p:attrName>
                                        </p:attrNameLst>
                                      </p:cBhvr>
                                      <p:to>
                                        <p:strVal val="visible"/>
                                      </p:to>
                                    </p:set>
                                    <p:animEffect transition="in" filter="blinds(horizontal)">
                                      <p:cBhvr>
                                        <p:cTn id="22" dur="500"/>
                                        <p:tgtEl>
                                          <p:spTgt spid="2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animEffect transition="in" filter="blinds(horizontal)">
                                      <p:cBhvr>
                                        <p:cTn id="27" dur="500"/>
                                        <p:tgtEl>
                                          <p:spTgt spid="2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platzhalter 2"/>
          <p:cNvSpPr txBox="1">
            <a:spLocks/>
          </p:cNvSpPr>
          <p:nvPr/>
        </p:nvSpPr>
        <p:spPr>
          <a:xfrm>
            <a:off x="261257" y="928466"/>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1" dirty="0">
                <a:solidFill>
                  <a:srgbClr val="1B2764"/>
                </a:solidFill>
                <a:latin typeface="Myriad Pro"/>
                <a:cs typeface="Myriad Pro"/>
              </a:rPr>
              <a:t>Werteorientierte Lebensführung</a:t>
            </a:r>
            <a:endParaRPr kumimoji="0" lang="de-DE" sz="2400" b="1" i="0" u="none" strike="noStrike" kern="1200" cap="none" spc="0" normalizeH="0" baseline="0" noProof="0" dirty="0">
              <a:ln>
                <a:noFill/>
              </a:ln>
              <a:solidFill>
                <a:srgbClr val="1B2764"/>
              </a:solidFill>
              <a:effectLst/>
              <a:uLnTx/>
              <a:uFillTx/>
              <a:latin typeface="Myriad Pro"/>
              <a:ea typeface="+mn-ea"/>
              <a:cs typeface="Myriad Pro"/>
            </a:endParaRPr>
          </a:p>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0" dirty="0">
                <a:solidFill>
                  <a:srgbClr val="64B145"/>
                </a:solidFill>
                <a:latin typeface="Myriad Pro"/>
                <a:cs typeface="Myriad Pro"/>
              </a:rPr>
              <a:t>Achtsamkeit, Werte- und Einstellungsarbeit, Lebensplanung, Lebenskunst</a:t>
            </a:r>
            <a:endParaRPr kumimoji="0" lang="de-DE" sz="2400" b="0" i="0" u="none" strike="noStrike" kern="1200" cap="none" spc="0" normalizeH="0" baseline="0" noProof="0" dirty="0">
              <a:ln>
                <a:noFill/>
              </a:ln>
              <a:solidFill>
                <a:srgbClr val="64B145"/>
              </a:solidFill>
              <a:effectLst/>
              <a:uLnTx/>
              <a:uFillTx/>
              <a:latin typeface="Myriad Pro"/>
              <a:cs typeface="Myriad Pro"/>
            </a:endParaRPr>
          </a:p>
        </p:txBody>
      </p:sp>
      <p:pic>
        <p:nvPicPr>
          <p:cNvPr id="12" name="Grafik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6386" y="2239562"/>
            <a:ext cx="2082754" cy="1233961"/>
          </a:xfrm>
          <a:prstGeom prst="rect">
            <a:avLst/>
          </a:prstGeom>
        </p:spPr>
      </p:pic>
      <p:pic>
        <p:nvPicPr>
          <p:cNvPr id="16" name="Grafik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640" y="2241401"/>
            <a:ext cx="1980968" cy="1230285"/>
          </a:xfrm>
          <a:prstGeom prst="rect">
            <a:avLst/>
          </a:prstGeom>
        </p:spPr>
      </p:pic>
      <p:pic>
        <p:nvPicPr>
          <p:cNvPr id="17" name="Grafik 16"/>
          <p:cNvPicPr>
            <a:picLocks noChangeAspect="1"/>
          </p:cNvPicPr>
          <p:nvPr/>
        </p:nvPicPr>
        <p:blipFill rotWithShape="1">
          <a:blip r:embed="rId4">
            <a:extLst>
              <a:ext uri="{28A0092B-C50C-407E-A947-70E740481C1C}">
                <a14:useLocalDpi xmlns:a14="http://schemas.microsoft.com/office/drawing/2010/main" val="0"/>
              </a:ext>
            </a:extLst>
          </a:blip>
          <a:srcRect l="9689"/>
          <a:stretch/>
        </p:blipFill>
        <p:spPr>
          <a:xfrm>
            <a:off x="2784926" y="5014270"/>
            <a:ext cx="3078944" cy="1150529"/>
          </a:xfrm>
          <a:prstGeom prst="rect">
            <a:avLst/>
          </a:prstGeom>
        </p:spPr>
      </p:pic>
      <p:pic>
        <p:nvPicPr>
          <p:cNvPr id="20" name="Grafik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096" y="5014270"/>
            <a:ext cx="2322904" cy="1150529"/>
          </a:xfrm>
          <a:prstGeom prst="rect">
            <a:avLst/>
          </a:prstGeom>
        </p:spPr>
      </p:pic>
      <p:pic>
        <p:nvPicPr>
          <p:cNvPr id="21" name="Grafik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06386" y="3557546"/>
            <a:ext cx="2082754" cy="1385978"/>
          </a:xfrm>
          <a:prstGeom prst="rect">
            <a:avLst/>
          </a:prstGeom>
        </p:spPr>
      </p:pic>
      <p:pic>
        <p:nvPicPr>
          <p:cNvPr id="22" name="Grafik 21"/>
          <p:cNvPicPr>
            <a:picLocks noChangeAspect="1"/>
          </p:cNvPicPr>
          <p:nvPr/>
        </p:nvPicPr>
        <p:blipFill rotWithShape="1">
          <a:blip r:embed="rId7">
            <a:extLst>
              <a:ext uri="{28A0092B-C50C-407E-A947-70E740481C1C}">
                <a14:useLocalDpi xmlns:a14="http://schemas.microsoft.com/office/drawing/2010/main" val="0"/>
              </a:ext>
            </a:extLst>
          </a:blip>
          <a:srcRect l="37685"/>
          <a:stretch/>
        </p:blipFill>
        <p:spPr>
          <a:xfrm>
            <a:off x="4576171" y="2241401"/>
            <a:ext cx="2426654" cy="1241525"/>
          </a:xfrm>
          <a:prstGeom prst="rect">
            <a:avLst/>
          </a:prstGeom>
        </p:spPr>
      </p:pic>
      <p:pic>
        <p:nvPicPr>
          <p:cNvPr id="23" name="Grafik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1638" y="3565579"/>
            <a:ext cx="1980969" cy="1364668"/>
          </a:xfrm>
          <a:prstGeom prst="rect">
            <a:avLst/>
          </a:prstGeom>
        </p:spPr>
      </p:pic>
      <p:pic>
        <p:nvPicPr>
          <p:cNvPr id="24" name="Grafik 23"/>
          <p:cNvPicPr>
            <a:picLocks noChangeAspect="1"/>
          </p:cNvPicPr>
          <p:nvPr/>
        </p:nvPicPr>
        <p:blipFill rotWithShape="1">
          <a:blip r:embed="rId9">
            <a:extLst>
              <a:ext uri="{28A0092B-C50C-407E-A947-70E740481C1C}">
                <a14:useLocalDpi xmlns:a14="http://schemas.microsoft.com/office/drawing/2010/main" val="0"/>
              </a:ext>
            </a:extLst>
          </a:blip>
          <a:srcRect l="14402" t="-463" r="13588" b="463"/>
          <a:stretch/>
        </p:blipFill>
        <p:spPr>
          <a:xfrm>
            <a:off x="4576171" y="3557546"/>
            <a:ext cx="2426654" cy="1372701"/>
          </a:xfrm>
          <a:prstGeom prst="rect">
            <a:avLst/>
          </a:prstGeom>
        </p:spPr>
      </p:pic>
      <p:pic>
        <p:nvPicPr>
          <p:cNvPr id="25" name="Grafik 2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54485" y="5014270"/>
            <a:ext cx="1048340" cy="1151215"/>
          </a:xfrm>
          <a:prstGeom prst="rect">
            <a:avLst/>
          </a:prstGeom>
          <a:ln>
            <a:solidFill>
              <a:schemeClr val="tx1"/>
            </a:solidFill>
          </a:ln>
        </p:spPr>
      </p:pic>
      <p:grpSp>
        <p:nvGrpSpPr>
          <p:cNvPr id="18" name="Gruppieren 17"/>
          <p:cNvGrpSpPr/>
          <p:nvPr/>
        </p:nvGrpSpPr>
        <p:grpSpPr>
          <a:xfrm>
            <a:off x="250008" y="6302668"/>
            <a:ext cx="8643168" cy="484596"/>
            <a:chOff x="250008" y="6302668"/>
            <a:chExt cx="8643168" cy="484596"/>
          </a:xfrm>
        </p:grpSpPr>
        <p:sp>
          <p:nvSpPr>
            <p:cNvPr id="19"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29" name="Gruppieren 28"/>
            <p:cNvGrpSpPr/>
            <p:nvPr/>
          </p:nvGrpSpPr>
          <p:grpSpPr>
            <a:xfrm>
              <a:off x="250008" y="6302668"/>
              <a:ext cx="8643168" cy="484596"/>
              <a:chOff x="250008" y="6234932"/>
              <a:chExt cx="8643168" cy="484596"/>
            </a:xfrm>
          </p:grpSpPr>
          <p:sp>
            <p:nvSpPr>
              <p:cNvPr id="32"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33"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155023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platzhalter 2"/>
          <p:cNvSpPr txBox="1">
            <a:spLocks/>
          </p:cNvSpPr>
          <p:nvPr/>
        </p:nvSpPr>
        <p:spPr>
          <a:xfrm>
            <a:off x="261257" y="928466"/>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kumimoji="0" lang="de-DE" sz="2400" b="1" i="0" u="none" strike="noStrike" kern="1200" cap="none" spc="0" normalizeH="0" baseline="0" noProof="0" dirty="0">
                <a:ln>
                  <a:noFill/>
                </a:ln>
                <a:solidFill>
                  <a:srgbClr val="1B2764"/>
                </a:solidFill>
                <a:effectLst/>
                <a:uLnTx/>
                <a:uFillTx/>
                <a:latin typeface="Myriad Pro"/>
                <a:ea typeface="+mn-ea"/>
                <a:cs typeface="Myriad Pro"/>
              </a:rPr>
              <a:t>Ernährungstraining</a:t>
            </a:r>
          </a:p>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0" dirty="0">
                <a:solidFill>
                  <a:srgbClr val="64B145"/>
                </a:solidFill>
                <a:latin typeface="Myriad Pro"/>
                <a:cs typeface="Myriad Pro"/>
              </a:rPr>
              <a:t>Gewichtsregulation, gesunde Ernährung</a:t>
            </a:r>
            <a:endParaRPr kumimoji="0" lang="de-DE" sz="2400" b="0" i="0" u="none" strike="noStrike" kern="1200" cap="none" spc="0" normalizeH="0" baseline="0" noProof="0" dirty="0">
              <a:ln>
                <a:noFill/>
              </a:ln>
              <a:solidFill>
                <a:srgbClr val="64B145"/>
              </a:solidFill>
              <a:effectLst/>
              <a:uLnTx/>
              <a:uFillTx/>
              <a:latin typeface="Myriad Pro"/>
              <a:cs typeface="Myriad Pro"/>
            </a:endParaRPr>
          </a:p>
        </p:txBody>
      </p:sp>
      <p:pic>
        <p:nvPicPr>
          <p:cNvPr id="12" name="Picture 4" descr="j02891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1379" y="1967322"/>
            <a:ext cx="2770188" cy="360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62" y="1964630"/>
            <a:ext cx="2698905" cy="4055732"/>
          </a:xfrm>
          <a:prstGeom prst="rect">
            <a:avLst/>
          </a:prstGeom>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7171" r="12775"/>
          <a:stretch/>
        </p:blipFill>
        <p:spPr bwMode="auto">
          <a:xfrm>
            <a:off x="334512" y="1978701"/>
            <a:ext cx="2699657" cy="4065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uppieren 9"/>
          <p:cNvGrpSpPr/>
          <p:nvPr/>
        </p:nvGrpSpPr>
        <p:grpSpPr>
          <a:xfrm>
            <a:off x="250008" y="6302668"/>
            <a:ext cx="8643168" cy="484596"/>
            <a:chOff x="250008" y="6302668"/>
            <a:chExt cx="8643168" cy="484596"/>
          </a:xfrm>
        </p:grpSpPr>
        <p:sp>
          <p:nvSpPr>
            <p:cNvPr id="13"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4" name="Gruppieren 13"/>
            <p:cNvGrpSpPr/>
            <p:nvPr/>
          </p:nvGrpSpPr>
          <p:grpSpPr>
            <a:xfrm>
              <a:off x="250008" y="6302668"/>
              <a:ext cx="8643168" cy="484596"/>
              <a:chOff x="250008" y="6234932"/>
              <a:chExt cx="8643168" cy="484596"/>
            </a:xfrm>
          </p:grpSpPr>
          <p:sp>
            <p:nvSpPr>
              <p:cNvPr id="15"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9" name="Picture 1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6" name="Grafik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08914" y="1978701"/>
            <a:ext cx="2884262" cy="1924469"/>
          </a:xfrm>
          <a:prstGeom prst="rect">
            <a:avLst/>
          </a:prstGeom>
        </p:spPr>
      </p:pic>
      <p:pic>
        <p:nvPicPr>
          <p:cNvPr id="17" name="Grafik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08914" y="4015425"/>
            <a:ext cx="2884262" cy="2163197"/>
          </a:xfrm>
          <a:prstGeom prst="rect">
            <a:avLst/>
          </a:prstGeom>
        </p:spPr>
      </p:pic>
    </p:spTree>
    <p:extLst>
      <p:ext uri="{BB962C8B-B14F-4D97-AF65-F5344CB8AC3E}">
        <p14:creationId xmlns:p14="http://schemas.microsoft.com/office/powerpoint/2010/main" val="37530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platzhalter 2"/>
          <p:cNvSpPr txBox="1">
            <a:spLocks/>
          </p:cNvSpPr>
          <p:nvPr/>
        </p:nvSpPr>
        <p:spPr>
          <a:xfrm>
            <a:off x="261257" y="928466"/>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1" dirty="0">
                <a:solidFill>
                  <a:srgbClr val="1B2764"/>
                </a:solidFill>
                <a:latin typeface="Myriad Pro"/>
                <a:cs typeface="Myriad Pro"/>
              </a:rPr>
              <a:t>Beweg</a:t>
            </a:r>
            <a:r>
              <a:rPr kumimoji="0" lang="de-DE" sz="2400" b="1" i="0" u="none" strike="noStrike" kern="1200" cap="none" spc="0" normalizeH="0" baseline="0" noProof="0" dirty="0" err="1">
                <a:ln>
                  <a:noFill/>
                </a:ln>
                <a:solidFill>
                  <a:srgbClr val="1B2764"/>
                </a:solidFill>
                <a:effectLst/>
                <a:uLnTx/>
                <a:uFillTx/>
                <a:latin typeface="Myriad Pro"/>
                <a:ea typeface="+mn-ea"/>
                <a:cs typeface="Myriad Pro"/>
              </a:rPr>
              <a:t>ungstraining</a:t>
            </a:r>
            <a:endParaRPr kumimoji="0" lang="de-DE" sz="2400" b="1" i="0" u="none" strike="noStrike" kern="1200" cap="none" spc="0" normalizeH="0" baseline="0" noProof="0" dirty="0">
              <a:ln>
                <a:noFill/>
              </a:ln>
              <a:solidFill>
                <a:srgbClr val="1B2764"/>
              </a:solidFill>
              <a:effectLst/>
              <a:uLnTx/>
              <a:uFillTx/>
              <a:latin typeface="Myriad Pro"/>
              <a:ea typeface="+mn-ea"/>
              <a:cs typeface="Myriad Pro"/>
            </a:endParaRPr>
          </a:p>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0" dirty="0">
                <a:solidFill>
                  <a:srgbClr val="64B145"/>
                </a:solidFill>
                <a:latin typeface="Myriad Pro"/>
                <a:cs typeface="Myriad Pro"/>
              </a:rPr>
              <a:t>Ausdauer, Kraft, Beweglichkeit, Koordination</a:t>
            </a:r>
            <a:endParaRPr kumimoji="0" lang="de-DE" sz="2400" b="0" i="0" u="none" strike="noStrike" kern="1200" cap="none" spc="0" normalizeH="0" baseline="0" noProof="0" dirty="0">
              <a:ln>
                <a:noFill/>
              </a:ln>
              <a:solidFill>
                <a:srgbClr val="64B145"/>
              </a:solidFill>
              <a:effectLst/>
              <a:uLnTx/>
              <a:uFillTx/>
              <a:latin typeface="Myriad Pro"/>
              <a:cs typeface="Myriad Pro"/>
            </a:endParaRPr>
          </a:p>
        </p:txBody>
      </p:sp>
      <p:pic>
        <p:nvPicPr>
          <p:cNvPr id="14" name="Grafik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863" y="4084066"/>
            <a:ext cx="3108472" cy="2099677"/>
          </a:xfrm>
          <a:prstGeom prst="rect">
            <a:avLst/>
          </a:prstGeom>
        </p:spPr>
      </p:pic>
      <p:grpSp>
        <p:nvGrpSpPr>
          <p:cNvPr id="11" name="Gruppieren 10"/>
          <p:cNvGrpSpPr/>
          <p:nvPr/>
        </p:nvGrpSpPr>
        <p:grpSpPr>
          <a:xfrm>
            <a:off x="250008" y="6302668"/>
            <a:ext cx="8643168" cy="484596"/>
            <a:chOff x="250008" y="6302668"/>
            <a:chExt cx="8643168" cy="484596"/>
          </a:xfrm>
        </p:grpSpPr>
        <p:sp>
          <p:nvSpPr>
            <p:cNvPr id="12"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6" name="Gruppieren 15"/>
            <p:cNvGrpSpPr/>
            <p:nvPr/>
          </p:nvGrpSpPr>
          <p:grpSpPr>
            <a:xfrm>
              <a:off x="250008" y="6302668"/>
              <a:ext cx="8643168" cy="484596"/>
              <a:chOff x="250008" y="6234932"/>
              <a:chExt cx="8643168" cy="484596"/>
            </a:xfrm>
          </p:grpSpPr>
          <p:sp>
            <p:nvSpPr>
              <p:cNvPr id="17"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2"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9" name="Grafik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70045" y="1910916"/>
            <a:ext cx="3101687" cy="2069542"/>
          </a:xfrm>
          <a:prstGeom prst="rect">
            <a:avLst/>
          </a:prstGeom>
        </p:spPr>
      </p:pic>
      <p:pic>
        <p:nvPicPr>
          <p:cNvPr id="13" name="Grafi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863" y="1926234"/>
            <a:ext cx="3098443" cy="2038907"/>
          </a:xfrm>
          <a:prstGeom prst="rect">
            <a:avLst/>
          </a:prstGeom>
        </p:spPr>
      </p:pic>
      <p:pic>
        <p:nvPicPr>
          <p:cNvPr id="18" name="Grafik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0045" y="4113028"/>
            <a:ext cx="3106074" cy="2070716"/>
          </a:xfrm>
          <a:prstGeom prst="rect">
            <a:avLst/>
          </a:prstGeom>
        </p:spPr>
      </p:pic>
    </p:spTree>
    <p:extLst>
      <p:ext uri="{BB962C8B-B14F-4D97-AF65-F5344CB8AC3E}">
        <p14:creationId xmlns:p14="http://schemas.microsoft.com/office/powerpoint/2010/main" val="1102904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platzhalter 2"/>
          <p:cNvSpPr txBox="1">
            <a:spLocks/>
          </p:cNvSpPr>
          <p:nvPr/>
        </p:nvSpPr>
        <p:spPr>
          <a:xfrm>
            <a:off x="261257" y="928477"/>
            <a:ext cx="6740434"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1" dirty="0">
                <a:solidFill>
                  <a:srgbClr val="1B2764"/>
                </a:solidFill>
                <a:latin typeface="Myriad Pro"/>
                <a:cs typeface="Myriad Pro"/>
              </a:rPr>
              <a:t>Resilienz- und Stress-Training</a:t>
            </a:r>
            <a:endParaRPr kumimoji="0" lang="de-DE" sz="2400" b="1" i="0" u="none" strike="noStrike" kern="1200" cap="none" spc="0" normalizeH="0" baseline="0" noProof="0" dirty="0">
              <a:ln>
                <a:noFill/>
              </a:ln>
              <a:solidFill>
                <a:srgbClr val="1B2764"/>
              </a:solidFill>
              <a:effectLst/>
              <a:uLnTx/>
              <a:uFillTx/>
              <a:latin typeface="Myriad Pro"/>
              <a:ea typeface="+mn-ea"/>
              <a:cs typeface="Myriad Pro"/>
            </a:endParaRPr>
          </a:p>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0" dirty="0">
                <a:solidFill>
                  <a:srgbClr val="64B145"/>
                </a:solidFill>
                <a:latin typeface="Myriad Pro"/>
                <a:cs typeface="Myriad Pro"/>
              </a:rPr>
              <a:t>Entspannung, Emotionale Intelligenz</a:t>
            </a:r>
            <a:endParaRPr kumimoji="0" lang="de-DE" sz="2400" b="0" i="0" u="none" strike="noStrike" kern="1200" cap="none" spc="0" normalizeH="0" baseline="0" noProof="0" dirty="0">
              <a:ln>
                <a:noFill/>
              </a:ln>
              <a:solidFill>
                <a:srgbClr val="64B145"/>
              </a:solidFill>
              <a:effectLst/>
              <a:uLnTx/>
              <a:uFillTx/>
              <a:latin typeface="Myriad Pro"/>
              <a:cs typeface="Myriad Pro"/>
            </a:endParaRPr>
          </a:p>
        </p:txBody>
      </p:sp>
      <p:pic>
        <p:nvPicPr>
          <p:cNvPr id="11" name="Grafik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384" y="1891516"/>
            <a:ext cx="3168683" cy="2037010"/>
          </a:xfrm>
          <a:prstGeom prst="rect">
            <a:avLst/>
          </a:prstGeom>
        </p:spPr>
      </p:pic>
      <p:pic>
        <p:nvPicPr>
          <p:cNvPr id="12" name="Grafik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83" y="1891516"/>
            <a:ext cx="3111478" cy="2037010"/>
          </a:xfrm>
          <a:prstGeom prst="rect">
            <a:avLst/>
          </a:prstGeom>
        </p:spPr>
      </p:pic>
      <p:pic>
        <p:nvPicPr>
          <p:cNvPr id="16" name="Grafik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7684" y="4074167"/>
            <a:ext cx="3113086" cy="2099252"/>
          </a:xfrm>
          <a:prstGeom prst="rect">
            <a:avLst/>
          </a:prstGeom>
        </p:spPr>
      </p:pic>
      <p:pic>
        <p:nvPicPr>
          <p:cNvPr id="17" name="Grafik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384" y="4074167"/>
            <a:ext cx="3168683" cy="2099252"/>
          </a:xfrm>
          <a:prstGeom prst="rect">
            <a:avLst/>
          </a:prstGeom>
        </p:spPr>
      </p:pic>
      <p:grpSp>
        <p:nvGrpSpPr>
          <p:cNvPr id="13" name="Gruppieren 12"/>
          <p:cNvGrpSpPr/>
          <p:nvPr/>
        </p:nvGrpSpPr>
        <p:grpSpPr>
          <a:xfrm>
            <a:off x="250008" y="6302668"/>
            <a:ext cx="8643168" cy="484596"/>
            <a:chOff x="250008" y="6302668"/>
            <a:chExt cx="8643168" cy="484596"/>
          </a:xfrm>
        </p:grpSpPr>
        <p:sp>
          <p:nvSpPr>
            <p:cNvPr id="14"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5" name="Gruppieren 14"/>
            <p:cNvGrpSpPr/>
            <p:nvPr/>
          </p:nvGrpSpPr>
          <p:grpSpPr>
            <a:xfrm>
              <a:off x="250008" y="6302668"/>
              <a:ext cx="8643168" cy="484596"/>
              <a:chOff x="250008" y="6234932"/>
              <a:chExt cx="8643168" cy="484596"/>
            </a:xfrm>
          </p:grpSpPr>
          <p:sp>
            <p:nvSpPr>
              <p:cNvPr id="22"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3"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253286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platzhalter 2"/>
          <p:cNvSpPr txBox="1">
            <a:spLocks/>
          </p:cNvSpPr>
          <p:nvPr/>
        </p:nvSpPr>
        <p:spPr>
          <a:xfrm>
            <a:off x="261257" y="928466"/>
            <a:ext cx="6232676" cy="506508"/>
          </a:xfrm>
          <a:prstGeom prst="rect">
            <a:avLst/>
          </a:prstGeom>
        </p:spPr>
        <p:txBody>
          <a:bodyPr vert="horz" lIns="91440" tIns="45720" rIns="91440" bIns="45720" rtlCol="0">
            <a:noAutofit/>
          </a:bodyPr>
          <a:lstStyle/>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1" dirty="0">
                <a:solidFill>
                  <a:srgbClr val="1B2764"/>
                </a:solidFill>
                <a:latin typeface="Myriad Pro"/>
                <a:cs typeface="Myriad Pro"/>
              </a:rPr>
              <a:t>Selbsthilfetechniken</a:t>
            </a:r>
            <a:endParaRPr kumimoji="0" lang="de-DE" sz="2400" b="1" i="0" u="none" strike="noStrike" kern="1200" cap="none" spc="0" normalizeH="0" baseline="0" noProof="0" dirty="0">
              <a:ln>
                <a:noFill/>
              </a:ln>
              <a:solidFill>
                <a:srgbClr val="1B2764"/>
              </a:solidFill>
              <a:effectLst/>
              <a:uLnTx/>
              <a:uFillTx/>
              <a:latin typeface="Myriad Pro"/>
              <a:ea typeface="+mn-ea"/>
              <a:cs typeface="Myriad Pro"/>
            </a:endParaRPr>
          </a:p>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0" dirty="0">
                <a:solidFill>
                  <a:srgbClr val="64B145"/>
                </a:solidFill>
                <a:latin typeface="Myriad Pro"/>
                <a:cs typeface="Myriad Pro"/>
              </a:rPr>
              <a:t>Kneipp-Therapie und Chinesische Medizin</a:t>
            </a:r>
            <a:endParaRPr kumimoji="0" lang="de-DE" sz="2400" b="0" i="0" u="none" strike="noStrike" kern="1200" cap="none" spc="0" normalizeH="0" baseline="0" noProof="0" dirty="0">
              <a:ln>
                <a:noFill/>
              </a:ln>
              <a:solidFill>
                <a:srgbClr val="64B145"/>
              </a:solidFill>
              <a:effectLst/>
              <a:uLnTx/>
              <a:uFillTx/>
              <a:latin typeface="Myriad Pro"/>
              <a:cs typeface="Myriad Pro"/>
            </a:endParaRPr>
          </a:p>
        </p:txBody>
      </p:sp>
      <p:pic>
        <p:nvPicPr>
          <p:cNvPr id="10" name="Grafik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998" y="4322737"/>
            <a:ext cx="2445874" cy="1848626"/>
          </a:xfrm>
          <a:prstGeom prst="rect">
            <a:avLst/>
          </a:prstGeom>
        </p:spPr>
      </p:pic>
      <p:pic>
        <p:nvPicPr>
          <p:cNvPr id="13" name="Grafik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0570" y="4335998"/>
            <a:ext cx="3942069" cy="1833242"/>
          </a:xfrm>
          <a:prstGeom prst="rect">
            <a:avLst/>
          </a:prstGeom>
        </p:spPr>
      </p:pic>
      <p:pic>
        <p:nvPicPr>
          <p:cNvPr id="14" name="Grafik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177" y="4283290"/>
            <a:ext cx="1905000" cy="1885950"/>
          </a:xfrm>
          <a:prstGeom prst="rect">
            <a:avLst/>
          </a:prstGeom>
          <a:ln>
            <a:solidFill>
              <a:schemeClr val="tx1"/>
            </a:solidFill>
          </a:ln>
        </p:spPr>
      </p:pic>
      <p:pic>
        <p:nvPicPr>
          <p:cNvPr id="18" name="Grafik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177" y="1874651"/>
            <a:ext cx="1396375" cy="2319267"/>
          </a:xfrm>
          <a:prstGeom prst="rect">
            <a:avLst/>
          </a:prstGeom>
        </p:spPr>
      </p:pic>
      <p:grpSp>
        <p:nvGrpSpPr>
          <p:cNvPr id="16" name="Gruppieren 15"/>
          <p:cNvGrpSpPr/>
          <p:nvPr/>
        </p:nvGrpSpPr>
        <p:grpSpPr>
          <a:xfrm>
            <a:off x="250008" y="6302668"/>
            <a:ext cx="8643168" cy="484596"/>
            <a:chOff x="250008" y="6302668"/>
            <a:chExt cx="8643168" cy="484596"/>
          </a:xfrm>
        </p:grpSpPr>
        <p:sp>
          <p:nvSpPr>
            <p:cNvPr id="17"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20" name="Gruppieren 19"/>
            <p:cNvGrpSpPr/>
            <p:nvPr/>
          </p:nvGrpSpPr>
          <p:grpSpPr>
            <a:xfrm>
              <a:off x="250008" y="6302668"/>
              <a:ext cx="8643168" cy="484596"/>
              <a:chOff x="250008" y="6234932"/>
              <a:chExt cx="8643168" cy="484596"/>
            </a:xfrm>
          </p:grpSpPr>
          <p:sp>
            <p:nvSpPr>
              <p:cNvPr id="25"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6"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1" name="Grafik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83481" y="1865973"/>
            <a:ext cx="3341662" cy="2327945"/>
          </a:xfrm>
          <a:prstGeom prst="rect">
            <a:avLst/>
          </a:prstGeom>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25034" y="1865973"/>
            <a:ext cx="3568141" cy="2327803"/>
          </a:xfrm>
          <a:prstGeom prst="rect">
            <a:avLst/>
          </a:prstGeom>
        </p:spPr>
      </p:pic>
    </p:spTree>
    <p:extLst>
      <p:ext uri="{BB962C8B-B14F-4D97-AF65-F5344CB8AC3E}">
        <p14:creationId xmlns:p14="http://schemas.microsoft.com/office/powerpoint/2010/main" val="3175414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2"/>
          <p:cNvSpPr txBox="1">
            <a:spLocks/>
          </p:cNvSpPr>
          <p:nvPr/>
        </p:nvSpPr>
        <p:spPr>
          <a:xfrm>
            <a:off x="261257" y="911526"/>
            <a:ext cx="6232676" cy="506508"/>
          </a:xfrm>
          <a:prstGeom prst="rect">
            <a:avLst/>
          </a:prstGeom>
        </p:spPr>
        <p:txBody>
          <a:bodyPr vert="horz" lIns="91440" tIns="45720" rIns="91440" bIns="45720" rtlCol="0">
            <a:noAutofit/>
          </a:bodyPr>
          <a:lstStyle/>
          <a:p>
            <a:pPr lvl="0">
              <a:spcBef>
                <a:spcPct val="20000"/>
              </a:spcBef>
              <a:buClr>
                <a:schemeClr val="accent1"/>
              </a:buClr>
              <a:defRPr/>
            </a:pPr>
            <a:r>
              <a:rPr lang="de-DE" sz="2400" b="1" dirty="0">
                <a:solidFill>
                  <a:srgbClr val="1B2764"/>
                </a:solidFill>
                <a:latin typeface="Myriad Pro"/>
                <a:cs typeface="Myriad Pro"/>
              </a:rPr>
              <a:t>IGM</a:t>
            </a:r>
            <a:r>
              <a:rPr lang="de-DE" sz="2400" b="1" baseline="30000" dirty="0">
                <a:solidFill>
                  <a:srgbClr val="1B2764"/>
                </a:solidFill>
                <a:latin typeface="Myriad Pro"/>
                <a:cs typeface="Myriad Pro"/>
              </a:rPr>
              <a:t>®</a:t>
            </a:r>
            <a:r>
              <a:rPr lang="de-DE" sz="2400" b="1" dirty="0">
                <a:solidFill>
                  <a:srgbClr val="1B2764"/>
                </a:solidFill>
                <a:latin typeface="Myriad Pro"/>
                <a:cs typeface="Myriad Pro"/>
              </a:rPr>
              <a:t>-Lebensstilprogramm SINOCUR </a:t>
            </a:r>
            <a:endParaRPr kumimoji="0" lang="de-DE" sz="2400" b="1" i="0" u="none" strike="noStrike" kern="1200" cap="none" spc="0" normalizeH="0" baseline="0" noProof="0" dirty="0">
              <a:ln>
                <a:noFill/>
              </a:ln>
              <a:solidFill>
                <a:srgbClr val="1B2764"/>
              </a:solidFill>
              <a:effectLst/>
              <a:uLnTx/>
              <a:uFillTx/>
              <a:latin typeface="Myriad Pro"/>
              <a:ea typeface="+mn-ea"/>
              <a:cs typeface="Myriad Pro"/>
            </a:endParaRPr>
          </a:p>
          <a:p>
            <a:pPr marR="0" lvl="0" algn="l" defTabSz="457200" rtl="0" eaLnBrk="1" fontAlgn="auto" latinLnBrk="0" hangingPunct="1">
              <a:lnSpc>
                <a:spcPct val="100000"/>
              </a:lnSpc>
              <a:spcBef>
                <a:spcPct val="20000"/>
              </a:spcBef>
              <a:spcAft>
                <a:spcPts val="0"/>
              </a:spcAft>
              <a:buClr>
                <a:schemeClr val="accent1"/>
              </a:buClr>
              <a:buSzTx/>
              <a:buFont typeface="Arial"/>
              <a:buNone/>
              <a:tabLst/>
              <a:defRPr/>
            </a:pPr>
            <a:r>
              <a:rPr lang="de-DE" sz="2400" b="0" dirty="0">
                <a:solidFill>
                  <a:srgbClr val="64B145"/>
                </a:solidFill>
                <a:latin typeface="Myriad Pro"/>
                <a:cs typeface="Myriad Pro"/>
              </a:rPr>
              <a:t>Werden Sie Manager Ihrer Gesundheit!</a:t>
            </a:r>
            <a:endParaRPr kumimoji="0" lang="de-DE" sz="2400" b="0" i="0" u="none" strike="noStrike" kern="1200" cap="none" spc="0" normalizeH="0" baseline="0" noProof="0" dirty="0">
              <a:ln>
                <a:noFill/>
              </a:ln>
              <a:solidFill>
                <a:srgbClr val="64B145"/>
              </a:solidFill>
              <a:effectLst/>
              <a:uLnTx/>
              <a:uFillTx/>
              <a:latin typeface="Myriad Pro"/>
              <a:cs typeface="Myriad Pro"/>
            </a:endParaRPr>
          </a:p>
        </p:txBody>
      </p:sp>
      <p:grpSp>
        <p:nvGrpSpPr>
          <p:cNvPr id="8" name="Gruppieren 7"/>
          <p:cNvGrpSpPr/>
          <p:nvPr/>
        </p:nvGrpSpPr>
        <p:grpSpPr>
          <a:xfrm>
            <a:off x="250008" y="6302668"/>
            <a:ext cx="8643168" cy="484596"/>
            <a:chOff x="250008" y="6302668"/>
            <a:chExt cx="8643168" cy="484596"/>
          </a:xfrm>
        </p:grpSpPr>
        <p:sp>
          <p:nvSpPr>
            <p:cNvPr id="10"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1" name="Gruppieren 10"/>
            <p:cNvGrpSpPr/>
            <p:nvPr/>
          </p:nvGrpSpPr>
          <p:grpSpPr>
            <a:xfrm>
              <a:off x="250008" y="6302668"/>
              <a:ext cx="8643168" cy="484596"/>
              <a:chOff x="250008" y="6234932"/>
              <a:chExt cx="8643168" cy="484596"/>
            </a:xfrm>
          </p:grpSpPr>
          <p:sp>
            <p:nvSpPr>
              <p:cNvPr id="12"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3"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9751" y="1930186"/>
            <a:ext cx="5868303" cy="4180026"/>
          </a:xfrm>
          <a:prstGeom prst="rect">
            <a:avLst/>
          </a:prstGeom>
        </p:spPr>
      </p:pic>
    </p:spTree>
    <p:extLst>
      <p:ext uri="{BB962C8B-B14F-4D97-AF65-F5344CB8AC3E}">
        <p14:creationId xmlns:p14="http://schemas.microsoft.com/office/powerpoint/2010/main" val="3863533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825" y="1126068"/>
            <a:ext cx="3365237" cy="4758266"/>
          </a:xfrm>
          <a:prstGeom prst="rect">
            <a:avLst/>
          </a:prstGeom>
        </p:spPr>
      </p:pic>
      <p:pic>
        <p:nvPicPr>
          <p:cNvPr id="3" name="Grafik 2"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4517" y="1813202"/>
            <a:ext cx="5335514" cy="4071132"/>
          </a:xfrm>
          <a:prstGeom prst="rect">
            <a:avLst/>
          </a:prstGeom>
        </p:spPr>
      </p:pic>
      <p:grpSp>
        <p:nvGrpSpPr>
          <p:cNvPr id="18" name="Gruppieren 17"/>
          <p:cNvGrpSpPr/>
          <p:nvPr/>
        </p:nvGrpSpPr>
        <p:grpSpPr>
          <a:xfrm>
            <a:off x="250008" y="6302668"/>
            <a:ext cx="8643168" cy="484596"/>
            <a:chOff x="250008" y="6302668"/>
            <a:chExt cx="8643168" cy="484596"/>
          </a:xfrm>
        </p:grpSpPr>
        <p:sp>
          <p:nvSpPr>
            <p:cNvPr id="19"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20" name="Gruppieren 19"/>
            <p:cNvGrpSpPr/>
            <p:nvPr/>
          </p:nvGrpSpPr>
          <p:grpSpPr>
            <a:xfrm>
              <a:off x="250008" y="6302668"/>
              <a:ext cx="8643168" cy="484596"/>
              <a:chOff x="250008" y="6234932"/>
              <a:chExt cx="8643168" cy="484596"/>
            </a:xfrm>
          </p:grpSpPr>
          <p:sp>
            <p:nvSpPr>
              <p:cNvPr id="21"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22"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668493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descr="Bildschirmausschnit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150" y="1145984"/>
            <a:ext cx="3856109" cy="5085767"/>
          </a:xfrm>
          <a:prstGeom prst="rect">
            <a:avLst/>
          </a:prstGeom>
          <a:ln>
            <a:solidFill>
              <a:schemeClr val="tx1"/>
            </a:solidFill>
          </a:ln>
        </p:spPr>
      </p:pic>
      <p:pic>
        <p:nvPicPr>
          <p:cNvPr id="4" name="Grafik 3"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298" y="1836484"/>
            <a:ext cx="1758484" cy="4466184"/>
          </a:xfrm>
          <a:prstGeom prst="rect">
            <a:avLst/>
          </a:prstGeom>
        </p:spPr>
      </p:pic>
      <p:grpSp>
        <p:nvGrpSpPr>
          <p:cNvPr id="9" name="Gruppieren 8"/>
          <p:cNvGrpSpPr/>
          <p:nvPr/>
        </p:nvGrpSpPr>
        <p:grpSpPr>
          <a:xfrm>
            <a:off x="250008" y="6302668"/>
            <a:ext cx="8643168" cy="484596"/>
            <a:chOff x="250008" y="6302668"/>
            <a:chExt cx="8643168" cy="484596"/>
          </a:xfrm>
        </p:grpSpPr>
        <p:sp>
          <p:nvSpPr>
            <p:cNvPr id="10" name="Text Box 17"/>
            <p:cNvSpPr txBox="1">
              <a:spLocks noChangeArrowheads="1"/>
            </p:cNvSpPr>
            <p:nvPr/>
          </p:nvSpPr>
          <p:spPr bwMode="auto">
            <a:xfrm>
              <a:off x="754760" y="6384504"/>
              <a:ext cx="1944216" cy="355071"/>
            </a:xfrm>
            <a:prstGeom prst="rect">
              <a:avLst/>
            </a:prstGeom>
            <a:noFill/>
            <a:ln w="9525">
              <a:noFill/>
              <a:miter lim="800000"/>
              <a:headEnd/>
              <a:tailEnd/>
            </a:ln>
            <a:effectLst/>
          </p:spPr>
          <p:txBody>
            <a:bodyPr>
              <a:prstTxWarp prst="textNoShape">
                <a:avLst/>
              </a:prstTxWarp>
            </a:bodyPr>
            <a:lstStyle/>
            <a:p>
              <a:pPr algn="l" defTabSz="914400">
                <a:spcBef>
                  <a:spcPct val="50000"/>
                </a:spcBef>
              </a:pPr>
              <a:r>
                <a:rPr lang="de-DE" sz="1200" b="1" i="0" dirty="0">
                  <a:solidFill>
                    <a:srgbClr val="64B145"/>
                  </a:solidFill>
                  <a:latin typeface="Myriad Pro"/>
                  <a:cs typeface="Myriad Pro"/>
                </a:rPr>
                <a:t>www.igm-campus.de</a:t>
              </a:r>
            </a:p>
          </p:txBody>
        </p:sp>
        <p:grpSp>
          <p:nvGrpSpPr>
            <p:cNvPr id="11" name="Gruppieren 10"/>
            <p:cNvGrpSpPr/>
            <p:nvPr/>
          </p:nvGrpSpPr>
          <p:grpSpPr>
            <a:xfrm>
              <a:off x="250008" y="6302668"/>
              <a:ext cx="8643168" cy="484596"/>
              <a:chOff x="250008" y="6234932"/>
              <a:chExt cx="8643168" cy="484596"/>
            </a:xfrm>
          </p:grpSpPr>
          <p:sp>
            <p:nvSpPr>
              <p:cNvPr id="12" name="Footer Placeholder 4"/>
              <p:cNvSpPr txBox="1">
                <a:spLocks/>
              </p:cNvSpPr>
              <p:nvPr/>
            </p:nvSpPr>
            <p:spPr>
              <a:xfrm>
                <a:off x="2566467" y="6324241"/>
                <a:ext cx="6326709" cy="395287"/>
              </a:xfrm>
              <a:prstGeom prst="rect">
                <a:avLst/>
              </a:prstGeom>
            </p:spPr>
            <p:txBody>
              <a:bodyPr>
                <a:prstTxWarp prst="textNoShape">
                  <a:avLst/>
                </a:prstTxWarp>
              </a:bodyPr>
              <a:lstStyle/>
              <a:p>
                <a:pPr algn="r"/>
                <a:r>
                  <a:rPr lang="de-DE" sz="1200" b="1" i="0" dirty="0">
                    <a:solidFill>
                      <a:srgbClr val="1B2764"/>
                    </a:solidFill>
                    <a:latin typeface="Myriad Pro"/>
                    <a:ea typeface="Arial" charset="0"/>
                    <a:cs typeface="Myriad Pro"/>
                  </a:rPr>
                  <a:t>Das IGM</a:t>
                </a:r>
                <a:r>
                  <a:rPr lang="de-DE" sz="1200" b="1" i="0" baseline="30000" dirty="0">
                    <a:solidFill>
                      <a:srgbClr val="1B2764"/>
                    </a:solidFill>
                    <a:latin typeface="Myriad Pro"/>
                    <a:ea typeface="Arial" charset="0"/>
                    <a:cs typeface="Myriad Pro"/>
                  </a:rPr>
                  <a:t>®</a:t>
                </a:r>
                <a:r>
                  <a:rPr lang="de-DE" sz="1200" b="1" i="0" dirty="0">
                    <a:solidFill>
                      <a:srgbClr val="1B2764"/>
                    </a:solidFill>
                    <a:latin typeface="Myriad Pro"/>
                    <a:ea typeface="Arial" charset="0"/>
                    <a:cs typeface="Myriad Pro"/>
                  </a:rPr>
                  <a:t>-</a:t>
                </a:r>
                <a:r>
                  <a:rPr lang="de-DE" sz="1200" b="1" dirty="0">
                    <a:solidFill>
                      <a:srgbClr val="1B2764"/>
                    </a:solidFill>
                    <a:latin typeface="Myriad Pro"/>
                    <a:ea typeface="Arial" charset="0"/>
                    <a:cs typeface="Myriad Pro"/>
                  </a:rPr>
                  <a:t>Lebensstilprogramm SINOCUR</a:t>
                </a:r>
                <a:r>
                  <a:rPr lang="de-DE" sz="1200" b="1" baseline="30000" dirty="0">
                    <a:solidFill>
                      <a:srgbClr val="1B2764"/>
                    </a:solidFill>
                    <a:latin typeface="Myriad Pro"/>
                    <a:ea typeface="Arial" charset="0"/>
                    <a:cs typeface="Myriad Pro"/>
                  </a:rPr>
                  <a:t> ®</a:t>
                </a:r>
                <a:r>
                  <a:rPr lang="de-DE" sz="1200" b="1" dirty="0">
                    <a:solidFill>
                      <a:srgbClr val="1B2764"/>
                    </a:solidFill>
                    <a:latin typeface="Myriad Pro"/>
                    <a:ea typeface="Arial" charset="0"/>
                    <a:cs typeface="Myriad Pro"/>
                  </a:rPr>
                  <a:t>  </a:t>
                </a:r>
                <a:r>
                  <a:rPr lang="de-DE" sz="1200" b="1" i="0" dirty="0">
                    <a:solidFill>
                      <a:srgbClr val="1B2764"/>
                    </a:solidFill>
                    <a:latin typeface="Myriad Pro"/>
                    <a:ea typeface="Arial" charset="0"/>
                    <a:cs typeface="Myriad Pro"/>
                  </a:rPr>
                  <a:t>– Werden Sie Manager Ihrer Gesundheit!</a:t>
                </a:r>
              </a:p>
            </p:txBody>
          </p:sp>
          <p:pic>
            <p:nvPicPr>
              <p:cNvPr id="13"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0008" y="6234932"/>
                <a:ext cx="436171" cy="4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3575158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de-DE" altLang="de-DE" b="0"/>
          </a:p>
        </p:txBody>
      </p:sp>
      <p:grpSp>
        <p:nvGrpSpPr>
          <p:cNvPr id="2" name="Group 3"/>
          <p:cNvGrpSpPr>
            <a:grpSpLocks/>
          </p:cNvGrpSpPr>
          <p:nvPr/>
        </p:nvGrpSpPr>
        <p:grpSpPr bwMode="auto">
          <a:xfrm>
            <a:off x="2197100" y="1700213"/>
            <a:ext cx="611188" cy="3060700"/>
            <a:chOff x="1383" y="799"/>
            <a:chExt cx="385" cy="1928"/>
          </a:xfrm>
        </p:grpSpPr>
        <p:grpSp>
          <p:nvGrpSpPr>
            <p:cNvPr id="32805" name="Group 4"/>
            <p:cNvGrpSpPr>
              <a:grpSpLocks/>
            </p:cNvGrpSpPr>
            <p:nvPr/>
          </p:nvGrpSpPr>
          <p:grpSpPr bwMode="auto">
            <a:xfrm>
              <a:off x="1383" y="799"/>
              <a:ext cx="385" cy="431"/>
              <a:chOff x="1383" y="799"/>
              <a:chExt cx="385" cy="431"/>
            </a:xfrm>
          </p:grpSpPr>
          <p:sp>
            <p:nvSpPr>
              <p:cNvPr id="32815" name="AutoShape 5"/>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816" name="Rectangle 6"/>
              <p:cNvSpPr>
                <a:spLocks noChangeArrowheads="1"/>
              </p:cNvSpPr>
              <p:nvPr/>
            </p:nvSpPr>
            <p:spPr bwMode="auto">
              <a:xfrm>
                <a:off x="1383" y="858"/>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grpSp>
        <p:grpSp>
          <p:nvGrpSpPr>
            <p:cNvPr id="32806" name="Group 7"/>
            <p:cNvGrpSpPr>
              <a:grpSpLocks/>
            </p:cNvGrpSpPr>
            <p:nvPr/>
          </p:nvGrpSpPr>
          <p:grpSpPr bwMode="auto">
            <a:xfrm>
              <a:off x="1383" y="1298"/>
              <a:ext cx="385" cy="431"/>
              <a:chOff x="1383" y="799"/>
              <a:chExt cx="385" cy="431"/>
            </a:xfrm>
          </p:grpSpPr>
          <p:sp>
            <p:nvSpPr>
              <p:cNvPr id="32813" name="AutoShape 8"/>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814" name="Rectangle 9"/>
              <p:cNvSpPr>
                <a:spLocks noChangeArrowheads="1"/>
              </p:cNvSpPr>
              <p:nvPr/>
            </p:nvSpPr>
            <p:spPr bwMode="auto">
              <a:xfrm>
                <a:off x="1383" y="858"/>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grpSp>
        <p:grpSp>
          <p:nvGrpSpPr>
            <p:cNvPr id="32807" name="Group 10"/>
            <p:cNvGrpSpPr>
              <a:grpSpLocks/>
            </p:cNvGrpSpPr>
            <p:nvPr/>
          </p:nvGrpSpPr>
          <p:grpSpPr bwMode="auto">
            <a:xfrm>
              <a:off x="1383" y="1797"/>
              <a:ext cx="385" cy="431"/>
              <a:chOff x="1383" y="799"/>
              <a:chExt cx="385" cy="431"/>
            </a:xfrm>
          </p:grpSpPr>
          <p:sp>
            <p:nvSpPr>
              <p:cNvPr id="32811" name="AutoShape 11"/>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812" name="Rectangle 12"/>
              <p:cNvSpPr>
                <a:spLocks noChangeArrowheads="1"/>
              </p:cNvSpPr>
              <p:nvPr/>
            </p:nvSpPr>
            <p:spPr bwMode="auto">
              <a:xfrm>
                <a:off x="1383" y="858"/>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grpSp>
        <p:grpSp>
          <p:nvGrpSpPr>
            <p:cNvPr id="32808" name="Group 13"/>
            <p:cNvGrpSpPr>
              <a:grpSpLocks/>
            </p:cNvGrpSpPr>
            <p:nvPr/>
          </p:nvGrpSpPr>
          <p:grpSpPr bwMode="auto">
            <a:xfrm>
              <a:off x="1383" y="2296"/>
              <a:ext cx="385" cy="431"/>
              <a:chOff x="1383" y="799"/>
              <a:chExt cx="385" cy="431"/>
            </a:xfrm>
          </p:grpSpPr>
          <p:sp>
            <p:nvSpPr>
              <p:cNvPr id="32809" name="AutoShape 14"/>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810" name="Rectangle 15"/>
              <p:cNvSpPr>
                <a:spLocks noChangeArrowheads="1"/>
              </p:cNvSpPr>
              <p:nvPr/>
            </p:nvSpPr>
            <p:spPr bwMode="auto">
              <a:xfrm>
                <a:off x="1383" y="858"/>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grpSp>
      </p:grpSp>
      <p:grpSp>
        <p:nvGrpSpPr>
          <p:cNvPr id="8" name="Group 23"/>
          <p:cNvGrpSpPr>
            <a:grpSpLocks/>
          </p:cNvGrpSpPr>
          <p:nvPr/>
        </p:nvGrpSpPr>
        <p:grpSpPr bwMode="auto">
          <a:xfrm>
            <a:off x="5868988" y="1700213"/>
            <a:ext cx="611187" cy="3060700"/>
            <a:chOff x="3787" y="799"/>
            <a:chExt cx="385" cy="1928"/>
          </a:xfrm>
        </p:grpSpPr>
        <p:grpSp>
          <p:nvGrpSpPr>
            <p:cNvPr id="32788" name="Group 24"/>
            <p:cNvGrpSpPr>
              <a:grpSpLocks/>
            </p:cNvGrpSpPr>
            <p:nvPr/>
          </p:nvGrpSpPr>
          <p:grpSpPr bwMode="auto">
            <a:xfrm>
              <a:off x="3787" y="799"/>
              <a:ext cx="385" cy="431"/>
              <a:chOff x="1383" y="799"/>
              <a:chExt cx="385" cy="431"/>
            </a:xfrm>
          </p:grpSpPr>
          <p:sp>
            <p:nvSpPr>
              <p:cNvPr id="32798" name="AutoShape 25"/>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799" name="Rectangle 26"/>
              <p:cNvSpPr>
                <a:spLocks noChangeArrowheads="1"/>
              </p:cNvSpPr>
              <p:nvPr/>
            </p:nvSpPr>
            <p:spPr bwMode="auto">
              <a:xfrm>
                <a:off x="1383" y="858"/>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grpSp>
          <p:nvGrpSpPr>
            <p:cNvPr id="32789" name="Group 27"/>
            <p:cNvGrpSpPr>
              <a:grpSpLocks/>
            </p:cNvGrpSpPr>
            <p:nvPr/>
          </p:nvGrpSpPr>
          <p:grpSpPr bwMode="auto">
            <a:xfrm>
              <a:off x="3787" y="1298"/>
              <a:ext cx="385" cy="431"/>
              <a:chOff x="1383" y="799"/>
              <a:chExt cx="385" cy="431"/>
            </a:xfrm>
          </p:grpSpPr>
          <p:sp>
            <p:nvSpPr>
              <p:cNvPr id="32796" name="AutoShape 28"/>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797" name="Rectangle 29"/>
              <p:cNvSpPr>
                <a:spLocks noChangeArrowheads="1"/>
              </p:cNvSpPr>
              <p:nvPr/>
            </p:nvSpPr>
            <p:spPr bwMode="auto">
              <a:xfrm>
                <a:off x="1383" y="858"/>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grpSp>
          <p:nvGrpSpPr>
            <p:cNvPr id="32790" name="Group 30"/>
            <p:cNvGrpSpPr>
              <a:grpSpLocks/>
            </p:cNvGrpSpPr>
            <p:nvPr/>
          </p:nvGrpSpPr>
          <p:grpSpPr bwMode="auto">
            <a:xfrm>
              <a:off x="3787" y="1797"/>
              <a:ext cx="385" cy="431"/>
              <a:chOff x="1383" y="799"/>
              <a:chExt cx="385" cy="431"/>
            </a:xfrm>
          </p:grpSpPr>
          <p:sp>
            <p:nvSpPr>
              <p:cNvPr id="32794" name="AutoShape 31"/>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795" name="Rectangle 32"/>
              <p:cNvSpPr>
                <a:spLocks noChangeArrowheads="1"/>
              </p:cNvSpPr>
              <p:nvPr/>
            </p:nvSpPr>
            <p:spPr bwMode="auto">
              <a:xfrm>
                <a:off x="1383" y="858"/>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grpSp>
          <p:nvGrpSpPr>
            <p:cNvPr id="32791" name="Group 33"/>
            <p:cNvGrpSpPr>
              <a:grpSpLocks/>
            </p:cNvGrpSpPr>
            <p:nvPr/>
          </p:nvGrpSpPr>
          <p:grpSpPr bwMode="auto">
            <a:xfrm>
              <a:off x="3787" y="2296"/>
              <a:ext cx="385" cy="431"/>
              <a:chOff x="1383" y="799"/>
              <a:chExt cx="385" cy="431"/>
            </a:xfrm>
          </p:grpSpPr>
          <p:sp>
            <p:nvSpPr>
              <p:cNvPr id="32792" name="AutoShape 34"/>
              <p:cNvSpPr>
                <a:spLocks noChangeArrowheads="1"/>
              </p:cNvSpPr>
              <p:nvPr/>
            </p:nvSpPr>
            <p:spPr bwMode="auto">
              <a:xfrm rot="5400000">
                <a:off x="1360" y="82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793" name="Rectangle 35"/>
              <p:cNvSpPr>
                <a:spLocks noChangeArrowheads="1"/>
              </p:cNvSpPr>
              <p:nvPr/>
            </p:nvSpPr>
            <p:spPr bwMode="auto">
              <a:xfrm>
                <a:off x="1383" y="858"/>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grpSp>
      <p:grpSp>
        <p:nvGrpSpPr>
          <p:cNvPr id="13" name="Group 36"/>
          <p:cNvGrpSpPr>
            <a:grpSpLocks/>
          </p:cNvGrpSpPr>
          <p:nvPr/>
        </p:nvGrpSpPr>
        <p:grpSpPr bwMode="auto">
          <a:xfrm>
            <a:off x="468313" y="1412875"/>
            <a:ext cx="8137525" cy="5114926"/>
            <a:chOff x="385" y="618"/>
            <a:chExt cx="5126" cy="3222"/>
          </a:xfrm>
        </p:grpSpPr>
        <p:sp>
          <p:nvSpPr>
            <p:cNvPr id="32776" name="Rectangle 37"/>
            <p:cNvSpPr>
              <a:spLocks noChangeArrowheads="1"/>
            </p:cNvSpPr>
            <p:nvPr/>
          </p:nvSpPr>
          <p:spPr bwMode="auto">
            <a:xfrm>
              <a:off x="1474" y="3398"/>
              <a:ext cx="2980"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4000" dirty="0">
                  <a:latin typeface="Arial" panose="020B0604020202020204" pitchFamily="34" charset="0"/>
                </a:rPr>
                <a:t>entweder – oder !!!</a:t>
              </a:r>
            </a:p>
          </p:txBody>
        </p:sp>
        <p:grpSp>
          <p:nvGrpSpPr>
            <p:cNvPr id="32777" name="Group 38"/>
            <p:cNvGrpSpPr>
              <a:grpSpLocks/>
            </p:cNvGrpSpPr>
            <p:nvPr/>
          </p:nvGrpSpPr>
          <p:grpSpPr bwMode="auto">
            <a:xfrm>
              <a:off x="385" y="618"/>
              <a:ext cx="5126" cy="2268"/>
              <a:chOff x="385" y="618"/>
              <a:chExt cx="5126" cy="2268"/>
            </a:xfrm>
          </p:grpSpPr>
          <p:grpSp>
            <p:nvGrpSpPr>
              <p:cNvPr id="32778" name="Group 39"/>
              <p:cNvGrpSpPr>
                <a:grpSpLocks/>
              </p:cNvGrpSpPr>
              <p:nvPr/>
            </p:nvGrpSpPr>
            <p:grpSpPr bwMode="auto">
              <a:xfrm>
                <a:off x="385" y="663"/>
                <a:ext cx="1951" cy="2223"/>
                <a:chOff x="385" y="663"/>
                <a:chExt cx="1951" cy="2223"/>
              </a:xfrm>
            </p:grpSpPr>
            <p:grpSp>
              <p:nvGrpSpPr>
                <p:cNvPr id="32784" name="Group 40"/>
                <p:cNvGrpSpPr>
                  <a:grpSpLocks/>
                </p:cNvGrpSpPr>
                <p:nvPr/>
              </p:nvGrpSpPr>
              <p:grpSpPr bwMode="auto">
                <a:xfrm>
                  <a:off x="385" y="663"/>
                  <a:ext cx="1951" cy="2223"/>
                  <a:chOff x="385" y="663"/>
                  <a:chExt cx="1951" cy="2223"/>
                </a:xfrm>
              </p:grpSpPr>
              <p:sp>
                <p:nvSpPr>
                  <p:cNvPr id="32786" name="Rectangle 41"/>
                  <p:cNvSpPr>
                    <a:spLocks noChangeArrowheads="1"/>
                  </p:cNvSpPr>
                  <p:nvPr/>
                </p:nvSpPr>
                <p:spPr bwMode="auto">
                  <a:xfrm>
                    <a:off x="385" y="663"/>
                    <a:ext cx="1951" cy="222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787" name="AutoShape 42"/>
                  <p:cNvSpPr>
                    <a:spLocks noChangeArrowheads="1"/>
                  </p:cNvSpPr>
                  <p:nvPr/>
                </p:nvSpPr>
                <p:spPr bwMode="auto">
                  <a:xfrm rot="5400000">
                    <a:off x="431" y="890"/>
                    <a:ext cx="1996" cy="1723"/>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grpSp>
            <p:sp>
              <p:nvSpPr>
                <p:cNvPr id="32785" name="Rectangle 43"/>
                <p:cNvSpPr>
                  <a:spLocks noChangeArrowheads="1"/>
                </p:cNvSpPr>
                <p:nvPr/>
              </p:nvSpPr>
              <p:spPr bwMode="auto">
                <a:xfrm>
                  <a:off x="657" y="1434"/>
                  <a:ext cx="86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4000">
                      <a:latin typeface="Arial" panose="020B0604020202020204" pitchFamily="34" charset="0"/>
                    </a:rPr>
                    <a:t>wahr</a:t>
                  </a:r>
                </a:p>
              </p:txBody>
            </p:sp>
          </p:grpSp>
          <p:grpSp>
            <p:nvGrpSpPr>
              <p:cNvPr id="32779" name="Group 44"/>
              <p:cNvGrpSpPr>
                <a:grpSpLocks/>
              </p:cNvGrpSpPr>
              <p:nvPr/>
            </p:nvGrpSpPr>
            <p:grpSpPr bwMode="auto">
              <a:xfrm>
                <a:off x="3560" y="618"/>
                <a:ext cx="1951" cy="2223"/>
                <a:chOff x="385" y="663"/>
                <a:chExt cx="1951" cy="2223"/>
              </a:xfrm>
            </p:grpSpPr>
            <p:grpSp>
              <p:nvGrpSpPr>
                <p:cNvPr id="32780" name="Group 45"/>
                <p:cNvGrpSpPr>
                  <a:grpSpLocks/>
                </p:cNvGrpSpPr>
                <p:nvPr/>
              </p:nvGrpSpPr>
              <p:grpSpPr bwMode="auto">
                <a:xfrm>
                  <a:off x="385" y="663"/>
                  <a:ext cx="1951" cy="2223"/>
                  <a:chOff x="385" y="663"/>
                  <a:chExt cx="1951" cy="2223"/>
                </a:xfrm>
              </p:grpSpPr>
              <p:sp>
                <p:nvSpPr>
                  <p:cNvPr id="32782" name="Rectangle 46"/>
                  <p:cNvSpPr>
                    <a:spLocks noChangeArrowheads="1"/>
                  </p:cNvSpPr>
                  <p:nvPr/>
                </p:nvSpPr>
                <p:spPr bwMode="auto">
                  <a:xfrm>
                    <a:off x="385" y="663"/>
                    <a:ext cx="1951" cy="222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2783" name="AutoShape 47"/>
                  <p:cNvSpPr>
                    <a:spLocks noChangeArrowheads="1"/>
                  </p:cNvSpPr>
                  <p:nvPr/>
                </p:nvSpPr>
                <p:spPr bwMode="auto">
                  <a:xfrm rot="5400000">
                    <a:off x="431" y="890"/>
                    <a:ext cx="1996" cy="1723"/>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grpSp>
            <p:sp>
              <p:nvSpPr>
                <p:cNvPr id="32781" name="Rectangle 48"/>
                <p:cNvSpPr>
                  <a:spLocks noChangeArrowheads="1"/>
                </p:cNvSpPr>
                <p:nvPr/>
              </p:nvSpPr>
              <p:spPr bwMode="auto">
                <a:xfrm>
                  <a:off x="657" y="1434"/>
                  <a:ext cx="1041"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4000">
                      <a:latin typeface="Arial" panose="020B0604020202020204" pitchFamily="34" charset="0"/>
                    </a:rPr>
                    <a:t>falsch</a:t>
                  </a:r>
                </a:p>
              </p:txBody>
            </p:sp>
          </p:grpSp>
        </p:grpSp>
      </p:grpSp>
      <p:sp>
        <p:nvSpPr>
          <p:cNvPr id="32775" name="Text Box 56"/>
          <p:cNvSpPr txBox="1">
            <a:spLocks noChangeArrowheads="1"/>
          </p:cNvSpPr>
          <p:nvPr/>
        </p:nvSpPr>
        <p:spPr bwMode="auto">
          <a:xfrm>
            <a:off x="0" y="-26988"/>
            <a:ext cx="9144000" cy="584201"/>
          </a:xfrm>
          <a:prstGeom prst="rect">
            <a:avLst/>
          </a:prstGeom>
          <a:solidFill>
            <a:srgbClr val="4379AF"/>
          </a:solidFill>
          <a:ln w="9525">
            <a:solidFill>
              <a:srgbClr val="4379AF"/>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a:solidFill>
                  <a:schemeClr val="bg1"/>
                </a:solidFill>
                <a:latin typeface="Arial" panose="020B0604020202020204" pitchFamily="34" charset="0"/>
              </a:rPr>
              <a:t>Linearer Umgang mit Komplexität</a:t>
            </a:r>
            <a:endParaRPr lang="de-DE" altLang="de-DE" i="1">
              <a:solidFill>
                <a:schemeClr val="bg1"/>
              </a:solidFill>
              <a:latin typeface="Arial" panose="020B0604020202020204" pitchFamily="34" charset="0"/>
            </a:endParaRPr>
          </a:p>
        </p:txBody>
      </p:sp>
      <p:pic>
        <p:nvPicPr>
          <p:cNvPr id="49" name="Picture 2" descr="4Manschgerl"/>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3832" t="2254" r="65165"/>
          <a:stretch/>
        </p:blipFill>
        <p:spPr bwMode="auto">
          <a:xfrm>
            <a:off x="3504009" y="1332225"/>
            <a:ext cx="1933576" cy="449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Text Box 55"/>
          <p:cNvSpPr txBox="1">
            <a:spLocks noChangeArrowheads="1"/>
          </p:cNvSpPr>
          <p:nvPr/>
        </p:nvSpPr>
        <p:spPr bwMode="auto">
          <a:xfrm>
            <a:off x="3966568" y="2384426"/>
            <a:ext cx="1069975" cy="679450"/>
          </a:xfrm>
          <a:prstGeom prst="rect">
            <a:avLst/>
          </a:prstGeom>
          <a:solidFill>
            <a:schemeClr val="bg1"/>
          </a:solidFill>
          <a:ln w="38100">
            <a:solidFill>
              <a:srgbClr val="4379AF"/>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3600">
                <a:solidFill>
                  <a:srgbClr val="4379AF"/>
                </a:solidFill>
                <a:latin typeface="Arial" panose="020B0604020202020204" pitchFamily="34" charset="0"/>
              </a:rPr>
              <a:t>10</a:t>
            </a:r>
            <a:r>
              <a:rPr lang="de-DE" altLang="de-DE" sz="3600" baseline="30000">
                <a:solidFill>
                  <a:srgbClr val="4379AF"/>
                </a:solidFill>
                <a:latin typeface="Arial" panose="020B0604020202020204" pitchFamily="34" charset="0"/>
              </a:rPr>
              <a:t>15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de-DE" altLang="de-DE" b="0"/>
          </a:p>
        </p:txBody>
      </p:sp>
      <p:grpSp>
        <p:nvGrpSpPr>
          <p:cNvPr id="34820" name="Group 10"/>
          <p:cNvGrpSpPr>
            <a:grpSpLocks/>
          </p:cNvGrpSpPr>
          <p:nvPr/>
        </p:nvGrpSpPr>
        <p:grpSpPr bwMode="auto">
          <a:xfrm rot="5400000">
            <a:off x="1012826" y="3170237"/>
            <a:ext cx="704850" cy="1793875"/>
            <a:chOff x="1438" y="2319"/>
            <a:chExt cx="444" cy="1130"/>
          </a:xfrm>
        </p:grpSpPr>
        <p:sp>
          <p:nvSpPr>
            <p:cNvPr id="34881" name="AutoShape 11"/>
            <p:cNvSpPr>
              <a:spLocks noChangeArrowheads="1"/>
            </p:cNvSpPr>
            <p:nvPr/>
          </p:nvSpPr>
          <p:spPr bwMode="auto">
            <a:xfrm>
              <a:off x="1451" y="2319"/>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82" name="Rectangle 12"/>
            <p:cNvSpPr>
              <a:spLocks noChangeArrowheads="1"/>
            </p:cNvSpPr>
            <p:nvPr/>
          </p:nvSpPr>
          <p:spPr bwMode="auto">
            <a:xfrm rot="-5400000">
              <a:off x="1521" y="2427"/>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sp>
          <p:nvSpPr>
            <p:cNvPr id="34883" name="AutoShape 13"/>
            <p:cNvSpPr>
              <a:spLocks noChangeArrowheads="1"/>
            </p:cNvSpPr>
            <p:nvPr/>
          </p:nvSpPr>
          <p:spPr bwMode="auto">
            <a:xfrm rot="10800000">
              <a:off x="1438" y="3064"/>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84" name="Line 14"/>
            <p:cNvSpPr>
              <a:spLocks noChangeShapeType="1"/>
            </p:cNvSpPr>
            <p:nvPr/>
          </p:nvSpPr>
          <p:spPr bwMode="auto">
            <a:xfrm>
              <a:off x="1655" y="2704"/>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85" name="Rectangle 15"/>
            <p:cNvSpPr>
              <a:spLocks noChangeArrowheads="1"/>
            </p:cNvSpPr>
            <p:nvPr/>
          </p:nvSpPr>
          <p:spPr bwMode="auto">
            <a:xfrm rot="-5400000">
              <a:off x="1573" y="3013"/>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grpSp>
        <p:nvGrpSpPr>
          <p:cNvPr id="4" name="Group 16"/>
          <p:cNvGrpSpPr>
            <a:grpSpLocks/>
          </p:cNvGrpSpPr>
          <p:nvPr/>
        </p:nvGrpSpPr>
        <p:grpSpPr bwMode="auto">
          <a:xfrm>
            <a:off x="4427538" y="3786188"/>
            <a:ext cx="1793875" cy="704850"/>
            <a:chOff x="2879" y="2296"/>
            <a:chExt cx="1130" cy="444"/>
          </a:xfrm>
        </p:grpSpPr>
        <p:sp>
          <p:nvSpPr>
            <p:cNvPr id="34876" name="AutoShape 17"/>
            <p:cNvSpPr>
              <a:spLocks noChangeArrowheads="1"/>
            </p:cNvSpPr>
            <p:nvPr/>
          </p:nvSpPr>
          <p:spPr bwMode="auto">
            <a:xfrm rot="5400000">
              <a:off x="3601" y="233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77" name="Rectangle 18"/>
            <p:cNvSpPr>
              <a:spLocks noChangeArrowheads="1"/>
            </p:cNvSpPr>
            <p:nvPr/>
          </p:nvSpPr>
          <p:spPr bwMode="auto">
            <a:xfrm>
              <a:off x="3625" y="2368"/>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sp>
          <p:nvSpPr>
            <p:cNvPr id="34878" name="AutoShape 19"/>
            <p:cNvSpPr>
              <a:spLocks noChangeArrowheads="1"/>
            </p:cNvSpPr>
            <p:nvPr/>
          </p:nvSpPr>
          <p:spPr bwMode="auto">
            <a:xfrm rot="-5400000">
              <a:off x="2856" y="2319"/>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79" name="Line 20"/>
            <p:cNvSpPr>
              <a:spLocks noChangeShapeType="1"/>
            </p:cNvSpPr>
            <p:nvPr/>
          </p:nvSpPr>
          <p:spPr bwMode="auto">
            <a:xfrm rot="5400000">
              <a:off x="3443" y="2331"/>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80" name="Rectangle 21"/>
            <p:cNvSpPr>
              <a:spLocks noChangeArrowheads="1"/>
            </p:cNvSpPr>
            <p:nvPr/>
          </p:nvSpPr>
          <p:spPr bwMode="auto">
            <a:xfrm>
              <a:off x="3027" y="2349"/>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grpSp>
      <p:grpSp>
        <p:nvGrpSpPr>
          <p:cNvPr id="5" name="Group 22"/>
          <p:cNvGrpSpPr>
            <a:grpSpLocks/>
          </p:cNvGrpSpPr>
          <p:nvPr/>
        </p:nvGrpSpPr>
        <p:grpSpPr bwMode="auto">
          <a:xfrm>
            <a:off x="2989263" y="1050925"/>
            <a:ext cx="2695575" cy="5753100"/>
            <a:chOff x="1973" y="573"/>
            <a:chExt cx="1698" cy="3624"/>
          </a:xfrm>
        </p:grpSpPr>
        <p:grpSp>
          <p:nvGrpSpPr>
            <p:cNvPr id="34852" name="Group 23"/>
            <p:cNvGrpSpPr>
              <a:grpSpLocks/>
            </p:cNvGrpSpPr>
            <p:nvPr/>
          </p:nvGrpSpPr>
          <p:grpSpPr bwMode="auto">
            <a:xfrm>
              <a:off x="1973" y="2909"/>
              <a:ext cx="1572" cy="1288"/>
              <a:chOff x="1973" y="2909"/>
              <a:chExt cx="1572" cy="1288"/>
            </a:xfrm>
          </p:grpSpPr>
          <p:grpSp>
            <p:nvGrpSpPr>
              <p:cNvPr id="34865" name="Group 24"/>
              <p:cNvGrpSpPr>
                <a:grpSpLocks/>
              </p:cNvGrpSpPr>
              <p:nvPr/>
            </p:nvGrpSpPr>
            <p:grpSpPr bwMode="auto">
              <a:xfrm>
                <a:off x="1973" y="3067"/>
                <a:ext cx="444" cy="1130"/>
                <a:chOff x="1438" y="2319"/>
                <a:chExt cx="444" cy="1130"/>
              </a:xfrm>
            </p:grpSpPr>
            <p:sp>
              <p:nvSpPr>
                <p:cNvPr id="34871" name="AutoShape 25"/>
                <p:cNvSpPr>
                  <a:spLocks noChangeArrowheads="1"/>
                </p:cNvSpPr>
                <p:nvPr/>
              </p:nvSpPr>
              <p:spPr bwMode="auto">
                <a:xfrm>
                  <a:off x="1451" y="2319"/>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72" name="Rectangle 26"/>
                <p:cNvSpPr>
                  <a:spLocks noChangeArrowheads="1"/>
                </p:cNvSpPr>
                <p:nvPr/>
              </p:nvSpPr>
              <p:spPr bwMode="auto">
                <a:xfrm rot="-5400000">
                  <a:off x="1521" y="2427"/>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sp>
              <p:nvSpPr>
                <p:cNvPr id="34873" name="AutoShape 27"/>
                <p:cNvSpPr>
                  <a:spLocks noChangeArrowheads="1"/>
                </p:cNvSpPr>
                <p:nvPr/>
              </p:nvSpPr>
              <p:spPr bwMode="auto">
                <a:xfrm rot="10800000">
                  <a:off x="1438" y="3064"/>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74" name="Line 28"/>
                <p:cNvSpPr>
                  <a:spLocks noChangeShapeType="1"/>
                </p:cNvSpPr>
                <p:nvPr/>
              </p:nvSpPr>
              <p:spPr bwMode="auto">
                <a:xfrm>
                  <a:off x="1655" y="2704"/>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75" name="Rectangle 29"/>
                <p:cNvSpPr>
                  <a:spLocks noChangeArrowheads="1"/>
                </p:cNvSpPr>
                <p:nvPr/>
              </p:nvSpPr>
              <p:spPr bwMode="auto">
                <a:xfrm rot="-5400000">
                  <a:off x="1573" y="3013"/>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sp>
            <p:nvSpPr>
              <p:cNvPr id="34866" name="AutoShape 30"/>
              <p:cNvSpPr>
                <a:spLocks noChangeArrowheads="1"/>
              </p:cNvSpPr>
              <p:nvPr/>
            </p:nvSpPr>
            <p:spPr bwMode="auto">
              <a:xfrm rot="7923307">
                <a:off x="3137" y="3441"/>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67" name="Rectangle 31"/>
              <p:cNvSpPr>
                <a:spLocks noChangeArrowheads="1"/>
              </p:cNvSpPr>
              <p:nvPr/>
            </p:nvSpPr>
            <p:spPr bwMode="auto">
              <a:xfrm rot="2523307">
                <a:off x="3197" y="3413"/>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sp>
            <p:nvSpPr>
              <p:cNvPr id="34868" name="AutoShape 32"/>
              <p:cNvSpPr>
                <a:spLocks noChangeArrowheads="1"/>
              </p:cNvSpPr>
              <p:nvPr/>
            </p:nvSpPr>
            <p:spPr bwMode="auto">
              <a:xfrm rot="-2876693">
                <a:off x="2593" y="2932"/>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69" name="Line 33"/>
              <p:cNvSpPr>
                <a:spLocks noChangeShapeType="1"/>
              </p:cNvSpPr>
              <p:nvPr/>
            </p:nvSpPr>
            <p:spPr bwMode="auto">
              <a:xfrm rot="7923308">
                <a:off x="3083" y="3192"/>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70" name="Rectangle 34"/>
              <p:cNvSpPr>
                <a:spLocks noChangeArrowheads="1"/>
              </p:cNvSpPr>
              <p:nvPr/>
            </p:nvSpPr>
            <p:spPr bwMode="auto">
              <a:xfrm rot="2523307">
                <a:off x="2717" y="3021"/>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grpSp>
        <p:grpSp>
          <p:nvGrpSpPr>
            <p:cNvPr id="34853" name="Group 35"/>
            <p:cNvGrpSpPr>
              <a:grpSpLocks/>
            </p:cNvGrpSpPr>
            <p:nvPr/>
          </p:nvGrpSpPr>
          <p:grpSpPr bwMode="auto">
            <a:xfrm>
              <a:off x="1973" y="573"/>
              <a:ext cx="1698" cy="1425"/>
              <a:chOff x="1973" y="573"/>
              <a:chExt cx="1698" cy="1425"/>
            </a:xfrm>
          </p:grpSpPr>
          <p:grpSp>
            <p:nvGrpSpPr>
              <p:cNvPr id="34854" name="Group 36"/>
              <p:cNvGrpSpPr>
                <a:grpSpLocks/>
              </p:cNvGrpSpPr>
              <p:nvPr/>
            </p:nvGrpSpPr>
            <p:grpSpPr bwMode="auto">
              <a:xfrm rot="10800000">
                <a:off x="1973" y="573"/>
                <a:ext cx="444" cy="1130"/>
                <a:chOff x="1438" y="2319"/>
                <a:chExt cx="444" cy="1130"/>
              </a:xfrm>
            </p:grpSpPr>
            <p:sp>
              <p:nvSpPr>
                <p:cNvPr id="34860" name="AutoShape 37"/>
                <p:cNvSpPr>
                  <a:spLocks noChangeArrowheads="1"/>
                </p:cNvSpPr>
                <p:nvPr/>
              </p:nvSpPr>
              <p:spPr bwMode="auto">
                <a:xfrm>
                  <a:off x="1451" y="2319"/>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61" name="Rectangle 38"/>
                <p:cNvSpPr>
                  <a:spLocks noChangeArrowheads="1"/>
                </p:cNvSpPr>
                <p:nvPr/>
              </p:nvSpPr>
              <p:spPr bwMode="auto">
                <a:xfrm rot="-5400000">
                  <a:off x="1521" y="2427"/>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sp>
              <p:nvSpPr>
                <p:cNvPr id="34862" name="AutoShape 39"/>
                <p:cNvSpPr>
                  <a:spLocks noChangeArrowheads="1"/>
                </p:cNvSpPr>
                <p:nvPr/>
              </p:nvSpPr>
              <p:spPr bwMode="auto">
                <a:xfrm rot="10800000">
                  <a:off x="1438" y="3064"/>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63" name="Line 40"/>
                <p:cNvSpPr>
                  <a:spLocks noChangeShapeType="1"/>
                </p:cNvSpPr>
                <p:nvPr/>
              </p:nvSpPr>
              <p:spPr bwMode="auto">
                <a:xfrm>
                  <a:off x="1655" y="2704"/>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64" name="Rectangle 41"/>
                <p:cNvSpPr>
                  <a:spLocks noChangeArrowheads="1"/>
                </p:cNvSpPr>
                <p:nvPr/>
              </p:nvSpPr>
              <p:spPr bwMode="auto">
                <a:xfrm rot="-5400000">
                  <a:off x="1573" y="3013"/>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sp>
            <p:nvSpPr>
              <p:cNvPr id="34855" name="AutoShape 42"/>
              <p:cNvSpPr>
                <a:spLocks noChangeArrowheads="1"/>
              </p:cNvSpPr>
              <p:nvPr/>
            </p:nvSpPr>
            <p:spPr bwMode="auto">
              <a:xfrm rot="3203097">
                <a:off x="3263" y="1156"/>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56" name="Rectangle 43"/>
              <p:cNvSpPr>
                <a:spLocks noChangeArrowheads="1"/>
              </p:cNvSpPr>
              <p:nvPr/>
            </p:nvSpPr>
            <p:spPr bwMode="auto">
              <a:xfrm rot="-2196903">
                <a:off x="3299" y="1255"/>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sp>
            <p:nvSpPr>
              <p:cNvPr id="34857" name="AutoShape 44"/>
              <p:cNvSpPr>
                <a:spLocks noChangeArrowheads="1"/>
              </p:cNvSpPr>
              <p:nvPr/>
            </p:nvSpPr>
            <p:spPr bwMode="auto">
              <a:xfrm rot="-7596903">
                <a:off x="2658" y="1590"/>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58" name="Line 45"/>
              <p:cNvSpPr>
                <a:spLocks noChangeShapeType="1"/>
              </p:cNvSpPr>
              <p:nvPr/>
            </p:nvSpPr>
            <p:spPr bwMode="auto">
              <a:xfrm rot="3203097">
                <a:off x="3172" y="1381"/>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59" name="Rectangle 46"/>
              <p:cNvSpPr>
                <a:spLocks noChangeArrowheads="1"/>
              </p:cNvSpPr>
              <p:nvPr/>
            </p:nvSpPr>
            <p:spPr bwMode="auto">
              <a:xfrm rot="-2196903">
                <a:off x="2780" y="1598"/>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grpSp>
      </p:grpSp>
      <p:grpSp>
        <p:nvGrpSpPr>
          <p:cNvPr id="10" name="Group 47"/>
          <p:cNvGrpSpPr>
            <a:grpSpLocks/>
          </p:cNvGrpSpPr>
          <p:nvPr/>
        </p:nvGrpSpPr>
        <p:grpSpPr bwMode="auto">
          <a:xfrm>
            <a:off x="757238" y="2201863"/>
            <a:ext cx="1936750" cy="3657600"/>
            <a:chOff x="567" y="1298"/>
            <a:chExt cx="1220" cy="2304"/>
          </a:xfrm>
        </p:grpSpPr>
        <p:grpSp>
          <p:nvGrpSpPr>
            <p:cNvPr id="34840" name="Group 48"/>
            <p:cNvGrpSpPr>
              <a:grpSpLocks/>
            </p:cNvGrpSpPr>
            <p:nvPr/>
          </p:nvGrpSpPr>
          <p:grpSpPr bwMode="auto">
            <a:xfrm rot="3079461">
              <a:off x="1000" y="2815"/>
              <a:ext cx="444" cy="1130"/>
              <a:chOff x="1438" y="2319"/>
              <a:chExt cx="444" cy="1130"/>
            </a:xfrm>
          </p:grpSpPr>
          <p:sp>
            <p:nvSpPr>
              <p:cNvPr id="34847" name="AutoShape 49"/>
              <p:cNvSpPr>
                <a:spLocks noChangeArrowheads="1"/>
              </p:cNvSpPr>
              <p:nvPr/>
            </p:nvSpPr>
            <p:spPr bwMode="auto">
              <a:xfrm>
                <a:off x="1451" y="2319"/>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48" name="Rectangle 50"/>
              <p:cNvSpPr>
                <a:spLocks noChangeArrowheads="1"/>
              </p:cNvSpPr>
              <p:nvPr/>
            </p:nvSpPr>
            <p:spPr bwMode="auto">
              <a:xfrm rot="-5400000">
                <a:off x="1521" y="2427"/>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sp>
            <p:nvSpPr>
              <p:cNvPr id="34849" name="AutoShape 51"/>
              <p:cNvSpPr>
                <a:spLocks noChangeArrowheads="1"/>
              </p:cNvSpPr>
              <p:nvPr/>
            </p:nvSpPr>
            <p:spPr bwMode="auto">
              <a:xfrm rot="10800000">
                <a:off x="1438" y="3064"/>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50" name="Line 52"/>
              <p:cNvSpPr>
                <a:spLocks noChangeShapeType="1"/>
              </p:cNvSpPr>
              <p:nvPr/>
            </p:nvSpPr>
            <p:spPr bwMode="auto">
              <a:xfrm>
                <a:off x="1655" y="2704"/>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51" name="Rectangle 53"/>
              <p:cNvSpPr>
                <a:spLocks noChangeArrowheads="1"/>
              </p:cNvSpPr>
              <p:nvPr/>
            </p:nvSpPr>
            <p:spPr bwMode="auto">
              <a:xfrm rot="-5400000">
                <a:off x="1573" y="3013"/>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grpSp>
          <p:nvGrpSpPr>
            <p:cNvPr id="34841" name="Group 54"/>
            <p:cNvGrpSpPr>
              <a:grpSpLocks/>
            </p:cNvGrpSpPr>
            <p:nvPr/>
          </p:nvGrpSpPr>
          <p:grpSpPr bwMode="auto">
            <a:xfrm rot="7637776">
              <a:off x="910" y="955"/>
              <a:ext cx="444" cy="1130"/>
              <a:chOff x="1438" y="2319"/>
              <a:chExt cx="444" cy="1130"/>
            </a:xfrm>
          </p:grpSpPr>
          <p:sp>
            <p:nvSpPr>
              <p:cNvPr id="34842" name="AutoShape 55"/>
              <p:cNvSpPr>
                <a:spLocks noChangeArrowheads="1"/>
              </p:cNvSpPr>
              <p:nvPr/>
            </p:nvSpPr>
            <p:spPr bwMode="auto">
              <a:xfrm>
                <a:off x="1451" y="2319"/>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43" name="Rectangle 56"/>
              <p:cNvSpPr>
                <a:spLocks noChangeArrowheads="1"/>
              </p:cNvSpPr>
              <p:nvPr/>
            </p:nvSpPr>
            <p:spPr bwMode="auto">
              <a:xfrm rot="-5400000">
                <a:off x="1521" y="2427"/>
                <a:ext cx="26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w</a:t>
                </a:r>
              </a:p>
            </p:txBody>
          </p:sp>
          <p:sp>
            <p:nvSpPr>
              <p:cNvPr id="34844" name="AutoShape 57"/>
              <p:cNvSpPr>
                <a:spLocks noChangeArrowheads="1"/>
              </p:cNvSpPr>
              <p:nvPr/>
            </p:nvSpPr>
            <p:spPr bwMode="auto">
              <a:xfrm rot="10800000">
                <a:off x="1438" y="3064"/>
                <a:ext cx="431" cy="385"/>
              </a:xfrm>
              <a:prstGeom prst="triangle">
                <a:avLst>
                  <a:gd name="adj" fmla="val 50000"/>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00FF"/>
                  </a:solidFill>
                  <a:latin typeface="Arial" panose="020B0604020202020204" pitchFamily="34" charset="0"/>
                </a:endParaRPr>
              </a:p>
            </p:txBody>
          </p:sp>
          <p:sp>
            <p:nvSpPr>
              <p:cNvPr id="34845" name="Line 58"/>
              <p:cNvSpPr>
                <a:spLocks noChangeShapeType="1"/>
              </p:cNvSpPr>
              <p:nvPr/>
            </p:nvSpPr>
            <p:spPr bwMode="auto">
              <a:xfrm>
                <a:off x="1655" y="2704"/>
                <a:ext cx="0" cy="363"/>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de-DE"/>
              </a:p>
            </p:txBody>
          </p:sp>
          <p:sp>
            <p:nvSpPr>
              <p:cNvPr id="34846" name="Rectangle 59"/>
              <p:cNvSpPr>
                <a:spLocks noChangeArrowheads="1"/>
              </p:cNvSpPr>
              <p:nvPr/>
            </p:nvSpPr>
            <p:spPr bwMode="auto">
              <a:xfrm rot="-5400000">
                <a:off x="1573" y="3013"/>
                <a:ext cx="1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a:latin typeface="Arial" panose="020B0604020202020204" pitchFamily="34" charset="0"/>
                  </a:rPr>
                  <a:t>f</a:t>
                </a:r>
              </a:p>
            </p:txBody>
          </p:sp>
        </p:grpSp>
      </p:grpSp>
      <p:sp>
        <p:nvSpPr>
          <p:cNvPr id="343100" name="Text Box 60"/>
          <p:cNvSpPr txBox="1">
            <a:spLocks noChangeArrowheads="1"/>
          </p:cNvSpPr>
          <p:nvPr/>
        </p:nvSpPr>
        <p:spPr bwMode="auto">
          <a:xfrm>
            <a:off x="4427538" y="981075"/>
            <a:ext cx="41719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a:solidFill>
                  <a:srgbClr val="0070C0"/>
                </a:solidFill>
                <a:latin typeface="Arial" panose="020B0604020202020204" pitchFamily="34" charset="0"/>
              </a:rPr>
              <a:t>sowohl – als auch !!!</a:t>
            </a:r>
          </a:p>
        </p:txBody>
      </p:sp>
      <p:grpSp>
        <p:nvGrpSpPr>
          <p:cNvPr id="34825" name="Group 61"/>
          <p:cNvGrpSpPr>
            <a:grpSpLocks/>
          </p:cNvGrpSpPr>
          <p:nvPr/>
        </p:nvGrpSpPr>
        <p:grpSpPr bwMode="auto">
          <a:xfrm>
            <a:off x="6659563" y="1844675"/>
            <a:ext cx="1128712" cy="1473200"/>
            <a:chOff x="593" y="2757"/>
            <a:chExt cx="711" cy="928"/>
          </a:xfrm>
        </p:grpSpPr>
        <p:grpSp>
          <p:nvGrpSpPr>
            <p:cNvPr id="34827" name="Group 62"/>
            <p:cNvGrpSpPr>
              <a:grpSpLocks/>
            </p:cNvGrpSpPr>
            <p:nvPr/>
          </p:nvGrpSpPr>
          <p:grpSpPr bwMode="auto">
            <a:xfrm>
              <a:off x="715" y="2974"/>
              <a:ext cx="385" cy="711"/>
              <a:chOff x="715" y="2974"/>
              <a:chExt cx="385" cy="711"/>
            </a:xfrm>
          </p:grpSpPr>
          <p:sp>
            <p:nvSpPr>
              <p:cNvPr id="34835" name="Freeform 63"/>
              <p:cNvSpPr>
                <a:spLocks noChangeAspect="1"/>
              </p:cNvSpPr>
              <p:nvPr/>
            </p:nvSpPr>
            <p:spPr bwMode="auto">
              <a:xfrm>
                <a:off x="806" y="2974"/>
                <a:ext cx="245" cy="206"/>
              </a:xfrm>
              <a:custGeom>
                <a:avLst/>
                <a:gdLst>
                  <a:gd name="T0" fmla="*/ 30 w 274"/>
                  <a:gd name="T1" fmla="*/ 115 h 204"/>
                  <a:gd name="T2" fmla="*/ 28 w 274"/>
                  <a:gd name="T3" fmla="*/ 140 h 204"/>
                  <a:gd name="T4" fmla="*/ 27 w 274"/>
                  <a:gd name="T5" fmla="*/ 171 h 204"/>
                  <a:gd name="T6" fmla="*/ 24 w 274"/>
                  <a:gd name="T7" fmla="*/ 201 h 204"/>
                  <a:gd name="T8" fmla="*/ 22 w 274"/>
                  <a:gd name="T9" fmla="*/ 218 h 204"/>
                  <a:gd name="T10" fmla="*/ 20 w 274"/>
                  <a:gd name="T11" fmla="*/ 229 h 204"/>
                  <a:gd name="T12" fmla="*/ 19 w 274"/>
                  <a:gd name="T13" fmla="*/ 235 h 204"/>
                  <a:gd name="T14" fmla="*/ 17 w 274"/>
                  <a:gd name="T15" fmla="*/ 240 h 204"/>
                  <a:gd name="T16" fmla="*/ 15 w 274"/>
                  <a:gd name="T17" fmla="*/ 243 h 204"/>
                  <a:gd name="T18" fmla="*/ 13 w 274"/>
                  <a:gd name="T19" fmla="*/ 242 h 204"/>
                  <a:gd name="T20" fmla="*/ 12 w 274"/>
                  <a:gd name="T21" fmla="*/ 235 h 204"/>
                  <a:gd name="T22" fmla="*/ 13 w 274"/>
                  <a:gd name="T23" fmla="*/ 201 h 204"/>
                  <a:gd name="T24" fmla="*/ 13 w 274"/>
                  <a:gd name="T25" fmla="*/ 208 h 204"/>
                  <a:gd name="T26" fmla="*/ 14 w 274"/>
                  <a:gd name="T27" fmla="*/ 216 h 204"/>
                  <a:gd name="T28" fmla="*/ 15 w 274"/>
                  <a:gd name="T29" fmla="*/ 223 h 204"/>
                  <a:gd name="T30" fmla="*/ 16 w 274"/>
                  <a:gd name="T31" fmla="*/ 228 h 204"/>
                  <a:gd name="T32" fmla="*/ 17 w 274"/>
                  <a:gd name="T33" fmla="*/ 228 h 204"/>
                  <a:gd name="T34" fmla="*/ 19 w 274"/>
                  <a:gd name="T35" fmla="*/ 225 h 204"/>
                  <a:gd name="T36" fmla="*/ 21 w 274"/>
                  <a:gd name="T37" fmla="*/ 215 h 204"/>
                  <a:gd name="T38" fmla="*/ 22 w 274"/>
                  <a:gd name="T39" fmla="*/ 202 h 204"/>
                  <a:gd name="T40" fmla="*/ 24 w 274"/>
                  <a:gd name="T41" fmla="*/ 181 h 204"/>
                  <a:gd name="T42" fmla="*/ 25 w 274"/>
                  <a:gd name="T43" fmla="*/ 153 h 204"/>
                  <a:gd name="T44" fmla="*/ 25 w 274"/>
                  <a:gd name="T45" fmla="*/ 140 h 204"/>
                  <a:gd name="T46" fmla="*/ 26 w 274"/>
                  <a:gd name="T47" fmla="*/ 128 h 204"/>
                  <a:gd name="T48" fmla="*/ 26 w 274"/>
                  <a:gd name="T49" fmla="*/ 113 h 204"/>
                  <a:gd name="T50" fmla="*/ 26 w 274"/>
                  <a:gd name="T51" fmla="*/ 102 h 204"/>
                  <a:gd name="T52" fmla="*/ 25 w 274"/>
                  <a:gd name="T53" fmla="*/ 88 h 204"/>
                  <a:gd name="T54" fmla="*/ 24 w 274"/>
                  <a:gd name="T55" fmla="*/ 72 h 204"/>
                  <a:gd name="T56" fmla="*/ 21 w 274"/>
                  <a:gd name="T57" fmla="*/ 33 h 204"/>
                  <a:gd name="T58" fmla="*/ 19 w 274"/>
                  <a:gd name="T59" fmla="*/ 24 h 204"/>
                  <a:gd name="T60" fmla="*/ 15 w 274"/>
                  <a:gd name="T61" fmla="*/ 20 h 204"/>
                  <a:gd name="T62" fmla="*/ 12 w 274"/>
                  <a:gd name="T63" fmla="*/ 22 h 204"/>
                  <a:gd name="T64" fmla="*/ 9 w 274"/>
                  <a:gd name="T65" fmla="*/ 27 h 204"/>
                  <a:gd name="T66" fmla="*/ 7 w 274"/>
                  <a:gd name="T67" fmla="*/ 40 h 204"/>
                  <a:gd name="T68" fmla="*/ 6 w 274"/>
                  <a:gd name="T69" fmla="*/ 73 h 204"/>
                  <a:gd name="T70" fmla="*/ 4 w 274"/>
                  <a:gd name="T71" fmla="*/ 87 h 204"/>
                  <a:gd name="T72" fmla="*/ 4 w 274"/>
                  <a:gd name="T73" fmla="*/ 100 h 204"/>
                  <a:gd name="T74" fmla="*/ 4 w 274"/>
                  <a:gd name="T75" fmla="*/ 117 h 204"/>
                  <a:gd name="T76" fmla="*/ 5 w 274"/>
                  <a:gd name="T77" fmla="*/ 128 h 204"/>
                  <a:gd name="T78" fmla="*/ 6 w 274"/>
                  <a:gd name="T79" fmla="*/ 137 h 204"/>
                  <a:gd name="T80" fmla="*/ 6 w 274"/>
                  <a:gd name="T81" fmla="*/ 144 h 204"/>
                  <a:gd name="T82" fmla="*/ 6 w 274"/>
                  <a:gd name="T83" fmla="*/ 157 h 204"/>
                  <a:gd name="T84" fmla="*/ 6 w 274"/>
                  <a:gd name="T85" fmla="*/ 173 h 204"/>
                  <a:gd name="T86" fmla="*/ 5 w 274"/>
                  <a:gd name="T87" fmla="*/ 189 h 204"/>
                  <a:gd name="T88" fmla="*/ 4 w 274"/>
                  <a:gd name="T89" fmla="*/ 187 h 204"/>
                  <a:gd name="T90" fmla="*/ 4 w 274"/>
                  <a:gd name="T91" fmla="*/ 171 h 204"/>
                  <a:gd name="T92" fmla="*/ 4 w 274"/>
                  <a:gd name="T93" fmla="*/ 151 h 204"/>
                  <a:gd name="T94" fmla="*/ 4 w 274"/>
                  <a:gd name="T95" fmla="*/ 138 h 204"/>
                  <a:gd name="T96" fmla="*/ 0 w 274"/>
                  <a:gd name="T97" fmla="*/ 122 h 204"/>
                  <a:gd name="T98" fmla="*/ 4 w 274"/>
                  <a:gd name="T99" fmla="*/ 93 h 204"/>
                  <a:gd name="T100" fmla="*/ 4 w 274"/>
                  <a:gd name="T101" fmla="*/ 49 h 204"/>
                  <a:gd name="T102" fmla="*/ 5 w 274"/>
                  <a:gd name="T103" fmla="*/ 29 h 204"/>
                  <a:gd name="T104" fmla="*/ 9 w 274"/>
                  <a:gd name="T105" fmla="*/ 14 h 204"/>
                  <a:gd name="T106" fmla="*/ 12 w 274"/>
                  <a:gd name="T107" fmla="*/ 4 h 204"/>
                  <a:gd name="T108" fmla="*/ 15 w 274"/>
                  <a:gd name="T109" fmla="*/ 1 h 204"/>
                  <a:gd name="T110" fmla="*/ 19 w 274"/>
                  <a:gd name="T111" fmla="*/ 5 h 204"/>
                  <a:gd name="T112" fmla="*/ 23 w 274"/>
                  <a:gd name="T113" fmla="*/ 14 h 204"/>
                  <a:gd name="T114" fmla="*/ 26 w 274"/>
                  <a:gd name="T115" fmla="*/ 31 h 204"/>
                  <a:gd name="T116" fmla="*/ 28 w 274"/>
                  <a:gd name="T117" fmla="*/ 75 h 204"/>
                  <a:gd name="T118" fmla="*/ 30 w 274"/>
                  <a:gd name="T119" fmla="*/ 95 h 2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04"/>
                  <a:gd name="T182" fmla="*/ 274 w 274"/>
                  <a:gd name="T183" fmla="*/ 204 h 2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04">
                    <a:moveTo>
                      <a:pt x="273" y="75"/>
                    </a:moveTo>
                    <a:lnTo>
                      <a:pt x="271" y="85"/>
                    </a:lnTo>
                    <a:lnTo>
                      <a:pt x="271" y="95"/>
                    </a:lnTo>
                    <a:lnTo>
                      <a:pt x="268" y="104"/>
                    </a:lnTo>
                    <a:lnTo>
                      <a:pt x="266" y="112"/>
                    </a:lnTo>
                    <a:lnTo>
                      <a:pt x="263" y="120"/>
                    </a:lnTo>
                    <a:lnTo>
                      <a:pt x="259" y="128"/>
                    </a:lnTo>
                    <a:lnTo>
                      <a:pt x="254" y="135"/>
                    </a:lnTo>
                    <a:lnTo>
                      <a:pt x="250" y="142"/>
                    </a:lnTo>
                    <a:lnTo>
                      <a:pt x="243" y="150"/>
                    </a:lnTo>
                    <a:lnTo>
                      <a:pt x="236" y="156"/>
                    </a:lnTo>
                    <a:lnTo>
                      <a:pt x="229" y="161"/>
                    </a:lnTo>
                    <a:lnTo>
                      <a:pt x="223" y="167"/>
                    </a:lnTo>
                    <a:lnTo>
                      <a:pt x="215" y="173"/>
                    </a:lnTo>
                    <a:lnTo>
                      <a:pt x="208" y="178"/>
                    </a:lnTo>
                    <a:lnTo>
                      <a:pt x="200" y="184"/>
                    </a:lnTo>
                    <a:lnTo>
                      <a:pt x="193" y="188"/>
                    </a:lnTo>
                    <a:lnTo>
                      <a:pt x="188" y="189"/>
                    </a:lnTo>
                    <a:lnTo>
                      <a:pt x="182" y="191"/>
                    </a:lnTo>
                    <a:lnTo>
                      <a:pt x="176" y="193"/>
                    </a:lnTo>
                    <a:lnTo>
                      <a:pt x="172" y="195"/>
                    </a:lnTo>
                    <a:lnTo>
                      <a:pt x="166" y="197"/>
                    </a:lnTo>
                    <a:lnTo>
                      <a:pt x="161" y="198"/>
                    </a:lnTo>
                    <a:lnTo>
                      <a:pt x="155" y="200"/>
                    </a:lnTo>
                    <a:lnTo>
                      <a:pt x="151" y="201"/>
                    </a:lnTo>
                    <a:lnTo>
                      <a:pt x="145" y="203"/>
                    </a:lnTo>
                    <a:lnTo>
                      <a:pt x="140" y="203"/>
                    </a:lnTo>
                    <a:lnTo>
                      <a:pt x="134" y="203"/>
                    </a:lnTo>
                    <a:lnTo>
                      <a:pt x="128" y="202"/>
                    </a:lnTo>
                    <a:lnTo>
                      <a:pt x="123" y="202"/>
                    </a:lnTo>
                    <a:lnTo>
                      <a:pt x="117" y="201"/>
                    </a:lnTo>
                    <a:lnTo>
                      <a:pt x="112" y="199"/>
                    </a:lnTo>
                    <a:lnTo>
                      <a:pt x="107" y="195"/>
                    </a:lnTo>
                    <a:lnTo>
                      <a:pt x="92" y="176"/>
                    </a:lnTo>
                    <a:lnTo>
                      <a:pt x="123" y="158"/>
                    </a:lnTo>
                    <a:lnTo>
                      <a:pt x="123" y="161"/>
                    </a:lnTo>
                    <a:lnTo>
                      <a:pt x="125" y="163"/>
                    </a:lnTo>
                    <a:lnTo>
                      <a:pt x="126" y="167"/>
                    </a:lnTo>
                    <a:lnTo>
                      <a:pt x="128" y="168"/>
                    </a:lnTo>
                    <a:lnTo>
                      <a:pt x="130" y="172"/>
                    </a:lnTo>
                    <a:lnTo>
                      <a:pt x="132" y="174"/>
                    </a:lnTo>
                    <a:lnTo>
                      <a:pt x="134" y="176"/>
                    </a:lnTo>
                    <a:lnTo>
                      <a:pt x="137" y="178"/>
                    </a:lnTo>
                    <a:lnTo>
                      <a:pt x="138" y="181"/>
                    </a:lnTo>
                    <a:lnTo>
                      <a:pt x="141" y="183"/>
                    </a:lnTo>
                    <a:lnTo>
                      <a:pt x="143" y="185"/>
                    </a:lnTo>
                    <a:lnTo>
                      <a:pt x="146" y="186"/>
                    </a:lnTo>
                    <a:lnTo>
                      <a:pt x="148" y="188"/>
                    </a:lnTo>
                    <a:lnTo>
                      <a:pt x="152" y="188"/>
                    </a:lnTo>
                    <a:lnTo>
                      <a:pt x="156" y="188"/>
                    </a:lnTo>
                    <a:lnTo>
                      <a:pt x="160" y="188"/>
                    </a:lnTo>
                    <a:lnTo>
                      <a:pt x="165" y="188"/>
                    </a:lnTo>
                    <a:lnTo>
                      <a:pt x="171" y="187"/>
                    </a:lnTo>
                    <a:lnTo>
                      <a:pt x="176" y="185"/>
                    </a:lnTo>
                    <a:lnTo>
                      <a:pt x="182" y="181"/>
                    </a:lnTo>
                    <a:lnTo>
                      <a:pt x="186" y="179"/>
                    </a:lnTo>
                    <a:lnTo>
                      <a:pt x="192" y="175"/>
                    </a:lnTo>
                    <a:lnTo>
                      <a:pt x="196" y="171"/>
                    </a:lnTo>
                    <a:lnTo>
                      <a:pt x="202" y="166"/>
                    </a:lnTo>
                    <a:lnTo>
                      <a:pt x="206" y="162"/>
                    </a:lnTo>
                    <a:lnTo>
                      <a:pt x="210" y="157"/>
                    </a:lnTo>
                    <a:lnTo>
                      <a:pt x="213" y="153"/>
                    </a:lnTo>
                    <a:lnTo>
                      <a:pt x="218" y="147"/>
                    </a:lnTo>
                    <a:lnTo>
                      <a:pt x="222" y="143"/>
                    </a:lnTo>
                    <a:lnTo>
                      <a:pt x="226" y="138"/>
                    </a:lnTo>
                    <a:lnTo>
                      <a:pt x="230" y="133"/>
                    </a:lnTo>
                    <a:lnTo>
                      <a:pt x="235" y="128"/>
                    </a:lnTo>
                    <a:lnTo>
                      <a:pt x="235" y="124"/>
                    </a:lnTo>
                    <a:lnTo>
                      <a:pt x="235" y="120"/>
                    </a:lnTo>
                    <a:lnTo>
                      <a:pt x="235" y="117"/>
                    </a:lnTo>
                    <a:lnTo>
                      <a:pt x="237" y="111"/>
                    </a:lnTo>
                    <a:lnTo>
                      <a:pt x="237" y="108"/>
                    </a:lnTo>
                    <a:lnTo>
                      <a:pt x="237" y="102"/>
                    </a:lnTo>
                    <a:lnTo>
                      <a:pt x="237" y="99"/>
                    </a:lnTo>
                    <a:lnTo>
                      <a:pt x="238" y="93"/>
                    </a:lnTo>
                    <a:lnTo>
                      <a:pt x="237" y="89"/>
                    </a:lnTo>
                    <a:lnTo>
                      <a:pt x="237" y="85"/>
                    </a:lnTo>
                    <a:lnTo>
                      <a:pt x="236" y="82"/>
                    </a:lnTo>
                    <a:lnTo>
                      <a:pt x="236" y="76"/>
                    </a:lnTo>
                    <a:lnTo>
                      <a:pt x="234" y="72"/>
                    </a:lnTo>
                    <a:lnTo>
                      <a:pt x="233" y="68"/>
                    </a:lnTo>
                    <a:lnTo>
                      <a:pt x="232" y="64"/>
                    </a:lnTo>
                    <a:lnTo>
                      <a:pt x="230" y="59"/>
                    </a:lnTo>
                    <a:lnTo>
                      <a:pt x="223" y="52"/>
                    </a:lnTo>
                    <a:lnTo>
                      <a:pt x="215" y="44"/>
                    </a:lnTo>
                    <a:lnTo>
                      <a:pt x="206" y="39"/>
                    </a:lnTo>
                    <a:lnTo>
                      <a:pt x="198" y="33"/>
                    </a:lnTo>
                    <a:lnTo>
                      <a:pt x="188" y="29"/>
                    </a:lnTo>
                    <a:lnTo>
                      <a:pt x="179" y="25"/>
                    </a:lnTo>
                    <a:lnTo>
                      <a:pt x="169" y="24"/>
                    </a:lnTo>
                    <a:lnTo>
                      <a:pt x="160" y="21"/>
                    </a:lnTo>
                    <a:lnTo>
                      <a:pt x="148" y="21"/>
                    </a:lnTo>
                    <a:lnTo>
                      <a:pt x="138" y="20"/>
                    </a:lnTo>
                    <a:lnTo>
                      <a:pt x="127" y="21"/>
                    </a:lnTo>
                    <a:lnTo>
                      <a:pt x="117" y="21"/>
                    </a:lnTo>
                    <a:lnTo>
                      <a:pt x="106" y="22"/>
                    </a:lnTo>
                    <a:lnTo>
                      <a:pt x="97" y="24"/>
                    </a:lnTo>
                    <a:lnTo>
                      <a:pt x="87" y="25"/>
                    </a:lnTo>
                    <a:lnTo>
                      <a:pt x="78" y="27"/>
                    </a:lnTo>
                    <a:lnTo>
                      <a:pt x="73" y="32"/>
                    </a:lnTo>
                    <a:lnTo>
                      <a:pt x="69" y="36"/>
                    </a:lnTo>
                    <a:lnTo>
                      <a:pt x="66" y="40"/>
                    </a:lnTo>
                    <a:lnTo>
                      <a:pt x="62" y="43"/>
                    </a:lnTo>
                    <a:lnTo>
                      <a:pt x="58" y="49"/>
                    </a:lnTo>
                    <a:lnTo>
                      <a:pt x="56" y="53"/>
                    </a:lnTo>
                    <a:lnTo>
                      <a:pt x="52" y="57"/>
                    </a:lnTo>
                    <a:lnTo>
                      <a:pt x="50" y="61"/>
                    </a:lnTo>
                    <a:lnTo>
                      <a:pt x="48" y="67"/>
                    </a:lnTo>
                    <a:lnTo>
                      <a:pt x="46" y="71"/>
                    </a:lnTo>
                    <a:lnTo>
                      <a:pt x="45" y="77"/>
                    </a:lnTo>
                    <a:lnTo>
                      <a:pt x="45" y="80"/>
                    </a:lnTo>
                    <a:lnTo>
                      <a:pt x="45" y="86"/>
                    </a:lnTo>
                    <a:lnTo>
                      <a:pt x="46" y="92"/>
                    </a:lnTo>
                    <a:lnTo>
                      <a:pt x="47" y="97"/>
                    </a:lnTo>
                    <a:lnTo>
                      <a:pt x="50" y="102"/>
                    </a:lnTo>
                    <a:lnTo>
                      <a:pt x="52" y="105"/>
                    </a:lnTo>
                    <a:lnTo>
                      <a:pt x="54" y="108"/>
                    </a:lnTo>
                    <a:lnTo>
                      <a:pt x="55" y="111"/>
                    </a:lnTo>
                    <a:lnTo>
                      <a:pt x="57" y="113"/>
                    </a:lnTo>
                    <a:lnTo>
                      <a:pt x="57" y="117"/>
                    </a:lnTo>
                    <a:lnTo>
                      <a:pt x="57" y="119"/>
                    </a:lnTo>
                    <a:lnTo>
                      <a:pt x="57" y="122"/>
                    </a:lnTo>
                    <a:lnTo>
                      <a:pt x="58" y="124"/>
                    </a:lnTo>
                    <a:lnTo>
                      <a:pt x="57" y="128"/>
                    </a:lnTo>
                    <a:lnTo>
                      <a:pt x="57" y="131"/>
                    </a:lnTo>
                    <a:lnTo>
                      <a:pt x="57" y="135"/>
                    </a:lnTo>
                    <a:lnTo>
                      <a:pt x="57" y="137"/>
                    </a:lnTo>
                    <a:lnTo>
                      <a:pt x="57" y="140"/>
                    </a:lnTo>
                    <a:lnTo>
                      <a:pt x="57" y="143"/>
                    </a:lnTo>
                    <a:lnTo>
                      <a:pt x="57" y="147"/>
                    </a:lnTo>
                    <a:lnTo>
                      <a:pt x="59" y="150"/>
                    </a:lnTo>
                    <a:lnTo>
                      <a:pt x="51" y="151"/>
                    </a:lnTo>
                    <a:lnTo>
                      <a:pt x="46" y="151"/>
                    </a:lnTo>
                    <a:lnTo>
                      <a:pt x="40" y="151"/>
                    </a:lnTo>
                    <a:lnTo>
                      <a:pt x="35" y="150"/>
                    </a:lnTo>
                    <a:lnTo>
                      <a:pt x="29" y="148"/>
                    </a:lnTo>
                    <a:lnTo>
                      <a:pt x="26" y="145"/>
                    </a:lnTo>
                    <a:lnTo>
                      <a:pt x="22" y="142"/>
                    </a:lnTo>
                    <a:lnTo>
                      <a:pt x="18" y="139"/>
                    </a:lnTo>
                    <a:lnTo>
                      <a:pt x="14" y="135"/>
                    </a:lnTo>
                    <a:lnTo>
                      <a:pt x="11" y="131"/>
                    </a:lnTo>
                    <a:lnTo>
                      <a:pt x="8" y="127"/>
                    </a:lnTo>
                    <a:lnTo>
                      <a:pt x="6" y="121"/>
                    </a:lnTo>
                    <a:lnTo>
                      <a:pt x="4" y="118"/>
                    </a:lnTo>
                    <a:lnTo>
                      <a:pt x="2" y="112"/>
                    </a:lnTo>
                    <a:lnTo>
                      <a:pt x="0" y="107"/>
                    </a:lnTo>
                    <a:lnTo>
                      <a:pt x="0" y="102"/>
                    </a:lnTo>
                    <a:lnTo>
                      <a:pt x="2" y="92"/>
                    </a:lnTo>
                    <a:lnTo>
                      <a:pt x="6" y="82"/>
                    </a:lnTo>
                    <a:lnTo>
                      <a:pt x="10" y="73"/>
                    </a:lnTo>
                    <a:lnTo>
                      <a:pt x="16" y="64"/>
                    </a:lnTo>
                    <a:lnTo>
                      <a:pt x="21" y="57"/>
                    </a:lnTo>
                    <a:lnTo>
                      <a:pt x="29" y="49"/>
                    </a:lnTo>
                    <a:lnTo>
                      <a:pt x="36" y="42"/>
                    </a:lnTo>
                    <a:lnTo>
                      <a:pt x="46" y="34"/>
                    </a:lnTo>
                    <a:lnTo>
                      <a:pt x="54" y="29"/>
                    </a:lnTo>
                    <a:lnTo>
                      <a:pt x="63" y="24"/>
                    </a:lnTo>
                    <a:lnTo>
                      <a:pt x="72" y="19"/>
                    </a:lnTo>
                    <a:lnTo>
                      <a:pt x="82" y="14"/>
                    </a:lnTo>
                    <a:lnTo>
                      <a:pt x="92" y="10"/>
                    </a:lnTo>
                    <a:lnTo>
                      <a:pt x="102" y="6"/>
                    </a:lnTo>
                    <a:lnTo>
                      <a:pt x="112" y="4"/>
                    </a:lnTo>
                    <a:lnTo>
                      <a:pt x="123" y="0"/>
                    </a:lnTo>
                    <a:lnTo>
                      <a:pt x="134" y="1"/>
                    </a:lnTo>
                    <a:lnTo>
                      <a:pt x="145" y="1"/>
                    </a:lnTo>
                    <a:lnTo>
                      <a:pt x="156" y="2"/>
                    </a:lnTo>
                    <a:lnTo>
                      <a:pt x="169" y="3"/>
                    </a:lnTo>
                    <a:lnTo>
                      <a:pt x="179" y="5"/>
                    </a:lnTo>
                    <a:lnTo>
                      <a:pt x="190" y="7"/>
                    </a:lnTo>
                    <a:lnTo>
                      <a:pt x="200" y="11"/>
                    </a:lnTo>
                    <a:lnTo>
                      <a:pt x="212" y="14"/>
                    </a:lnTo>
                    <a:lnTo>
                      <a:pt x="220" y="19"/>
                    </a:lnTo>
                    <a:lnTo>
                      <a:pt x="230" y="24"/>
                    </a:lnTo>
                    <a:lnTo>
                      <a:pt x="238" y="31"/>
                    </a:lnTo>
                    <a:lnTo>
                      <a:pt x="246" y="37"/>
                    </a:lnTo>
                    <a:lnTo>
                      <a:pt x="253" y="46"/>
                    </a:lnTo>
                    <a:lnTo>
                      <a:pt x="261" y="55"/>
                    </a:lnTo>
                    <a:lnTo>
                      <a:pt x="266" y="65"/>
                    </a:lnTo>
                    <a:lnTo>
                      <a:pt x="273" y="75"/>
                    </a:lnTo>
                  </a:path>
                </a:pathLst>
              </a:custGeom>
              <a:solidFill>
                <a:srgbClr val="FF0000"/>
              </a:solidFill>
              <a:ln w="9525">
                <a:solidFill>
                  <a:srgbClr val="FF0000"/>
                </a:solidFill>
                <a:round/>
                <a:headEnd/>
                <a:tailEnd/>
              </a:ln>
            </p:spPr>
            <p:txBody>
              <a:bodyPr/>
              <a:lstStyle/>
              <a:p>
                <a:endParaRPr lang="de-DE"/>
              </a:p>
            </p:txBody>
          </p:sp>
          <p:sp>
            <p:nvSpPr>
              <p:cNvPr id="34836" name="Freeform 64"/>
              <p:cNvSpPr>
                <a:spLocks noChangeAspect="1"/>
              </p:cNvSpPr>
              <p:nvPr/>
            </p:nvSpPr>
            <p:spPr bwMode="auto">
              <a:xfrm>
                <a:off x="872" y="3103"/>
                <a:ext cx="11" cy="13"/>
              </a:xfrm>
              <a:custGeom>
                <a:avLst/>
                <a:gdLst>
                  <a:gd name="T0" fmla="*/ 0 w 12"/>
                  <a:gd name="T1" fmla="*/ 0 h 12"/>
                  <a:gd name="T2" fmla="*/ 6 w 12"/>
                  <a:gd name="T3" fmla="*/ 52 h 12"/>
                  <a:gd name="T4" fmla="*/ 0 w 12"/>
                  <a:gd name="T5" fmla="*/ 0 h 12"/>
                  <a:gd name="T6" fmla="*/ 0 w 12"/>
                  <a:gd name="T7" fmla="*/ 0 h 12"/>
                  <a:gd name="T8" fmla="*/ 0 w 12"/>
                  <a:gd name="T9" fmla="*/ 0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0"/>
                    </a:moveTo>
                    <a:lnTo>
                      <a:pt x="11" y="11"/>
                    </a:lnTo>
                    <a:lnTo>
                      <a:pt x="0" y="0"/>
                    </a:lnTo>
                  </a:path>
                </a:pathLst>
              </a:custGeom>
              <a:solidFill>
                <a:srgbClr val="FF0000"/>
              </a:solidFill>
              <a:ln w="9525">
                <a:solidFill>
                  <a:srgbClr val="FF0000"/>
                </a:solidFill>
                <a:round/>
                <a:headEnd/>
                <a:tailEnd/>
              </a:ln>
            </p:spPr>
            <p:txBody>
              <a:bodyPr/>
              <a:lstStyle/>
              <a:p>
                <a:endParaRPr lang="de-DE"/>
              </a:p>
            </p:txBody>
          </p:sp>
          <p:sp>
            <p:nvSpPr>
              <p:cNvPr id="34837" name="Freeform 65"/>
              <p:cNvSpPr>
                <a:spLocks noChangeAspect="1"/>
              </p:cNvSpPr>
              <p:nvPr/>
            </p:nvSpPr>
            <p:spPr bwMode="auto">
              <a:xfrm>
                <a:off x="715" y="3185"/>
                <a:ext cx="170" cy="351"/>
              </a:xfrm>
              <a:custGeom>
                <a:avLst/>
                <a:gdLst>
                  <a:gd name="T0" fmla="*/ 16 w 190"/>
                  <a:gd name="T1" fmla="*/ 112 h 347"/>
                  <a:gd name="T2" fmla="*/ 14 w 190"/>
                  <a:gd name="T3" fmla="*/ 159 h 347"/>
                  <a:gd name="T4" fmla="*/ 13 w 190"/>
                  <a:gd name="T5" fmla="*/ 196 h 347"/>
                  <a:gd name="T6" fmla="*/ 11 w 190"/>
                  <a:gd name="T7" fmla="*/ 235 h 347"/>
                  <a:gd name="T8" fmla="*/ 10 w 190"/>
                  <a:gd name="T9" fmla="*/ 281 h 347"/>
                  <a:gd name="T10" fmla="*/ 9 w 190"/>
                  <a:gd name="T11" fmla="*/ 317 h 347"/>
                  <a:gd name="T12" fmla="*/ 7 w 190"/>
                  <a:gd name="T13" fmla="*/ 360 h 347"/>
                  <a:gd name="T14" fmla="*/ 5 w 190"/>
                  <a:gd name="T15" fmla="*/ 401 h 347"/>
                  <a:gd name="T16" fmla="*/ 4 w 190"/>
                  <a:gd name="T17" fmla="*/ 422 h 347"/>
                  <a:gd name="T18" fmla="*/ 4 w 190"/>
                  <a:gd name="T19" fmla="*/ 426 h 347"/>
                  <a:gd name="T20" fmla="*/ 4 w 190"/>
                  <a:gd name="T21" fmla="*/ 429 h 347"/>
                  <a:gd name="T22" fmla="*/ 4 w 190"/>
                  <a:gd name="T23" fmla="*/ 432 h 347"/>
                  <a:gd name="T24" fmla="*/ 4 w 190"/>
                  <a:gd name="T25" fmla="*/ 434 h 347"/>
                  <a:gd name="T26" fmla="*/ 4 w 190"/>
                  <a:gd name="T27" fmla="*/ 434 h 347"/>
                  <a:gd name="T28" fmla="*/ 4 w 190"/>
                  <a:gd name="T29" fmla="*/ 434 h 347"/>
                  <a:gd name="T30" fmla="*/ 2 w 190"/>
                  <a:gd name="T31" fmla="*/ 434 h 347"/>
                  <a:gd name="T32" fmla="*/ 4 w 190"/>
                  <a:gd name="T33" fmla="*/ 409 h 347"/>
                  <a:gd name="T34" fmla="*/ 4 w 190"/>
                  <a:gd name="T35" fmla="*/ 358 h 347"/>
                  <a:gd name="T36" fmla="*/ 5 w 190"/>
                  <a:gd name="T37" fmla="*/ 304 h 347"/>
                  <a:gd name="T38" fmla="*/ 8 w 190"/>
                  <a:gd name="T39" fmla="*/ 256 h 347"/>
                  <a:gd name="T40" fmla="*/ 10 w 190"/>
                  <a:gd name="T41" fmla="*/ 200 h 347"/>
                  <a:gd name="T42" fmla="*/ 12 w 190"/>
                  <a:gd name="T43" fmla="*/ 145 h 347"/>
                  <a:gd name="T44" fmla="*/ 13 w 190"/>
                  <a:gd name="T45" fmla="*/ 95 h 347"/>
                  <a:gd name="T46" fmla="*/ 16 w 190"/>
                  <a:gd name="T47" fmla="*/ 34 h 347"/>
                  <a:gd name="T48" fmla="*/ 20 w 190"/>
                  <a:gd name="T49" fmla="*/ 0 h 347"/>
                  <a:gd name="T50" fmla="*/ 21 w 190"/>
                  <a:gd name="T51" fmla="*/ 12 h 347"/>
                  <a:gd name="T52" fmla="*/ 20 w 190"/>
                  <a:gd name="T53" fmla="*/ 22 h 347"/>
                  <a:gd name="T54" fmla="*/ 20 w 190"/>
                  <a:gd name="T55" fmla="*/ 32 h 347"/>
                  <a:gd name="T56" fmla="*/ 19 w 190"/>
                  <a:gd name="T57" fmla="*/ 39 h 347"/>
                  <a:gd name="T58" fmla="*/ 19 w 190"/>
                  <a:gd name="T59" fmla="*/ 68 h 347"/>
                  <a:gd name="T60" fmla="*/ 18 w 190"/>
                  <a:gd name="T61" fmla="*/ 76 h 347"/>
                  <a:gd name="T62" fmla="*/ 17 w 190"/>
                  <a:gd name="T63" fmla="*/ 85 h 347"/>
                  <a:gd name="T64" fmla="*/ 17 w 190"/>
                  <a:gd name="T65" fmla="*/ 95 h 347"/>
                  <a:gd name="T66" fmla="*/ 17 w 190"/>
                  <a:gd name="T67" fmla="*/ 95 h 3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0"/>
                  <a:gd name="T103" fmla="*/ 0 h 347"/>
                  <a:gd name="T104" fmla="*/ 190 w 190"/>
                  <a:gd name="T105" fmla="*/ 347 h 3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0" h="347">
                    <a:moveTo>
                      <a:pt x="158" y="75"/>
                    </a:moveTo>
                    <a:lnTo>
                      <a:pt x="149" y="92"/>
                    </a:lnTo>
                    <a:lnTo>
                      <a:pt x="141" y="108"/>
                    </a:lnTo>
                    <a:lnTo>
                      <a:pt x="134" y="125"/>
                    </a:lnTo>
                    <a:lnTo>
                      <a:pt x="126" y="140"/>
                    </a:lnTo>
                    <a:lnTo>
                      <a:pt x="119" y="156"/>
                    </a:lnTo>
                    <a:lnTo>
                      <a:pt x="111" y="172"/>
                    </a:lnTo>
                    <a:lnTo>
                      <a:pt x="104" y="189"/>
                    </a:lnTo>
                    <a:lnTo>
                      <a:pt x="97" y="204"/>
                    </a:lnTo>
                    <a:lnTo>
                      <a:pt x="90" y="221"/>
                    </a:lnTo>
                    <a:lnTo>
                      <a:pt x="83" y="238"/>
                    </a:lnTo>
                    <a:lnTo>
                      <a:pt x="76" y="254"/>
                    </a:lnTo>
                    <a:lnTo>
                      <a:pt x="70" y="270"/>
                    </a:lnTo>
                    <a:lnTo>
                      <a:pt x="64" y="286"/>
                    </a:lnTo>
                    <a:lnTo>
                      <a:pt x="58" y="302"/>
                    </a:lnTo>
                    <a:lnTo>
                      <a:pt x="53" y="319"/>
                    </a:lnTo>
                    <a:lnTo>
                      <a:pt x="48" y="334"/>
                    </a:lnTo>
                    <a:lnTo>
                      <a:pt x="44" y="336"/>
                    </a:lnTo>
                    <a:lnTo>
                      <a:pt x="43" y="338"/>
                    </a:lnTo>
                    <a:lnTo>
                      <a:pt x="39" y="339"/>
                    </a:lnTo>
                    <a:lnTo>
                      <a:pt x="37" y="341"/>
                    </a:lnTo>
                    <a:lnTo>
                      <a:pt x="33" y="342"/>
                    </a:lnTo>
                    <a:lnTo>
                      <a:pt x="32" y="342"/>
                    </a:lnTo>
                    <a:lnTo>
                      <a:pt x="28" y="344"/>
                    </a:lnTo>
                    <a:lnTo>
                      <a:pt x="26" y="344"/>
                    </a:lnTo>
                    <a:lnTo>
                      <a:pt x="22" y="346"/>
                    </a:lnTo>
                    <a:lnTo>
                      <a:pt x="18" y="346"/>
                    </a:lnTo>
                    <a:lnTo>
                      <a:pt x="14" y="346"/>
                    </a:lnTo>
                    <a:lnTo>
                      <a:pt x="13" y="346"/>
                    </a:lnTo>
                    <a:lnTo>
                      <a:pt x="9" y="346"/>
                    </a:lnTo>
                    <a:lnTo>
                      <a:pt x="5" y="346"/>
                    </a:lnTo>
                    <a:lnTo>
                      <a:pt x="2" y="346"/>
                    </a:lnTo>
                    <a:lnTo>
                      <a:pt x="0" y="344"/>
                    </a:lnTo>
                    <a:lnTo>
                      <a:pt x="10" y="326"/>
                    </a:lnTo>
                    <a:lnTo>
                      <a:pt x="22" y="306"/>
                    </a:lnTo>
                    <a:lnTo>
                      <a:pt x="31" y="285"/>
                    </a:lnTo>
                    <a:lnTo>
                      <a:pt x="42" y="264"/>
                    </a:lnTo>
                    <a:lnTo>
                      <a:pt x="51" y="244"/>
                    </a:lnTo>
                    <a:lnTo>
                      <a:pt x="60" y="223"/>
                    </a:lnTo>
                    <a:lnTo>
                      <a:pt x="70" y="203"/>
                    </a:lnTo>
                    <a:lnTo>
                      <a:pt x="80" y="180"/>
                    </a:lnTo>
                    <a:lnTo>
                      <a:pt x="89" y="160"/>
                    </a:lnTo>
                    <a:lnTo>
                      <a:pt x="98" y="138"/>
                    </a:lnTo>
                    <a:lnTo>
                      <a:pt x="108" y="118"/>
                    </a:lnTo>
                    <a:lnTo>
                      <a:pt x="118" y="96"/>
                    </a:lnTo>
                    <a:lnTo>
                      <a:pt x="127" y="75"/>
                    </a:lnTo>
                    <a:lnTo>
                      <a:pt x="138" y="54"/>
                    </a:lnTo>
                    <a:lnTo>
                      <a:pt x="149" y="34"/>
                    </a:lnTo>
                    <a:lnTo>
                      <a:pt x="161" y="12"/>
                    </a:lnTo>
                    <a:lnTo>
                      <a:pt x="187" y="0"/>
                    </a:lnTo>
                    <a:lnTo>
                      <a:pt x="188" y="7"/>
                    </a:lnTo>
                    <a:lnTo>
                      <a:pt x="189" y="12"/>
                    </a:lnTo>
                    <a:lnTo>
                      <a:pt x="188" y="18"/>
                    </a:lnTo>
                    <a:lnTo>
                      <a:pt x="188" y="22"/>
                    </a:lnTo>
                    <a:lnTo>
                      <a:pt x="186" y="28"/>
                    </a:lnTo>
                    <a:lnTo>
                      <a:pt x="184" y="32"/>
                    </a:lnTo>
                    <a:lnTo>
                      <a:pt x="181" y="36"/>
                    </a:lnTo>
                    <a:lnTo>
                      <a:pt x="179" y="39"/>
                    </a:lnTo>
                    <a:lnTo>
                      <a:pt x="176" y="44"/>
                    </a:lnTo>
                    <a:lnTo>
                      <a:pt x="172" y="48"/>
                    </a:lnTo>
                    <a:lnTo>
                      <a:pt x="168" y="52"/>
                    </a:lnTo>
                    <a:lnTo>
                      <a:pt x="166" y="56"/>
                    </a:lnTo>
                    <a:lnTo>
                      <a:pt x="162" y="61"/>
                    </a:lnTo>
                    <a:lnTo>
                      <a:pt x="160" y="65"/>
                    </a:lnTo>
                    <a:lnTo>
                      <a:pt x="158" y="70"/>
                    </a:lnTo>
                    <a:lnTo>
                      <a:pt x="158" y="75"/>
                    </a:lnTo>
                  </a:path>
                </a:pathLst>
              </a:custGeom>
              <a:solidFill>
                <a:srgbClr val="FF0000"/>
              </a:solidFill>
              <a:ln w="9525">
                <a:solidFill>
                  <a:srgbClr val="FF0000"/>
                </a:solidFill>
                <a:round/>
                <a:headEnd/>
                <a:tailEnd/>
              </a:ln>
            </p:spPr>
            <p:txBody>
              <a:bodyPr/>
              <a:lstStyle/>
              <a:p>
                <a:endParaRPr lang="de-DE"/>
              </a:p>
            </p:txBody>
          </p:sp>
          <p:sp>
            <p:nvSpPr>
              <p:cNvPr id="34838" name="Freeform 66"/>
              <p:cNvSpPr>
                <a:spLocks noChangeAspect="1"/>
              </p:cNvSpPr>
              <p:nvPr/>
            </p:nvSpPr>
            <p:spPr bwMode="auto">
              <a:xfrm>
                <a:off x="952" y="3213"/>
                <a:ext cx="148" cy="300"/>
              </a:xfrm>
              <a:custGeom>
                <a:avLst/>
                <a:gdLst>
                  <a:gd name="T0" fmla="*/ 4 w 166"/>
                  <a:gd name="T1" fmla="*/ 19 h 297"/>
                  <a:gd name="T2" fmla="*/ 6 w 166"/>
                  <a:gd name="T3" fmla="*/ 76 h 297"/>
                  <a:gd name="T4" fmla="*/ 8 w 166"/>
                  <a:gd name="T5" fmla="*/ 110 h 297"/>
                  <a:gd name="T6" fmla="*/ 9 w 166"/>
                  <a:gd name="T7" fmla="*/ 144 h 297"/>
                  <a:gd name="T8" fmla="*/ 11 w 166"/>
                  <a:gd name="T9" fmla="*/ 198 h 297"/>
                  <a:gd name="T10" fmla="*/ 12 w 166"/>
                  <a:gd name="T11" fmla="*/ 231 h 297"/>
                  <a:gd name="T12" fmla="*/ 14 w 166"/>
                  <a:gd name="T13" fmla="*/ 272 h 297"/>
                  <a:gd name="T14" fmla="*/ 16 w 166"/>
                  <a:gd name="T15" fmla="*/ 314 h 297"/>
                  <a:gd name="T16" fmla="*/ 17 w 166"/>
                  <a:gd name="T17" fmla="*/ 333 h 297"/>
                  <a:gd name="T18" fmla="*/ 16 w 166"/>
                  <a:gd name="T19" fmla="*/ 338 h 297"/>
                  <a:gd name="T20" fmla="*/ 15 w 166"/>
                  <a:gd name="T21" fmla="*/ 342 h 297"/>
                  <a:gd name="T22" fmla="*/ 15 w 166"/>
                  <a:gd name="T23" fmla="*/ 345 h 297"/>
                  <a:gd name="T24" fmla="*/ 13 w 166"/>
                  <a:gd name="T25" fmla="*/ 347 h 297"/>
                  <a:gd name="T26" fmla="*/ 13 w 166"/>
                  <a:gd name="T27" fmla="*/ 349 h 297"/>
                  <a:gd name="T28" fmla="*/ 12 w 166"/>
                  <a:gd name="T29" fmla="*/ 352 h 297"/>
                  <a:gd name="T30" fmla="*/ 12 w 166"/>
                  <a:gd name="T31" fmla="*/ 357 h 297"/>
                  <a:gd name="T32" fmla="*/ 11 w 166"/>
                  <a:gd name="T33" fmla="*/ 341 h 297"/>
                  <a:gd name="T34" fmla="*/ 9 w 166"/>
                  <a:gd name="T35" fmla="*/ 306 h 297"/>
                  <a:gd name="T36" fmla="*/ 8 w 166"/>
                  <a:gd name="T37" fmla="*/ 258 h 297"/>
                  <a:gd name="T38" fmla="*/ 5 w 166"/>
                  <a:gd name="T39" fmla="*/ 221 h 297"/>
                  <a:gd name="T40" fmla="*/ 4 w 166"/>
                  <a:gd name="T41" fmla="*/ 187 h 297"/>
                  <a:gd name="T42" fmla="*/ 4 w 166"/>
                  <a:gd name="T43" fmla="*/ 135 h 297"/>
                  <a:gd name="T44" fmla="*/ 4 w 166"/>
                  <a:gd name="T45" fmla="*/ 101 h 297"/>
                  <a:gd name="T46" fmla="*/ 4 w 166"/>
                  <a:gd name="T47" fmla="*/ 45 h 297"/>
                  <a:gd name="T48" fmla="*/ 0 w 166"/>
                  <a:gd name="T49" fmla="*/ 27 h 297"/>
                  <a:gd name="T50" fmla="*/ 1 w 166"/>
                  <a:gd name="T51" fmla="*/ 20 h 297"/>
                  <a:gd name="T52" fmla="*/ 3 w 166"/>
                  <a:gd name="T53" fmla="*/ 15 h 297"/>
                  <a:gd name="T54" fmla="*/ 4 w 166"/>
                  <a:gd name="T55" fmla="*/ 11 h 297"/>
                  <a:gd name="T56" fmla="*/ 4 w 166"/>
                  <a:gd name="T57" fmla="*/ 7 h 297"/>
                  <a:gd name="T58" fmla="*/ 4 w 166"/>
                  <a:gd name="T59" fmla="*/ 5 h 297"/>
                  <a:gd name="T60" fmla="*/ 4 w 166"/>
                  <a:gd name="T61" fmla="*/ 3 h 297"/>
                  <a:gd name="T62" fmla="*/ 4 w 166"/>
                  <a:gd name="T63" fmla="*/ 2 h 297"/>
                  <a:gd name="T64" fmla="*/ 4 w 166"/>
                  <a:gd name="T65" fmla="*/ 0 h 297"/>
                  <a:gd name="T66" fmla="*/ 4 w 166"/>
                  <a:gd name="T67" fmla="*/ 0 h 2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6"/>
                  <a:gd name="T103" fmla="*/ 0 h 297"/>
                  <a:gd name="T104" fmla="*/ 166 w 166"/>
                  <a:gd name="T105" fmla="*/ 297 h 2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6" h="297">
                    <a:moveTo>
                      <a:pt x="45" y="0"/>
                    </a:moveTo>
                    <a:lnTo>
                      <a:pt x="49" y="19"/>
                    </a:lnTo>
                    <a:lnTo>
                      <a:pt x="53" y="37"/>
                    </a:lnTo>
                    <a:lnTo>
                      <a:pt x="59" y="56"/>
                    </a:lnTo>
                    <a:lnTo>
                      <a:pt x="66" y="73"/>
                    </a:lnTo>
                    <a:lnTo>
                      <a:pt x="72" y="90"/>
                    </a:lnTo>
                    <a:lnTo>
                      <a:pt x="80" y="107"/>
                    </a:lnTo>
                    <a:lnTo>
                      <a:pt x="87" y="124"/>
                    </a:lnTo>
                    <a:lnTo>
                      <a:pt x="95" y="141"/>
                    </a:lnTo>
                    <a:lnTo>
                      <a:pt x="103" y="158"/>
                    </a:lnTo>
                    <a:lnTo>
                      <a:pt x="111" y="175"/>
                    </a:lnTo>
                    <a:lnTo>
                      <a:pt x="119" y="191"/>
                    </a:lnTo>
                    <a:lnTo>
                      <a:pt x="128" y="207"/>
                    </a:lnTo>
                    <a:lnTo>
                      <a:pt x="137" y="224"/>
                    </a:lnTo>
                    <a:lnTo>
                      <a:pt x="147" y="239"/>
                    </a:lnTo>
                    <a:lnTo>
                      <a:pt x="156" y="254"/>
                    </a:lnTo>
                    <a:lnTo>
                      <a:pt x="165" y="269"/>
                    </a:lnTo>
                    <a:lnTo>
                      <a:pt x="161" y="273"/>
                    </a:lnTo>
                    <a:lnTo>
                      <a:pt x="159" y="276"/>
                    </a:lnTo>
                    <a:lnTo>
                      <a:pt x="155" y="278"/>
                    </a:lnTo>
                    <a:lnTo>
                      <a:pt x="153" y="280"/>
                    </a:lnTo>
                    <a:lnTo>
                      <a:pt x="149" y="282"/>
                    </a:lnTo>
                    <a:lnTo>
                      <a:pt x="146" y="283"/>
                    </a:lnTo>
                    <a:lnTo>
                      <a:pt x="142" y="285"/>
                    </a:lnTo>
                    <a:lnTo>
                      <a:pt x="139" y="285"/>
                    </a:lnTo>
                    <a:lnTo>
                      <a:pt x="135" y="287"/>
                    </a:lnTo>
                    <a:lnTo>
                      <a:pt x="131" y="287"/>
                    </a:lnTo>
                    <a:lnTo>
                      <a:pt x="128" y="289"/>
                    </a:lnTo>
                    <a:lnTo>
                      <a:pt x="124" y="289"/>
                    </a:lnTo>
                    <a:lnTo>
                      <a:pt x="120" y="291"/>
                    </a:lnTo>
                    <a:lnTo>
                      <a:pt x="117" y="293"/>
                    </a:lnTo>
                    <a:lnTo>
                      <a:pt x="114" y="295"/>
                    </a:lnTo>
                    <a:lnTo>
                      <a:pt x="112" y="296"/>
                    </a:lnTo>
                    <a:lnTo>
                      <a:pt x="104" y="281"/>
                    </a:lnTo>
                    <a:lnTo>
                      <a:pt x="97" y="264"/>
                    </a:lnTo>
                    <a:lnTo>
                      <a:pt x="88" y="247"/>
                    </a:lnTo>
                    <a:lnTo>
                      <a:pt x="80" y="230"/>
                    </a:lnTo>
                    <a:lnTo>
                      <a:pt x="71" y="215"/>
                    </a:lnTo>
                    <a:lnTo>
                      <a:pt x="63" y="197"/>
                    </a:lnTo>
                    <a:lnTo>
                      <a:pt x="54" y="181"/>
                    </a:lnTo>
                    <a:lnTo>
                      <a:pt x="47" y="164"/>
                    </a:lnTo>
                    <a:lnTo>
                      <a:pt x="38" y="148"/>
                    </a:lnTo>
                    <a:lnTo>
                      <a:pt x="30" y="131"/>
                    </a:lnTo>
                    <a:lnTo>
                      <a:pt x="23" y="115"/>
                    </a:lnTo>
                    <a:lnTo>
                      <a:pt x="18" y="98"/>
                    </a:lnTo>
                    <a:lnTo>
                      <a:pt x="12" y="81"/>
                    </a:lnTo>
                    <a:lnTo>
                      <a:pt x="9" y="63"/>
                    </a:lnTo>
                    <a:lnTo>
                      <a:pt x="5" y="45"/>
                    </a:lnTo>
                    <a:lnTo>
                      <a:pt x="5" y="27"/>
                    </a:lnTo>
                    <a:lnTo>
                      <a:pt x="0" y="27"/>
                    </a:lnTo>
                    <a:lnTo>
                      <a:pt x="0" y="24"/>
                    </a:lnTo>
                    <a:lnTo>
                      <a:pt x="1" y="20"/>
                    </a:lnTo>
                    <a:lnTo>
                      <a:pt x="2" y="19"/>
                    </a:lnTo>
                    <a:lnTo>
                      <a:pt x="3" y="15"/>
                    </a:lnTo>
                    <a:lnTo>
                      <a:pt x="5" y="13"/>
                    </a:lnTo>
                    <a:lnTo>
                      <a:pt x="9" y="11"/>
                    </a:lnTo>
                    <a:lnTo>
                      <a:pt x="12" y="9"/>
                    </a:lnTo>
                    <a:lnTo>
                      <a:pt x="16" y="7"/>
                    </a:lnTo>
                    <a:lnTo>
                      <a:pt x="19" y="7"/>
                    </a:lnTo>
                    <a:lnTo>
                      <a:pt x="23" y="5"/>
                    </a:lnTo>
                    <a:lnTo>
                      <a:pt x="27" y="5"/>
                    </a:lnTo>
                    <a:lnTo>
                      <a:pt x="30" y="3"/>
                    </a:lnTo>
                    <a:lnTo>
                      <a:pt x="33" y="3"/>
                    </a:lnTo>
                    <a:lnTo>
                      <a:pt x="37" y="2"/>
                    </a:lnTo>
                    <a:lnTo>
                      <a:pt x="41" y="2"/>
                    </a:lnTo>
                    <a:lnTo>
                      <a:pt x="45" y="0"/>
                    </a:lnTo>
                  </a:path>
                </a:pathLst>
              </a:custGeom>
              <a:solidFill>
                <a:srgbClr val="FF0000"/>
              </a:solidFill>
              <a:ln w="9525">
                <a:solidFill>
                  <a:srgbClr val="FF0000"/>
                </a:solidFill>
                <a:round/>
                <a:headEnd/>
                <a:tailEnd/>
              </a:ln>
            </p:spPr>
            <p:txBody>
              <a:bodyPr/>
              <a:lstStyle/>
              <a:p>
                <a:endParaRPr lang="de-DE"/>
              </a:p>
            </p:txBody>
          </p:sp>
          <p:sp>
            <p:nvSpPr>
              <p:cNvPr id="34839" name="Freeform 67"/>
              <p:cNvSpPr>
                <a:spLocks noChangeAspect="1"/>
              </p:cNvSpPr>
              <p:nvPr/>
            </p:nvSpPr>
            <p:spPr bwMode="auto">
              <a:xfrm>
                <a:off x="727" y="3561"/>
                <a:ext cx="342" cy="124"/>
              </a:xfrm>
              <a:custGeom>
                <a:avLst/>
                <a:gdLst>
                  <a:gd name="T0" fmla="*/ 6 w 383"/>
                  <a:gd name="T1" fmla="*/ 4 h 123"/>
                  <a:gd name="T2" fmla="*/ 5 w 383"/>
                  <a:gd name="T3" fmla="*/ 11 h 123"/>
                  <a:gd name="T4" fmla="*/ 4 w 383"/>
                  <a:gd name="T5" fmla="*/ 17 h 123"/>
                  <a:gd name="T6" fmla="*/ 4 w 383"/>
                  <a:gd name="T7" fmla="*/ 25 h 123"/>
                  <a:gd name="T8" fmla="*/ 4 w 383"/>
                  <a:gd name="T9" fmla="*/ 33 h 123"/>
                  <a:gd name="T10" fmla="*/ 4 w 383"/>
                  <a:gd name="T11" fmla="*/ 41 h 123"/>
                  <a:gd name="T12" fmla="*/ 5 w 383"/>
                  <a:gd name="T13" fmla="*/ 48 h 123"/>
                  <a:gd name="T14" fmla="*/ 6 w 383"/>
                  <a:gd name="T15" fmla="*/ 55 h 123"/>
                  <a:gd name="T16" fmla="*/ 8 w 383"/>
                  <a:gd name="T17" fmla="*/ 93 h 123"/>
                  <a:gd name="T18" fmla="*/ 12 w 383"/>
                  <a:gd name="T19" fmla="*/ 112 h 123"/>
                  <a:gd name="T20" fmla="*/ 17 w 383"/>
                  <a:gd name="T21" fmla="*/ 119 h 123"/>
                  <a:gd name="T22" fmla="*/ 21 w 383"/>
                  <a:gd name="T23" fmla="*/ 116 h 123"/>
                  <a:gd name="T24" fmla="*/ 25 w 383"/>
                  <a:gd name="T25" fmla="*/ 106 h 123"/>
                  <a:gd name="T26" fmla="*/ 29 w 383"/>
                  <a:gd name="T27" fmla="*/ 90 h 123"/>
                  <a:gd name="T28" fmla="*/ 34 w 383"/>
                  <a:gd name="T29" fmla="*/ 53 h 123"/>
                  <a:gd name="T30" fmla="*/ 38 w 383"/>
                  <a:gd name="T31" fmla="*/ 35 h 123"/>
                  <a:gd name="T32" fmla="*/ 40 w 383"/>
                  <a:gd name="T33" fmla="*/ 30 h 123"/>
                  <a:gd name="T34" fmla="*/ 40 w 383"/>
                  <a:gd name="T35" fmla="*/ 36 h 123"/>
                  <a:gd name="T36" fmla="*/ 40 w 383"/>
                  <a:gd name="T37" fmla="*/ 40 h 123"/>
                  <a:gd name="T38" fmla="*/ 39 w 383"/>
                  <a:gd name="T39" fmla="*/ 44 h 123"/>
                  <a:gd name="T40" fmla="*/ 39 w 383"/>
                  <a:gd name="T41" fmla="*/ 47 h 123"/>
                  <a:gd name="T42" fmla="*/ 38 w 383"/>
                  <a:gd name="T43" fmla="*/ 51 h 123"/>
                  <a:gd name="T44" fmla="*/ 37 w 383"/>
                  <a:gd name="T45" fmla="*/ 53 h 123"/>
                  <a:gd name="T46" fmla="*/ 36 w 383"/>
                  <a:gd name="T47" fmla="*/ 56 h 123"/>
                  <a:gd name="T48" fmla="*/ 35 w 383"/>
                  <a:gd name="T49" fmla="*/ 83 h 123"/>
                  <a:gd name="T50" fmla="*/ 31 w 383"/>
                  <a:gd name="T51" fmla="*/ 96 h 123"/>
                  <a:gd name="T52" fmla="*/ 27 w 383"/>
                  <a:gd name="T53" fmla="*/ 109 h 123"/>
                  <a:gd name="T54" fmla="*/ 23 w 383"/>
                  <a:gd name="T55" fmla="*/ 121 h 123"/>
                  <a:gd name="T56" fmla="*/ 19 w 383"/>
                  <a:gd name="T57" fmla="*/ 132 h 123"/>
                  <a:gd name="T58" fmla="*/ 15 w 383"/>
                  <a:gd name="T59" fmla="*/ 140 h 123"/>
                  <a:gd name="T60" fmla="*/ 11 w 383"/>
                  <a:gd name="T61" fmla="*/ 142 h 123"/>
                  <a:gd name="T62" fmla="*/ 7 w 383"/>
                  <a:gd name="T63" fmla="*/ 137 h 123"/>
                  <a:gd name="T64" fmla="*/ 4 w 383"/>
                  <a:gd name="T65" fmla="*/ 130 h 123"/>
                  <a:gd name="T66" fmla="*/ 4 w 383"/>
                  <a:gd name="T67" fmla="*/ 126 h 123"/>
                  <a:gd name="T68" fmla="*/ 4 w 383"/>
                  <a:gd name="T69" fmla="*/ 119 h 123"/>
                  <a:gd name="T70" fmla="*/ 4 w 383"/>
                  <a:gd name="T71" fmla="*/ 112 h 123"/>
                  <a:gd name="T72" fmla="*/ 4 w 383"/>
                  <a:gd name="T73" fmla="*/ 104 h 123"/>
                  <a:gd name="T74" fmla="*/ 4 w 383"/>
                  <a:gd name="T75" fmla="*/ 96 h 123"/>
                  <a:gd name="T76" fmla="*/ 3 w 383"/>
                  <a:gd name="T77" fmla="*/ 85 h 123"/>
                  <a:gd name="T78" fmla="*/ 0 w 383"/>
                  <a:gd name="T79" fmla="*/ 54 h 123"/>
                  <a:gd name="T80" fmla="*/ 0 w 383"/>
                  <a:gd name="T81" fmla="*/ 43 h 123"/>
                  <a:gd name="T82" fmla="*/ 1 w 383"/>
                  <a:gd name="T83" fmla="*/ 34 h 123"/>
                  <a:gd name="T84" fmla="*/ 4 w 383"/>
                  <a:gd name="T85" fmla="*/ 25 h 123"/>
                  <a:gd name="T86" fmla="*/ 4 w 383"/>
                  <a:gd name="T87" fmla="*/ 18 h 123"/>
                  <a:gd name="T88" fmla="*/ 4 w 383"/>
                  <a:gd name="T89" fmla="*/ 13 h 123"/>
                  <a:gd name="T90" fmla="*/ 4 w 383"/>
                  <a:gd name="T91" fmla="*/ 8 h 123"/>
                  <a:gd name="T92" fmla="*/ 4 w 383"/>
                  <a:gd name="T93" fmla="*/ 5 h 123"/>
                  <a:gd name="T94" fmla="*/ 5 w 383"/>
                  <a:gd name="T95" fmla="*/ 2 h 123"/>
                  <a:gd name="T96" fmla="*/ 6 w 383"/>
                  <a:gd name="T97" fmla="*/ 0 h 1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3"/>
                  <a:gd name="T148" fmla="*/ 0 h 123"/>
                  <a:gd name="T149" fmla="*/ 383 w 383"/>
                  <a:gd name="T150" fmla="*/ 123 h 1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3" h="123">
                    <a:moveTo>
                      <a:pt x="57" y="0"/>
                    </a:moveTo>
                    <a:lnTo>
                      <a:pt x="55" y="4"/>
                    </a:lnTo>
                    <a:lnTo>
                      <a:pt x="53" y="7"/>
                    </a:lnTo>
                    <a:lnTo>
                      <a:pt x="51" y="11"/>
                    </a:lnTo>
                    <a:lnTo>
                      <a:pt x="50" y="13"/>
                    </a:lnTo>
                    <a:lnTo>
                      <a:pt x="48" y="17"/>
                    </a:lnTo>
                    <a:lnTo>
                      <a:pt x="48" y="21"/>
                    </a:lnTo>
                    <a:lnTo>
                      <a:pt x="48" y="25"/>
                    </a:lnTo>
                    <a:lnTo>
                      <a:pt x="48" y="28"/>
                    </a:lnTo>
                    <a:lnTo>
                      <a:pt x="48" y="33"/>
                    </a:lnTo>
                    <a:lnTo>
                      <a:pt x="48" y="37"/>
                    </a:lnTo>
                    <a:lnTo>
                      <a:pt x="48" y="41"/>
                    </a:lnTo>
                    <a:lnTo>
                      <a:pt x="50" y="45"/>
                    </a:lnTo>
                    <a:lnTo>
                      <a:pt x="51" y="48"/>
                    </a:lnTo>
                    <a:lnTo>
                      <a:pt x="53" y="51"/>
                    </a:lnTo>
                    <a:lnTo>
                      <a:pt x="55" y="55"/>
                    </a:lnTo>
                    <a:lnTo>
                      <a:pt x="57" y="56"/>
                    </a:lnTo>
                    <a:lnTo>
                      <a:pt x="74" y="73"/>
                    </a:lnTo>
                    <a:lnTo>
                      <a:pt x="93" y="84"/>
                    </a:lnTo>
                    <a:lnTo>
                      <a:pt x="112" y="92"/>
                    </a:lnTo>
                    <a:lnTo>
                      <a:pt x="133" y="96"/>
                    </a:lnTo>
                    <a:lnTo>
                      <a:pt x="153" y="99"/>
                    </a:lnTo>
                    <a:lnTo>
                      <a:pt x="175" y="98"/>
                    </a:lnTo>
                    <a:lnTo>
                      <a:pt x="195" y="96"/>
                    </a:lnTo>
                    <a:lnTo>
                      <a:pt x="217" y="91"/>
                    </a:lnTo>
                    <a:lnTo>
                      <a:pt x="238" y="86"/>
                    </a:lnTo>
                    <a:lnTo>
                      <a:pt x="260" y="78"/>
                    </a:lnTo>
                    <a:lnTo>
                      <a:pt x="281" y="70"/>
                    </a:lnTo>
                    <a:lnTo>
                      <a:pt x="302" y="61"/>
                    </a:lnTo>
                    <a:lnTo>
                      <a:pt x="322" y="53"/>
                    </a:lnTo>
                    <a:lnTo>
                      <a:pt x="342" y="43"/>
                    </a:lnTo>
                    <a:lnTo>
                      <a:pt x="361" y="35"/>
                    </a:lnTo>
                    <a:lnTo>
                      <a:pt x="380" y="27"/>
                    </a:lnTo>
                    <a:lnTo>
                      <a:pt x="380" y="30"/>
                    </a:lnTo>
                    <a:lnTo>
                      <a:pt x="382" y="33"/>
                    </a:lnTo>
                    <a:lnTo>
                      <a:pt x="382" y="36"/>
                    </a:lnTo>
                    <a:lnTo>
                      <a:pt x="382" y="38"/>
                    </a:lnTo>
                    <a:lnTo>
                      <a:pt x="380" y="40"/>
                    </a:lnTo>
                    <a:lnTo>
                      <a:pt x="378" y="42"/>
                    </a:lnTo>
                    <a:lnTo>
                      <a:pt x="375" y="44"/>
                    </a:lnTo>
                    <a:lnTo>
                      <a:pt x="373" y="45"/>
                    </a:lnTo>
                    <a:lnTo>
                      <a:pt x="370" y="47"/>
                    </a:lnTo>
                    <a:lnTo>
                      <a:pt x="367" y="49"/>
                    </a:lnTo>
                    <a:lnTo>
                      <a:pt x="363" y="51"/>
                    </a:lnTo>
                    <a:lnTo>
                      <a:pt x="361" y="51"/>
                    </a:lnTo>
                    <a:lnTo>
                      <a:pt x="357" y="53"/>
                    </a:lnTo>
                    <a:lnTo>
                      <a:pt x="355" y="55"/>
                    </a:lnTo>
                    <a:lnTo>
                      <a:pt x="352" y="56"/>
                    </a:lnTo>
                    <a:lnTo>
                      <a:pt x="351" y="56"/>
                    </a:lnTo>
                    <a:lnTo>
                      <a:pt x="332" y="63"/>
                    </a:lnTo>
                    <a:lnTo>
                      <a:pt x="313" y="68"/>
                    </a:lnTo>
                    <a:lnTo>
                      <a:pt x="294" y="76"/>
                    </a:lnTo>
                    <a:lnTo>
                      <a:pt x="277" y="81"/>
                    </a:lnTo>
                    <a:lnTo>
                      <a:pt x="258" y="89"/>
                    </a:lnTo>
                    <a:lnTo>
                      <a:pt x="239" y="95"/>
                    </a:lnTo>
                    <a:lnTo>
                      <a:pt x="221" y="101"/>
                    </a:lnTo>
                    <a:lnTo>
                      <a:pt x="203" y="106"/>
                    </a:lnTo>
                    <a:lnTo>
                      <a:pt x="183" y="112"/>
                    </a:lnTo>
                    <a:lnTo>
                      <a:pt x="165" y="116"/>
                    </a:lnTo>
                    <a:lnTo>
                      <a:pt x="145" y="120"/>
                    </a:lnTo>
                    <a:lnTo>
                      <a:pt x="126" y="121"/>
                    </a:lnTo>
                    <a:lnTo>
                      <a:pt x="106" y="122"/>
                    </a:lnTo>
                    <a:lnTo>
                      <a:pt x="87" y="121"/>
                    </a:lnTo>
                    <a:lnTo>
                      <a:pt x="66" y="117"/>
                    </a:lnTo>
                    <a:lnTo>
                      <a:pt x="46" y="112"/>
                    </a:lnTo>
                    <a:lnTo>
                      <a:pt x="40" y="110"/>
                    </a:lnTo>
                    <a:lnTo>
                      <a:pt x="36" y="108"/>
                    </a:lnTo>
                    <a:lnTo>
                      <a:pt x="31" y="106"/>
                    </a:lnTo>
                    <a:lnTo>
                      <a:pt x="28" y="103"/>
                    </a:lnTo>
                    <a:lnTo>
                      <a:pt x="24" y="99"/>
                    </a:lnTo>
                    <a:lnTo>
                      <a:pt x="20" y="96"/>
                    </a:lnTo>
                    <a:lnTo>
                      <a:pt x="17" y="92"/>
                    </a:lnTo>
                    <a:lnTo>
                      <a:pt x="15" y="87"/>
                    </a:lnTo>
                    <a:lnTo>
                      <a:pt x="11" y="84"/>
                    </a:lnTo>
                    <a:lnTo>
                      <a:pt x="9" y="79"/>
                    </a:lnTo>
                    <a:lnTo>
                      <a:pt x="7" y="76"/>
                    </a:lnTo>
                    <a:lnTo>
                      <a:pt x="5" y="70"/>
                    </a:lnTo>
                    <a:lnTo>
                      <a:pt x="3" y="65"/>
                    </a:lnTo>
                    <a:lnTo>
                      <a:pt x="2" y="59"/>
                    </a:lnTo>
                    <a:lnTo>
                      <a:pt x="0" y="54"/>
                    </a:lnTo>
                    <a:lnTo>
                      <a:pt x="0" y="48"/>
                    </a:lnTo>
                    <a:lnTo>
                      <a:pt x="0" y="43"/>
                    </a:lnTo>
                    <a:lnTo>
                      <a:pt x="0" y="38"/>
                    </a:lnTo>
                    <a:lnTo>
                      <a:pt x="1" y="34"/>
                    </a:lnTo>
                    <a:lnTo>
                      <a:pt x="3" y="28"/>
                    </a:lnTo>
                    <a:lnTo>
                      <a:pt x="6" y="25"/>
                    </a:lnTo>
                    <a:lnTo>
                      <a:pt x="10" y="21"/>
                    </a:lnTo>
                    <a:lnTo>
                      <a:pt x="13" y="18"/>
                    </a:lnTo>
                    <a:lnTo>
                      <a:pt x="18" y="15"/>
                    </a:lnTo>
                    <a:lnTo>
                      <a:pt x="21" y="13"/>
                    </a:lnTo>
                    <a:lnTo>
                      <a:pt x="27" y="10"/>
                    </a:lnTo>
                    <a:lnTo>
                      <a:pt x="31" y="8"/>
                    </a:lnTo>
                    <a:lnTo>
                      <a:pt x="37" y="6"/>
                    </a:lnTo>
                    <a:lnTo>
                      <a:pt x="41" y="5"/>
                    </a:lnTo>
                    <a:lnTo>
                      <a:pt x="47" y="3"/>
                    </a:lnTo>
                    <a:lnTo>
                      <a:pt x="51" y="2"/>
                    </a:lnTo>
                    <a:lnTo>
                      <a:pt x="57" y="0"/>
                    </a:lnTo>
                  </a:path>
                </a:pathLst>
              </a:custGeom>
              <a:solidFill>
                <a:srgbClr val="FF0000"/>
              </a:solidFill>
              <a:ln w="9525">
                <a:solidFill>
                  <a:srgbClr val="FF0000"/>
                </a:solidFill>
                <a:round/>
                <a:headEnd/>
                <a:tailEnd/>
              </a:ln>
            </p:spPr>
            <p:txBody>
              <a:bodyPr/>
              <a:lstStyle/>
              <a:p>
                <a:endParaRPr lang="de-DE"/>
              </a:p>
            </p:txBody>
          </p:sp>
        </p:grpSp>
        <p:grpSp>
          <p:nvGrpSpPr>
            <p:cNvPr id="34828" name="Group 68"/>
            <p:cNvGrpSpPr>
              <a:grpSpLocks/>
            </p:cNvGrpSpPr>
            <p:nvPr/>
          </p:nvGrpSpPr>
          <p:grpSpPr bwMode="auto">
            <a:xfrm>
              <a:off x="593" y="2757"/>
              <a:ext cx="711" cy="302"/>
              <a:chOff x="593" y="2757"/>
              <a:chExt cx="711" cy="302"/>
            </a:xfrm>
          </p:grpSpPr>
          <p:sp>
            <p:nvSpPr>
              <p:cNvPr id="34829" name="Freeform 69"/>
              <p:cNvSpPr>
                <a:spLocks noChangeAspect="1"/>
              </p:cNvSpPr>
              <p:nvPr/>
            </p:nvSpPr>
            <p:spPr bwMode="auto">
              <a:xfrm>
                <a:off x="923" y="2762"/>
                <a:ext cx="49" cy="139"/>
              </a:xfrm>
              <a:custGeom>
                <a:avLst/>
                <a:gdLst>
                  <a:gd name="T0" fmla="*/ 3 w 58"/>
                  <a:gd name="T1" fmla="*/ 36 h 138"/>
                  <a:gd name="T2" fmla="*/ 3 w 58"/>
                  <a:gd name="T3" fmla="*/ 55 h 138"/>
                  <a:gd name="T4" fmla="*/ 3 w 58"/>
                  <a:gd name="T5" fmla="*/ 93 h 138"/>
                  <a:gd name="T6" fmla="*/ 3 w 58"/>
                  <a:gd name="T7" fmla="*/ 111 h 138"/>
                  <a:gd name="T8" fmla="*/ 3 w 58"/>
                  <a:gd name="T9" fmla="*/ 122 h 138"/>
                  <a:gd name="T10" fmla="*/ 3 w 58"/>
                  <a:gd name="T11" fmla="*/ 127 h 138"/>
                  <a:gd name="T12" fmla="*/ 3 w 58"/>
                  <a:gd name="T13" fmla="*/ 129 h 138"/>
                  <a:gd name="T14" fmla="*/ 3 w 58"/>
                  <a:gd name="T15" fmla="*/ 132 h 138"/>
                  <a:gd name="T16" fmla="*/ 3 w 58"/>
                  <a:gd name="T17" fmla="*/ 137 h 138"/>
                  <a:gd name="T18" fmla="*/ 3 w 58"/>
                  <a:gd name="T19" fmla="*/ 143 h 138"/>
                  <a:gd name="T20" fmla="*/ 3 w 58"/>
                  <a:gd name="T21" fmla="*/ 154 h 138"/>
                  <a:gd name="T22" fmla="*/ 3 w 58"/>
                  <a:gd name="T23" fmla="*/ 157 h 138"/>
                  <a:gd name="T24" fmla="*/ 3 w 58"/>
                  <a:gd name="T25" fmla="*/ 155 h 138"/>
                  <a:gd name="T26" fmla="*/ 3 w 58"/>
                  <a:gd name="T27" fmla="*/ 150 h 138"/>
                  <a:gd name="T28" fmla="*/ 3 w 58"/>
                  <a:gd name="T29" fmla="*/ 147 h 138"/>
                  <a:gd name="T30" fmla="*/ 3 w 58"/>
                  <a:gd name="T31" fmla="*/ 143 h 138"/>
                  <a:gd name="T32" fmla="*/ 3 w 58"/>
                  <a:gd name="T33" fmla="*/ 139 h 138"/>
                  <a:gd name="T34" fmla="*/ 3 w 58"/>
                  <a:gd name="T35" fmla="*/ 128 h 138"/>
                  <a:gd name="T36" fmla="*/ 2 w 58"/>
                  <a:gd name="T37" fmla="*/ 117 h 138"/>
                  <a:gd name="T38" fmla="*/ 0 w 58"/>
                  <a:gd name="T39" fmla="*/ 108 h 138"/>
                  <a:gd name="T40" fmla="*/ 1 w 58"/>
                  <a:gd name="T41" fmla="*/ 100 h 138"/>
                  <a:gd name="T42" fmla="*/ 3 w 58"/>
                  <a:gd name="T43" fmla="*/ 89 h 138"/>
                  <a:gd name="T44" fmla="*/ 3 w 58"/>
                  <a:gd name="T45" fmla="*/ 58 h 138"/>
                  <a:gd name="T46" fmla="*/ 3 w 58"/>
                  <a:gd name="T47" fmla="*/ 47 h 138"/>
                  <a:gd name="T48" fmla="*/ 3 w 58"/>
                  <a:gd name="T49" fmla="*/ 37 h 138"/>
                  <a:gd name="T50" fmla="*/ 3 w 58"/>
                  <a:gd name="T51" fmla="*/ 26 h 138"/>
                  <a:gd name="T52" fmla="*/ 3 w 58"/>
                  <a:gd name="T53" fmla="*/ 19 h 138"/>
                  <a:gd name="T54" fmla="*/ 3 w 58"/>
                  <a:gd name="T55" fmla="*/ 15 h 138"/>
                  <a:gd name="T56" fmla="*/ 3 w 58"/>
                  <a:gd name="T57" fmla="*/ 16 h 138"/>
                  <a:gd name="T58" fmla="*/ 3 w 58"/>
                  <a:gd name="T59" fmla="*/ 17 h 138"/>
                  <a:gd name="T60" fmla="*/ 3 w 58"/>
                  <a:gd name="T61" fmla="*/ 21 h 138"/>
                  <a:gd name="T62" fmla="*/ 3 w 58"/>
                  <a:gd name="T63" fmla="*/ 22 h 138"/>
                  <a:gd name="T64" fmla="*/ 3 w 58"/>
                  <a:gd name="T65" fmla="*/ 22 h 138"/>
                  <a:gd name="T66" fmla="*/ 3 w 58"/>
                  <a:gd name="T67" fmla="*/ 19 h 138"/>
                  <a:gd name="T68" fmla="*/ 3 w 58"/>
                  <a:gd name="T69" fmla="*/ 13 h 138"/>
                  <a:gd name="T70" fmla="*/ 3 w 58"/>
                  <a:gd name="T71" fmla="*/ 8 h 138"/>
                  <a:gd name="T72" fmla="*/ 3 w 58"/>
                  <a:gd name="T73" fmla="*/ 4 h 138"/>
                  <a:gd name="T74" fmla="*/ 3 w 58"/>
                  <a:gd name="T75" fmla="*/ 0 h 138"/>
                  <a:gd name="T76" fmla="*/ 3 w 58"/>
                  <a:gd name="T77" fmla="*/ 4 h 138"/>
                  <a:gd name="T78" fmla="*/ 3 w 58"/>
                  <a:gd name="T79" fmla="*/ 7 h 138"/>
                  <a:gd name="T80" fmla="*/ 3 w 58"/>
                  <a:gd name="T81" fmla="*/ 11 h 138"/>
                  <a:gd name="T82" fmla="*/ 3 w 58"/>
                  <a:gd name="T83" fmla="*/ 16 h 138"/>
                  <a:gd name="T84" fmla="*/ 3 w 58"/>
                  <a:gd name="T85" fmla="*/ 24 h 138"/>
                  <a:gd name="T86" fmla="*/ 3 w 58"/>
                  <a:gd name="T87" fmla="*/ 25 h 1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138"/>
                  <a:gd name="T134" fmla="*/ 58 w 58"/>
                  <a:gd name="T135" fmla="*/ 138 h 1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138">
                    <a:moveTo>
                      <a:pt x="48" y="25"/>
                    </a:moveTo>
                    <a:lnTo>
                      <a:pt x="48" y="31"/>
                    </a:lnTo>
                    <a:lnTo>
                      <a:pt x="48" y="36"/>
                    </a:lnTo>
                    <a:lnTo>
                      <a:pt x="47" y="42"/>
                    </a:lnTo>
                    <a:lnTo>
                      <a:pt x="47" y="48"/>
                    </a:lnTo>
                    <a:lnTo>
                      <a:pt x="45" y="55"/>
                    </a:lnTo>
                    <a:lnTo>
                      <a:pt x="45" y="61"/>
                    </a:lnTo>
                    <a:lnTo>
                      <a:pt x="44" y="67"/>
                    </a:lnTo>
                    <a:lnTo>
                      <a:pt x="44" y="73"/>
                    </a:lnTo>
                    <a:lnTo>
                      <a:pt x="43" y="79"/>
                    </a:lnTo>
                    <a:lnTo>
                      <a:pt x="43" y="85"/>
                    </a:lnTo>
                    <a:lnTo>
                      <a:pt x="43" y="91"/>
                    </a:lnTo>
                    <a:lnTo>
                      <a:pt x="44" y="95"/>
                    </a:lnTo>
                    <a:lnTo>
                      <a:pt x="46" y="99"/>
                    </a:lnTo>
                    <a:lnTo>
                      <a:pt x="48" y="102"/>
                    </a:lnTo>
                    <a:lnTo>
                      <a:pt x="52" y="104"/>
                    </a:lnTo>
                    <a:lnTo>
                      <a:pt x="57" y="105"/>
                    </a:lnTo>
                    <a:lnTo>
                      <a:pt x="57" y="107"/>
                    </a:lnTo>
                    <a:lnTo>
                      <a:pt x="53" y="109"/>
                    </a:lnTo>
                    <a:lnTo>
                      <a:pt x="51" y="109"/>
                    </a:lnTo>
                    <a:lnTo>
                      <a:pt x="49" y="109"/>
                    </a:lnTo>
                    <a:lnTo>
                      <a:pt x="47" y="109"/>
                    </a:lnTo>
                    <a:lnTo>
                      <a:pt x="43" y="111"/>
                    </a:lnTo>
                    <a:lnTo>
                      <a:pt x="42" y="112"/>
                    </a:lnTo>
                    <a:lnTo>
                      <a:pt x="40" y="113"/>
                    </a:lnTo>
                    <a:lnTo>
                      <a:pt x="38" y="114"/>
                    </a:lnTo>
                    <a:lnTo>
                      <a:pt x="34" y="117"/>
                    </a:lnTo>
                    <a:lnTo>
                      <a:pt x="33" y="119"/>
                    </a:lnTo>
                    <a:lnTo>
                      <a:pt x="31" y="122"/>
                    </a:lnTo>
                    <a:lnTo>
                      <a:pt x="29" y="123"/>
                    </a:lnTo>
                    <a:lnTo>
                      <a:pt x="27" y="127"/>
                    </a:lnTo>
                    <a:lnTo>
                      <a:pt x="25" y="130"/>
                    </a:lnTo>
                    <a:lnTo>
                      <a:pt x="23" y="134"/>
                    </a:lnTo>
                    <a:lnTo>
                      <a:pt x="23" y="137"/>
                    </a:lnTo>
                    <a:lnTo>
                      <a:pt x="21" y="137"/>
                    </a:lnTo>
                    <a:lnTo>
                      <a:pt x="19" y="137"/>
                    </a:lnTo>
                    <a:lnTo>
                      <a:pt x="17" y="137"/>
                    </a:lnTo>
                    <a:lnTo>
                      <a:pt x="17" y="135"/>
                    </a:lnTo>
                    <a:lnTo>
                      <a:pt x="15" y="135"/>
                    </a:lnTo>
                    <a:lnTo>
                      <a:pt x="14" y="133"/>
                    </a:lnTo>
                    <a:lnTo>
                      <a:pt x="12" y="132"/>
                    </a:lnTo>
                    <a:lnTo>
                      <a:pt x="12" y="130"/>
                    </a:lnTo>
                    <a:lnTo>
                      <a:pt x="10" y="130"/>
                    </a:lnTo>
                    <a:lnTo>
                      <a:pt x="9" y="128"/>
                    </a:lnTo>
                    <a:lnTo>
                      <a:pt x="7" y="127"/>
                    </a:lnTo>
                    <a:lnTo>
                      <a:pt x="7" y="125"/>
                    </a:lnTo>
                    <a:lnTo>
                      <a:pt x="5" y="125"/>
                    </a:lnTo>
                    <a:lnTo>
                      <a:pt x="5" y="123"/>
                    </a:lnTo>
                    <a:lnTo>
                      <a:pt x="3" y="123"/>
                    </a:lnTo>
                    <a:lnTo>
                      <a:pt x="3" y="121"/>
                    </a:lnTo>
                    <a:lnTo>
                      <a:pt x="3" y="119"/>
                    </a:lnTo>
                    <a:lnTo>
                      <a:pt x="4" y="115"/>
                    </a:lnTo>
                    <a:lnTo>
                      <a:pt x="4" y="112"/>
                    </a:lnTo>
                    <a:lnTo>
                      <a:pt x="4" y="108"/>
                    </a:lnTo>
                    <a:lnTo>
                      <a:pt x="2" y="105"/>
                    </a:lnTo>
                    <a:lnTo>
                      <a:pt x="2" y="101"/>
                    </a:lnTo>
                    <a:lnTo>
                      <a:pt x="2" y="97"/>
                    </a:lnTo>
                    <a:lnTo>
                      <a:pt x="2" y="93"/>
                    </a:lnTo>
                    <a:lnTo>
                      <a:pt x="0" y="92"/>
                    </a:lnTo>
                    <a:lnTo>
                      <a:pt x="0" y="88"/>
                    </a:lnTo>
                    <a:lnTo>
                      <a:pt x="0" y="85"/>
                    </a:lnTo>
                    <a:lnTo>
                      <a:pt x="1" y="82"/>
                    </a:lnTo>
                    <a:lnTo>
                      <a:pt x="1" y="80"/>
                    </a:lnTo>
                    <a:lnTo>
                      <a:pt x="2" y="76"/>
                    </a:lnTo>
                    <a:lnTo>
                      <a:pt x="4" y="72"/>
                    </a:lnTo>
                    <a:lnTo>
                      <a:pt x="6" y="69"/>
                    </a:lnTo>
                    <a:lnTo>
                      <a:pt x="4" y="65"/>
                    </a:lnTo>
                    <a:lnTo>
                      <a:pt x="4" y="62"/>
                    </a:lnTo>
                    <a:lnTo>
                      <a:pt x="4" y="58"/>
                    </a:lnTo>
                    <a:lnTo>
                      <a:pt x="4" y="54"/>
                    </a:lnTo>
                    <a:lnTo>
                      <a:pt x="4" y="51"/>
                    </a:lnTo>
                    <a:lnTo>
                      <a:pt x="5" y="47"/>
                    </a:lnTo>
                    <a:lnTo>
                      <a:pt x="5" y="43"/>
                    </a:lnTo>
                    <a:lnTo>
                      <a:pt x="7" y="39"/>
                    </a:lnTo>
                    <a:lnTo>
                      <a:pt x="7" y="37"/>
                    </a:lnTo>
                    <a:lnTo>
                      <a:pt x="8" y="34"/>
                    </a:lnTo>
                    <a:lnTo>
                      <a:pt x="9" y="30"/>
                    </a:lnTo>
                    <a:lnTo>
                      <a:pt x="11" y="26"/>
                    </a:lnTo>
                    <a:lnTo>
                      <a:pt x="11" y="24"/>
                    </a:lnTo>
                    <a:lnTo>
                      <a:pt x="13" y="21"/>
                    </a:lnTo>
                    <a:lnTo>
                      <a:pt x="14" y="19"/>
                    </a:lnTo>
                    <a:lnTo>
                      <a:pt x="16" y="15"/>
                    </a:lnTo>
                    <a:lnTo>
                      <a:pt x="18" y="15"/>
                    </a:lnTo>
                    <a:lnTo>
                      <a:pt x="18" y="16"/>
                    </a:lnTo>
                    <a:lnTo>
                      <a:pt x="19" y="16"/>
                    </a:lnTo>
                    <a:lnTo>
                      <a:pt x="19" y="17"/>
                    </a:lnTo>
                    <a:lnTo>
                      <a:pt x="21" y="17"/>
                    </a:lnTo>
                    <a:lnTo>
                      <a:pt x="21" y="19"/>
                    </a:lnTo>
                    <a:lnTo>
                      <a:pt x="21" y="21"/>
                    </a:lnTo>
                    <a:lnTo>
                      <a:pt x="22" y="21"/>
                    </a:lnTo>
                    <a:lnTo>
                      <a:pt x="22" y="22"/>
                    </a:lnTo>
                    <a:lnTo>
                      <a:pt x="23" y="22"/>
                    </a:lnTo>
                    <a:lnTo>
                      <a:pt x="23" y="21"/>
                    </a:lnTo>
                    <a:lnTo>
                      <a:pt x="24" y="19"/>
                    </a:lnTo>
                    <a:lnTo>
                      <a:pt x="24" y="17"/>
                    </a:lnTo>
                    <a:lnTo>
                      <a:pt x="26" y="15"/>
                    </a:lnTo>
                    <a:lnTo>
                      <a:pt x="26" y="13"/>
                    </a:lnTo>
                    <a:lnTo>
                      <a:pt x="28" y="11"/>
                    </a:lnTo>
                    <a:lnTo>
                      <a:pt x="28" y="10"/>
                    </a:lnTo>
                    <a:lnTo>
                      <a:pt x="30" y="8"/>
                    </a:lnTo>
                    <a:lnTo>
                      <a:pt x="30" y="6"/>
                    </a:lnTo>
                    <a:lnTo>
                      <a:pt x="32" y="4"/>
                    </a:lnTo>
                    <a:lnTo>
                      <a:pt x="33" y="2"/>
                    </a:lnTo>
                    <a:lnTo>
                      <a:pt x="34" y="1"/>
                    </a:lnTo>
                    <a:lnTo>
                      <a:pt x="36" y="0"/>
                    </a:lnTo>
                    <a:lnTo>
                      <a:pt x="36" y="2"/>
                    </a:lnTo>
                    <a:lnTo>
                      <a:pt x="38" y="3"/>
                    </a:lnTo>
                    <a:lnTo>
                      <a:pt x="38" y="4"/>
                    </a:lnTo>
                    <a:lnTo>
                      <a:pt x="40" y="4"/>
                    </a:lnTo>
                    <a:lnTo>
                      <a:pt x="40" y="6"/>
                    </a:lnTo>
                    <a:lnTo>
                      <a:pt x="42" y="7"/>
                    </a:lnTo>
                    <a:lnTo>
                      <a:pt x="43" y="9"/>
                    </a:lnTo>
                    <a:lnTo>
                      <a:pt x="45" y="9"/>
                    </a:lnTo>
                    <a:lnTo>
                      <a:pt x="45" y="11"/>
                    </a:lnTo>
                    <a:lnTo>
                      <a:pt x="46" y="13"/>
                    </a:lnTo>
                    <a:lnTo>
                      <a:pt x="46" y="15"/>
                    </a:lnTo>
                    <a:lnTo>
                      <a:pt x="48" y="16"/>
                    </a:lnTo>
                    <a:lnTo>
                      <a:pt x="48" y="19"/>
                    </a:lnTo>
                    <a:lnTo>
                      <a:pt x="48" y="21"/>
                    </a:lnTo>
                    <a:lnTo>
                      <a:pt x="48" y="24"/>
                    </a:lnTo>
                    <a:lnTo>
                      <a:pt x="48" y="25"/>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4830" name="Freeform 70"/>
              <p:cNvSpPr>
                <a:spLocks noChangeAspect="1"/>
              </p:cNvSpPr>
              <p:nvPr/>
            </p:nvSpPr>
            <p:spPr bwMode="auto">
              <a:xfrm>
                <a:off x="1029" y="2757"/>
                <a:ext cx="78" cy="158"/>
              </a:xfrm>
              <a:custGeom>
                <a:avLst/>
                <a:gdLst>
                  <a:gd name="T0" fmla="*/ 157 w 75"/>
                  <a:gd name="T1" fmla="*/ 15 h 156"/>
                  <a:gd name="T2" fmla="*/ 145 w 75"/>
                  <a:gd name="T3" fmla="*/ 34 h 156"/>
                  <a:gd name="T4" fmla="*/ 131 w 75"/>
                  <a:gd name="T5" fmla="*/ 72 h 156"/>
                  <a:gd name="T6" fmla="*/ 114 w 75"/>
                  <a:gd name="T7" fmla="*/ 90 h 156"/>
                  <a:gd name="T8" fmla="*/ 102 w 75"/>
                  <a:gd name="T9" fmla="*/ 107 h 156"/>
                  <a:gd name="T10" fmla="*/ 88 w 75"/>
                  <a:gd name="T11" fmla="*/ 130 h 156"/>
                  <a:gd name="T12" fmla="*/ 79 w 75"/>
                  <a:gd name="T13" fmla="*/ 161 h 156"/>
                  <a:gd name="T14" fmla="*/ 76 w 75"/>
                  <a:gd name="T15" fmla="*/ 180 h 156"/>
                  <a:gd name="T16" fmla="*/ 73 w 75"/>
                  <a:gd name="T17" fmla="*/ 188 h 156"/>
                  <a:gd name="T18" fmla="*/ 73 w 75"/>
                  <a:gd name="T19" fmla="*/ 188 h 156"/>
                  <a:gd name="T20" fmla="*/ 67 w 75"/>
                  <a:gd name="T21" fmla="*/ 188 h 156"/>
                  <a:gd name="T22" fmla="*/ 67 w 75"/>
                  <a:gd name="T23" fmla="*/ 188 h 156"/>
                  <a:gd name="T24" fmla="*/ 62 w 75"/>
                  <a:gd name="T25" fmla="*/ 186 h 156"/>
                  <a:gd name="T26" fmla="*/ 62 w 75"/>
                  <a:gd name="T27" fmla="*/ 186 h 156"/>
                  <a:gd name="T28" fmla="*/ 62 w 75"/>
                  <a:gd name="T29" fmla="*/ 184 h 156"/>
                  <a:gd name="T30" fmla="*/ 62 w 75"/>
                  <a:gd name="T31" fmla="*/ 184 h 156"/>
                  <a:gd name="T32" fmla="*/ 60 w 75"/>
                  <a:gd name="T33" fmla="*/ 186 h 156"/>
                  <a:gd name="T34" fmla="*/ 54 w 75"/>
                  <a:gd name="T35" fmla="*/ 190 h 156"/>
                  <a:gd name="T36" fmla="*/ 50 w 75"/>
                  <a:gd name="T37" fmla="*/ 193 h 156"/>
                  <a:gd name="T38" fmla="*/ 44 w 75"/>
                  <a:gd name="T39" fmla="*/ 194 h 156"/>
                  <a:gd name="T40" fmla="*/ 40 w 75"/>
                  <a:gd name="T41" fmla="*/ 194 h 156"/>
                  <a:gd name="T42" fmla="*/ 36 w 75"/>
                  <a:gd name="T43" fmla="*/ 194 h 156"/>
                  <a:gd name="T44" fmla="*/ 33 w 75"/>
                  <a:gd name="T45" fmla="*/ 194 h 156"/>
                  <a:gd name="T46" fmla="*/ 9 w 75"/>
                  <a:gd name="T47" fmla="*/ 194 h 156"/>
                  <a:gd name="T48" fmla="*/ 8 w 75"/>
                  <a:gd name="T49" fmla="*/ 195 h 156"/>
                  <a:gd name="T50" fmla="*/ 6 w 75"/>
                  <a:gd name="T51" fmla="*/ 195 h 156"/>
                  <a:gd name="T52" fmla="*/ 4 w 75"/>
                  <a:gd name="T53" fmla="*/ 194 h 156"/>
                  <a:gd name="T54" fmla="*/ 4 w 75"/>
                  <a:gd name="T55" fmla="*/ 192 h 156"/>
                  <a:gd name="T56" fmla="*/ 2 w 75"/>
                  <a:gd name="T57" fmla="*/ 190 h 156"/>
                  <a:gd name="T58" fmla="*/ 2 w 75"/>
                  <a:gd name="T59" fmla="*/ 188 h 156"/>
                  <a:gd name="T60" fmla="*/ 0 w 75"/>
                  <a:gd name="T61" fmla="*/ 186 h 156"/>
                  <a:gd name="T62" fmla="*/ 0 w 75"/>
                  <a:gd name="T63" fmla="*/ 183 h 156"/>
                  <a:gd name="T64" fmla="*/ 1 w 75"/>
                  <a:gd name="T65" fmla="*/ 174 h 156"/>
                  <a:gd name="T66" fmla="*/ 5 w 75"/>
                  <a:gd name="T67" fmla="*/ 158 h 156"/>
                  <a:gd name="T68" fmla="*/ 9 w 75"/>
                  <a:gd name="T69" fmla="*/ 132 h 156"/>
                  <a:gd name="T70" fmla="*/ 35 w 75"/>
                  <a:gd name="T71" fmla="*/ 110 h 156"/>
                  <a:gd name="T72" fmla="*/ 42 w 75"/>
                  <a:gd name="T73" fmla="*/ 97 h 156"/>
                  <a:gd name="T74" fmla="*/ 56 w 75"/>
                  <a:gd name="T75" fmla="*/ 82 h 156"/>
                  <a:gd name="T76" fmla="*/ 67 w 75"/>
                  <a:gd name="T77" fmla="*/ 68 h 156"/>
                  <a:gd name="T78" fmla="*/ 82 w 75"/>
                  <a:gd name="T79" fmla="*/ 33 h 156"/>
                  <a:gd name="T80" fmla="*/ 94 w 75"/>
                  <a:gd name="T81" fmla="*/ 26 h 156"/>
                  <a:gd name="T82" fmla="*/ 102 w 75"/>
                  <a:gd name="T83" fmla="*/ 22 h 156"/>
                  <a:gd name="T84" fmla="*/ 112 w 75"/>
                  <a:gd name="T85" fmla="*/ 18 h 156"/>
                  <a:gd name="T86" fmla="*/ 121 w 75"/>
                  <a:gd name="T87" fmla="*/ 11 h 156"/>
                  <a:gd name="T88" fmla="*/ 126 w 75"/>
                  <a:gd name="T89" fmla="*/ 6 h 156"/>
                  <a:gd name="T90" fmla="*/ 136 w 75"/>
                  <a:gd name="T91" fmla="*/ 1 h 156"/>
                  <a:gd name="T92" fmla="*/ 145 w 75"/>
                  <a:gd name="T93" fmla="*/ 0 h 156"/>
                  <a:gd name="T94" fmla="*/ 153 w 75"/>
                  <a:gd name="T95" fmla="*/ 2 h 156"/>
                  <a:gd name="T96" fmla="*/ 162 w 75"/>
                  <a:gd name="T97" fmla="*/ 4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156"/>
                  <a:gd name="T149" fmla="*/ 75 w 75"/>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156">
                    <a:moveTo>
                      <a:pt x="74" y="4"/>
                    </a:moveTo>
                    <a:lnTo>
                      <a:pt x="72" y="15"/>
                    </a:lnTo>
                    <a:lnTo>
                      <a:pt x="70" y="25"/>
                    </a:lnTo>
                    <a:lnTo>
                      <a:pt x="66" y="34"/>
                    </a:lnTo>
                    <a:lnTo>
                      <a:pt x="64" y="43"/>
                    </a:lnTo>
                    <a:lnTo>
                      <a:pt x="60" y="52"/>
                    </a:lnTo>
                    <a:lnTo>
                      <a:pt x="57" y="60"/>
                    </a:lnTo>
                    <a:lnTo>
                      <a:pt x="53" y="70"/>
                    </a:lnTo>
                    <a:lnTo>
                      <a:pt x="50" y="78"/>
                    </a:lnTo>
                    <a:lnTo>
                      <a:pt x="47" y="87"/>
                    </a:lnTo>
                    <a:lnTo>
                      <a:pt x="43" y="95"/>
                    </a:lnTo>
                    <a:lnTo>
                      <a:pt x="40" y="104"/>
                    </a:lnTo>
                    <a:lnTo>
                      <a:pt x="38" y="112"/>
                    </a:lnTo>
                    <a:lnTo>
                      <a:pt x="36" y="121"/>
                    </a:lnTo>
                    <a:lnTo>
                      <a:pt x="35" y="130"/>
                    </a:lnTo>
                    <a:lnTo>
                      <a:pt x="35" y="140"/>
                    </a:lnTo>
                    <a:lnTo>
                      <a:pt x="36" y="148"/>
                    </a:lnTo>
                    <a:lnTo>
                      <a:pt x="34" y="148"/>
                    </a:lnTo>
                    <a:lnTo>
                      <a:pt x="32" y="148"/>
                    </a:lnTo>
                    <a:lnTo>
                      <a:pt x="32" y="146"/>
                    </a:lnTo>
                    <a:lnTo>
                      <a:pt x="30" y="146"/>
                    </a:lnTo>
                    <a:lnTo>
                      <a:pt x="30" y="144"/>
                    </a:lnTo>
                    <a:lnTo>
                      <a:pt x="30" y="143"/>
                    </a:lnTo>
                    <a:lnTo>
                      <a:pt x="29" y="146"/>
                    </a:lnTo>
                    <a:lnTo>
                      <a:pt x="28" y="148"/>
                    </a:lnTo>
                    <a:lnTo>
                      <a:pt x="26" y="150"/>
                    </a:lnTo>
                    <a:lnTo>
                      <a:pt x="26" y="151"/>
                    </a:lnTo>
                    <a:lnTo>
                      <a:pt x="24" y="153"/>
                    </a:lnTo>
                    <a:lnTo>
                      <a:pt x="23" y="153"/>
                    </a:lnTo>
                    <a:lnTo>
                      <a:pt x="21" y="154"/>
                    </a:lnTo>
                    <a:lnTo>
                      <a:pt x="19" y="154"/>
                    </a:lnTo>
                    <a:lnTo>
                      <a:pt x="18" y="154"/>
                    </a:lnTo>
                    <a:lnTo>
                      <a:pt x="16" y="154"/>
                    </a:lnTo>
                    <a:lnTo>
                      <a:pt x="15" y="154"/>
                    </a:lnTo>
                    <a:lnTo>
                      <a:pt x="13" y="154"/>
                    </a:lnTo>
                    <a:lnTo>
                      <a:pt x="11" y="154"/>
                    </a:lnTo>
                    <a:lnTo>
                      <a:pt x="9" y="154"/>
                    </a:lnTo>
                    <a:lnTo>
                      <a:pt x="8" y="155"/>
                    </a:lnTo>
                    <a:lnTo>
                      <a:pt x="6" y="155"/>
                    </a:lnTo>
                    <a:lnTo>
                      <a:pt x="6" y="154"/>
                    </a:lnTo>
                    <a:lnTo>
                      <a:pt x="4" y="154"/>
                    </a:lnTo>
                    <a:lnTo>
                      <a:pt x="4" y="153"/>
                    </a:lnTo>
                    <a:lnTo>
                      <a:pt x="4" y="152"/>
                    </a:lnTo>
                    <a:lnTo>
                      <a:pt x="4" y="150"/>
                    </a:lnTo>
                    <a:lnTo>
                      <a:pt x="2" y="150"/>
                    </a:lnTo>
                    <a:lnTo>
                      <a:pt x="2" y="148"/>
                    </a:lnTo>
                    <a:lnTo>
                      <a:pt x="2" y="146"/>
                    </a:lnTo>
                    <a:lnTo>
                      <a:pt x="0" y="146"/>
                    </a:lnTo>
                    <a:lnTo>
                      <a:pt x="0" y="144"/>
                    </a:lnTo>
                    <a:lnTo>
                      <a:pt x="0" y="143"/>
                    </a:lnTo>
                    <a:lnTo>
                      <a:pt x="0" y="141"/>
                    </a:lnTo>
                    <a:lnTo>
                      <a:pt x="1" y="134"/>
                    </a:lnTo>
                    <a:lnTo>
                      <a:pt x="3" y="126"/>
                    </a:lnTo>
                    <a:lnTo>
                      <a:pt x="5" y="118"/>
                    </a:lnTo>
                    <a:lnTo>
                      <a:pt x="8" y="111"/>
                    </a:lnTo>
                    <a:lnTo>
                      <a:pt x="9" y="105"/>
                    </a:lnTo>
                    <a:lnTo>
                      <a:pt x="12" y="97"/>
                    </a:lnTo>
                    <a:lnTo>
                      <a:pt x="15" y="90"/>
                    </a:lnTo>
                    <a:lnTo>
                      <a:pt x="19" y="82"/>
                    </a:lnTo>
                    <a:lnTo>
                      <a:pt x="20" y="77"/>
                    </a:lnTo>
                    <a:lnTo>
                      <a:pt x="24" y="69"/>
                    </a:lnTo>
                    <a:lnTo>
                      <a:pt x="27" y="62"/>
                    </a:lnTo>
                    <a:lnTo>
                      <a:pt x="30" y="55"/>
                    </a:lnTo>
                    <a:lnTo>
                      <a:pt x="32" y="48"/>
                    </a:lnTo>
                    <a:lnTo>
                      <a:pt x="36" y="40"/>
                    </a:lnTo>
                    <a:lnTo>
                      <a:pt x="37" y="33"/>
                    </a:lnTo>
                    <a:lnTo>
                      <a:pt x="41" y="26"/>
                    </a:lnTo>
                    <a:lnTo>
                      <a:pt x="43" y="26"/>
                    </a:lnTo>
                    <a:lnTo>
                      <a:pt x="46" y="24"/>
                    </a:lnTo>
                    <a:lnTo>
                      <a:pt x="47" y="22"/>
                    </a:lnTo>
                    <a:lnTo>
                      <a:pt x="50" y="19"/>
                    </a:lnTo>
                    <a:lnTo>
                      <a:pt x="52" y="18"/>
                    </a:lnTo>
                    <a:lnTo>
                      <a:pt x="54" y="14"/>
                    </a:lnTo>
                    <a:lnTo>
                      <a:pt x="56" y="11"/>
                    </a:lnTo>
                    <a:lnTo>
                      <a:pt x="57" y="8"/>
                    </a:lnTo>
                    <a:lnTo>
                      <a:pt x="58" y="6"/>
                    </a:lnTo>
                    <a:lnTo>
                      <a:pt x="60" y="3"/>
                    </a:lnTo>
                    <a:lnTo>
                      <a:pt x="62" y="1"/>
                    </a:lnTo>
                    <a:lnTo>
                      <a:pt x="64" y="0"/>
                    </a:lnTo>
                    <a:lnTo>
                      <a:pt x="66" y="0"/>
                    </a:lnTo>
                    <a:lnTo>
                      <a:pt x="68" y="0"/>
                    </a:lnTo>
                    <a:lnTo>
                      <a:pt x="70" y="2"/>
                    </a:lnTo>
                    <a:lnTo>
                      <a:pt x="74" y="4"/>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4831" name="Freeform 71"/>
              <p:cNvSpPr>
                <a:spLocks noChangeAspect="1"/>
              </p:cNvSpPr>
              <p:nvPr/>
            </p:nvSpPr>
            <p:spPr bwMode="auto">
              <a:xfrm rot="-1437624">
                <a:off x="770" y="2813"/>
                <a:ext cx="50" cy="157"/>
              </a:xfrm>
              <a:custGeom>
                <a:avLst/>
                <a:gdLst>
                  <a:gd name="T0" fmla="*/ 12 w 54"/>
                  <a:gd name="T1" fmla="*/ 166 h 155"/>
                  <a:gd name="T2" fmla="*/ 11 w 54"/>
                  <a:gd name="T3" fmla="*/ 171 h 155"/>
                  <a:gd name="T4" fmla="*/ 10 w 54"/>
                  <a:gd name="T5" fmla="*/ 175 h 155"/>
                  <a:gd name="T6" fmla="*/ 8 w 54"/>
                  <a:gd name="T7" fmla="*/ 177 h 155"/>
                  <a:gd name="T8" fmla="*/ 7 w 54"/>
                  <a:gd name="T9" fmla="*/ 179 h 155"/>
                  <a:gd name="T10" fmla="*/ 6 w 54"/>
                  <a:gd name="T11" fmla="*/ 183 h 155"/>
                  <a:gd name="T12" fmla="*/ 6 w 54"/>
                  <a:gd name="T13" fmla="*/ 186 h 155"/>
                  <a:gd name="T14" fmla="*/ 6 w 54"/>
                  <a:gd name="T15" fmla="*/ 191 h 155"/>
                  <a:gd name="T16" fmla="*/ 6 w 54"/>
                  <a:gd name="T17" fmla="*/ 192 h 155"/>
                  <a:gd name="T18" fmla="*/ 6 w 54"/>
                  <a:gd name="T19" fmla="*/ 183 h 155"/>
                  <a:gd name="T20" fmla="*/ 6 w 54"/>
                  <a:gd name="T21" fmla="*/ 172 h 155"/>
                  <a:gd name="T22" fmla="*/ 6 w 54"/>
                  <a:gd name="T23" fmla="*/ 159 h 155"/>
                  <a:gd name="T24" fmla="*/ 6 w 54"/>
                  <a:gd name="T25" fmla="*/ 133 h 155"/>
                  <a:gd name="T26" fmla="*/ 6 w 54"/>
                  <a:gd name="T27" fmla="*/ 110 h 155"/>
                  <a:gd name="T28" fmla="*/ 4 w 54"/>
                  <a:gd name="T29" fmla="*/ 95 h 155"/>
                  <a:gd name="T30" fmla="*/ 1 w 54"/>
                  <a:gd name="T31" fmla="*/ 81 h 155"/>
                  <a:gd name="T32" fmla="*/ 0 w 54"/>
                  <a:gd name="T33" fmla="*/ 70 h 155"/>
                  <a:gd name="T34" fmla="*/ 1 w 54"/>
                  <a:gd name="T35" fmla="*/ 63 h 155"/>
                  <a:gd name="T36" fmla="*/ 5 w 54"/>
                  <a:gd name="T37" fmla="*/ 37 h 155"/>
                  <a:gd name="T38" fmla="*/ 6 w 54"/>
                  <a:gd name="T39" fmla="*/ 29 h 155"/>
                  <a:gd name="T40" fmla="*/ 6 w 54"/>
                  <a:gd name="T41" fmla="*/ 24 h 155"/>
                  <a:gd name="T42" fmla="*/ 6 w 54"/>
                  <a:gd name="T43" fmla="*/ 18 h 155"/>
                  <a:gd name="T44" fmla="*/ 6 w 54"/>
                  <a:gd name="T45" fmla="*/ 11 h 155"/>
                  <a:gd name="T46" fmla="*/ 6 w 54"/>
                  <a:gd name="T47" fmla="*/ 4 h 155"/>
                  <a:gd name="T48" fmla="*/ 6 w 54"/>
                  <a:gd name="T49" fmla="*/ 7 h 155"/>
                  <a:gd name="T50" fmla="*/ 7 w 54"/>
                  <a:gd name="T51" fmla="*/ 19 h 155"/>
                  <a:gd name="T52" fmla="*/ 9 w 54"/>
                  <a:gd name="T53" fmla="*/ 33 h 155"/>
                  <a:gd name="T54" fmla="*/ 10 w 54"/>
                  <a:gd name="T55" fmla="*/ 68 h 155"/>
                  <a:gd name="T56" fmla="*/ 11 w 54"/>
                  <a:gd name="T57" fmla="*/ 85 h 155"/>
                  <a:gd name="T58" fmla="*/ 12 w 54"/>
                  <a:gd name="T59" fmla="*/ 101 h 155"/>
                  <a:gd name="T60" fmla="*/ 12 w 54"/>
                  <a:gd name="T61" fmla="*/ 119 h 155"/>
                  <a:gd name="T62" fmla="*/ 12 w 54"/>
                  <a:gd name="T63" fmla="*/ 153 h 155"/>
                  <a:gd name="T64" fmla="*/ 12 w 54"/>
                  <a:gd name="T65" fmla="*/ 163 h 1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155"/>
                  <a:gd name="T101" fmla="*/ 54 w 54"/>
                  <a:gd name="T102" fmla="*/ 155 h 1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155">
                    <a:moveTo>
                      <a:pt x="53" y="123"/>
                    </a:moveTo>
                    <a:lnTo>
                      <a:pt x="51" y="126"/>
                    </a:lnTo>
                    <a:lnTo>
                      <a:pt x="49" y="129"/>
                    </a:lnTo>
                    <a:lnTo>
                      <a:pt x="47" y="131"/>
                    </a:lnTo>
                    <a:lnTo>
                      <a:pt x="46" y="133"/>
                    </a:lnTo>
                    <a:lnTo>
                      <a:pt x="44" y="135"/>
                    </a:lnTo>
                    <a:lnTo>
                      <a:pt x="42" y="136"/>
                    </a:lnTo>
                    <a:lnTo>
                      <a:pt x="40" y="137"/>
                    </a:lnTo>
                    <a:lnTo>
                      <a:pt x="38" y="137"/>
                    </a:lnTo>
                    <a:lnTo>
                      <a:pt x="37" y="139"/>
                    </a:lnTo>
                    <a:lnTo>
                      <a:pt x="35" y="141"/>
                    </a:lnTo>
                    <a:lnTo>
                      <a:pt x="33" y="143"/>
                    </a:lnTo>
                    <a:lnTo>
                      <a:pt x="31" y="143"/>
                    </a:lnTo>
                    <a:lnTo>
                      <a:pt x="30" y="146"/>
                    </a:lnTo>
                    <a:lnTo>
                      <a:pt x="29" y="148"/>
                    </a:lnTo>
                    <a:lnTo>
                      <a:pt x="28" y="151"/>
                    </a:lnTo>
                    <a:lnTo>
                      <a:pt x="28" y="154"/>
                    </a:lnTo>
                    <a:lnTo>
                      <a:pt x="22" y="152"/>
                    </a:lnTo>
                    <a:lnTo>
                      <a:pt x="18" y="148"/>
                    </a:lnTo>
                    <a:lnTo>
                      <a:pt x="15" y="143"/>
                    </a:lnTo>
                    <a:lnTo>
                      <a:pt x="13" y="137"/>
                    </a:lnTo>
                    <a:lnTo>
                      <a:pt x="11" y="132"/>
                    </a:lnTo>
                    <a:lnTo>
                      <a:pt x="10" y="126"/>
                    </a:lnTo>
                    <a:lnTo>
                      <a:pt x="9" y="119"/>
                    </a:lnTo>
                    <a:lnTo>
                      <a:pt x="9" y="112"/>
                    </a:lnTo>
                    <a:lnTo>
                      <a:pt x="7" y="105"/>
                    </a:lnTo>
                    <a:lnTo>
                      <a:pt x="7" y="97"/>
                    </a:lnTo>
                    <a:lnTo>
                      <a:pt x="6" y="90"/>
                    </a:lnTo>
                    <a:lnTo>
                      <a:pt x="6" y="83"/>
                    </a:lnTo>
                    <a:lnTo>
                      <a:pt x="4" y="75"/>
                    </a:lnTo>
                    <a:lnTo>
                      <a:pt x="3" y="68"/>
                    </a:lnTo>
                    <a:lnTo>
                      <a:pt x="1" y="61"/>
                    </a:lnTo>
                    <a:lnTo>
                      <a:pt x="0" y="53"/>
                    </a:lnTo>
                    <a:lnTo>
                      <a:pt x="0" y="50"/>
                    </a:lnTo>
                    <a:lnTo>
                      <a:pt x="0" y="47"/>
                    </a:lnTo>
                    <a:lnTo>
                      <a:pt x="1" y="43"/>
                    </a:lnTo>
                    <a:lnTo>
                      <a:pt x="3" y="39"/>
                    </a:lnTo>
                    <a:lnTo>
                      <a:pt x="5" y="37"/>
                    </a:lnTo>
                    <a:lnTo>
                      <a:pt x="7" y="33"/>
                    </a:lnTo>
                    <a:lnTo>
                      <a:pt x="9" y="29"/>
                    </a:lnTo>
                    <a:lnTo>
                      <a:pt x="11" y="26"/>
                    </a:lnTo>
                    <a:lnTo>
                      <a:pt x="13" y="24"/>
                    </a:lnTo>
                    <a:lnTo>
                      <a:pt x="15" y="20"/>
                    </a:lnTo>
                    <a:lnTo>
                      <a:pt x="17" y="18"/>
                    </a:lnTo>
                    <a:lnTo>
                      <a:pt x="20" y="14"/>
                    </a:lnTo>
                    <a:lnTo>
                      <a:pt x="21" y="11"/>
                    </a:lnTo>
                    <a:lnTo>
                      <a:pt x="23" y="8"/>
                    </a:lnTo>
                    <a:lnTo>
                      <a:pt x="25" y="4"/>
                    </a:lnTo>
                    <a:lnTo>
                      <a:pt x="28" y="0"/>
                    </a:lnTo>
                    <a:lnTo>
                      <a:pt x="30" y="7"/>
                    </a:lnTo>
                    <a:lnTo>
                      <a:pt x="33" y="12"/>
                    </a:lnTo>
                    <a:lnTo>
                      <a:pt x="35" y="19"/>
                    </a:lnTo>
                    <a:lnTo>
                      <a:pt x="39" y="26"/>
                    </a:lnTo>
                    <a:lnTo>
                      <a:pt x="41" y="33"/>
                    </a:lnTo>
                    <a:lnTo>
                      <a:pt x="43" y="41"/>
                    </a:lnTo>
                    <a:lnTo>
                      <a:pt x="45" y="48"/>
                    </a:lnTo>
                    <a:lnTo>
                      <a:pt x="48" y="56"/>
                    </a:lnTo>
                    <a:lnTo>
                      <a:pt x="49" y="65"/>
                    </a:lnTo>
                    <a:lnTo>
                      <a:pt x="51" y="73"/>
                    </a:lnTo>
                    <a:lnTo>
                      <a:pt x="51" y="81"/>
                    </a:lnTo>
                    <a:lnTo>
                      <a:pt x="53" y="89"/>
                    </a:lnTo>
                    <a:lnTo>
                      <a:pt x="53" y="98"/>
                    </a:lnTo>
                    <a:lnTo>
                      <a:pt x="53" y="106"/>
                    </a:lnTo>
                    <a:lnTo>
                      <a:pt x="53" y="115"/>
                    </a:lnTo>
                    <a:lnTo>
                      <a:pt x="53" y="123"/>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4832" name="Freeform 72"/>
              <p:cNvSpPr>
                <a:spLocks noChangeAspect="1"/>
              </p:cNvSpPr>
              <p:nvPr/>
            </p:nvSpPr>
            <p:spPr bwMode="auto">
              <a:xfrm rot="-2892090">
                <a:off x="652" y="2916"/>
                <a:ext cx="53" cy="171"/>
              </a:xfrm>
              <a:custGeom>
                <a:avLst/>
                <a:gdLst>
                  <a:gd name="T0" fmla="*/ 0 w 107"/>
                  <a:gd name="T1" fmla="*/ 19 h 188"/>
                  <a:gd name="T2" fmla="*/ 0 w 107"/>
                  <a:gd name="T3" fmla="*/ 21 h 188"/>
                  <a:gd name="T4" fmla="*/ 0 w 107"/>
                  <a:gd name="T5" fmla="*/ 23 h 188"/>
                  <a:gd name="T6" fmla="*/ 0 w 107"/>
                  <a:gd name="T7" fmla="*/ 23 h 188"/>
                  <a:gd name="T8" fmla="*/ 0 w 107"/>
                  <a:gd name="T9" fmla="*/ 25 h 188"/>
                  <a:gd name="T10" fmla="*/ 0 w 107"/>
                  <a:gd name="T11" fmla="*/ 25 h 188"/>
                  <a:gd name="T12" fmla="*/ 0 w 107"/>
                  <a:gd name="T13" fmla="*/ 28 h 188"/>
                  <a:gd name="T14" fmla="*/ 0 w 107"/>
                  <a:gd name="T15" fmla="*/ 28 h 188"/>
                  <a:gd name="T16" fmla="*/ 0 w 107"/>
                  <a:gd name="T17" fmla="*/ 28 h 188"/>
                  <a:gd name="T18" fmla="*/ 0 w 107"/>
                  <a:gd name="T19" fmla="*/ 27 h 188"/>
                  <a:gd name="T20" fmla="*/ 0 w 107"/>
                  <a:gd name="T21" fmla="*/ 25 h 188"/>
                  <a:gd name="T22" fmla="*/ 0 w 107"/>
                  <a:gd name="T23" fmla="*/ 25 h 188"/>
                  <a:gd name="T24" fmla="*/ 0 w 107"/>
                  <a:gd name="T25" fmla="*/ 25 h 188"/>
                  <a:gd name="T26" fmla="*/ 0 w 107"/>
                  <a:gd name="T27" fmla="*/ 23 h 188"/>
                  <a:gd name="T28" fmla="*/ 0 w 107"/>
                  <a:gd name="T29" fmla="*/ 23 h 188"/>
                  <a:gd name="T30" fmla="*/ 0 w 107"/>
                  <a:gd name="T31" fmla="*/ 21 h 188"/>
                  <a:gd name="T32" fmla="*/ 0 w 107"/>
                  <a:gd name="T33" fmla="*/ 20 h 188"/>
                  <a:gd name="T34" fmla="*/ 0 w 107"/>
                  <a:gd name="T35" fmla="*/ 19 h 188"/>
                  <a:gd name="T36" fmla="*/ 0 w 107"/>
                  <a:gd name="T37" fmla="*/ 17 h 188"/>
                  <a:gd name="T38" fmla="*/ 0 w 107"/>
                  <a:gd name="T39" fmla="*/ 15 h 188"/>
                  <a:gd name="T40" fmla="*/ 0 w 107"/>
                  <a:gd name="T41" fmla="*/ 14 h 188"/>
                  <a:gd name="T42" fmla="*/ 0 w 107"/>
                  <a:gd name="T43" fmla="*/ 13 h 188"/>
                  <a:gd name="T44" fmla="*/ 0 w 107"/>
                  <a:gd name="T45" fmla="*/ 11 h 188"/>
                  <a:gd name="T46" fmla="*/ 0 w 107"/>
                  <a:gd name="T47" fmla="*/ 9 h 188"/>
                  <a:gd name="T48" fmla="*/ 0 w 107"/>
                  <a:gd name="T49" fmla="*/ 7 h 188"/>
                  <a:gd name="T50" fmla="*/ 0 w 107"/>
                  <a:gd name="T51" fmla="*/ 6 h 188"/>
                  <a:gd name="T52" fmla="*/ 0 w 107"/>
                  <a:gd name="T53" fmla="*/ 5 h 188"/>
                  <a:gd name="T54" fmla="*/ 0 w 107"/>
                  <a:gd name="T55" fmla="*/ 5 h 188"/>
                  <a:gd name="T56" fmla="*/ 0 w 107"/>
                  <a:gd name="T57" fmla="*/ 5 h 188"/>
                  <a:gd name="T58" fmla="*/ 0 w 107"/>
                  <a:gd name="T59" fmla="*/ 5 h 188"/>
                  <a:gd name="T60" fmla="*/ 0 w 107"/>
                  <a:gd name="T61" fmla="*/ 5 h 188"/>
                  <a:gd name="T62" fmla="*/ 0 w 107"/>
                  <a:gd name="T63" fmla="*/ 4 h 188"/>
                  <a:gd name="T64" fmla="*/ 0 w 107"/>
                  <a:gd name="T65" fmla="*/ 5 h 188"/>
                  <a:gd name="T66" fmla="*/ 0 w 107"/>
                  <a:gd name="T67" fmla="*/ 19 h 1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
                  <a:gd name="T103" fmla="*/ 0 h 188"/>
                  <a:gd name="T104" fmla="*/ 107 w 107"/>
                  <a:gd name="T105" fmla="*/ 188 h 1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 h="188">
                    <a:moveTo>
                      <a:pt x="106" y="126"/>
                    </a:moveTo>
                    <a:lnTo>
                      <a:pt x="104" y="131"/>
                    </a:lnTo>
                    <a:lnTo>
                      <a:pt x="104" y="136"/>
                    </a:lnTo>
                    <a:lnTo>
                      <a:pt x="102" y="142"/>
                    </a:lnTo>
                    <a:lnTo>
                      <a:pt x="100" y="146"/>
                    </a:lnTo>
                    <a:lnTo>
                      <a:pt x="97" y="151"/>
                    </a:lnTo>
                    <a:lnTo>
                      <a:pt x="96" y="154"/>
                    </a:lnTo>
                    <a:lnTo>
                      <a:pt x="92" y="158"/>
                    </a:lnTo>
                    <a:lnTo>
                      <a:pt x="90" y="162"/>
                    </a:lnTo>
                    <a:lnTo>
                      <a:pt x="87" y="166"/>
                    </a:lnTo>
                    <a:lnTo>
                      <a:pt x="84" y="170"/>
                    </a:lnTo>
                    <a:lnTo>
                      <a:pt x="80" y="173"/>
                    </a:lnTo>
                    <a:lnTo>
                      <a:pt x="78" y="176"/>
                    </a:lnTo>
                    <a:lnTo>
                      <a:pt x="74" y="180"/>
                    </a:lnTo>
                    <a:lnTo>
                      <a:pt x="72" y="182"/>
                    </a:lnTo>
                    <a:lnTo>
                      <a:pt x="69" y="185"/>
                    </a:lnTo>
                    <a:lnTo>
                      <a:pt x="67" y="187"/>
                    </a:lnTo>
                    <a:lnTo>
                      <a:pt x="66" y="184"/>
                    </a:lnTo>
                    <a:lnTo>
                      <a:pt x="64" y="181"/>
                    </a:lnTo>
                    <a:lnTo>
                      <a:pt x="62" y="179"/>
                    </a:lnTo>
                    <a:lnTo>
                      <a:pt x="62" y="175"/>
                    </a:lnTo>
                    <a:lnTo>
                      <a:pt x="60" y="173"/>
                    </a:lnTo>
                    <a:lnTo>
                      <a:pt x="59" y="171"/>
                    </a:lnTo>
                    <a:lnTo>
                      <a:pt x="57" y="169"/>
                    </a:lnTo>
                    <a:lnTo>
                      <a:pt x="56" y="165"/>
                    </a:lnTo>
                    <a:lnTo>
                      <a:pt x="54" y="163"/>
                    </a:lnTo>
                    <a:lnTo>
                      <a:pt x="52" y="160"/>
                    </a:lnTo>
                    <a:lnTo>
                      <a:pt x="50" y="158"/>
                    </a:lnTo>
                    <a:lnTo>
                      <a:pt x="48" y="154"/>
                    </a:lnTo>
                    <a:lnTo>
                      <a:pt x="46" y="151"/>
                    </a:lnTo>
                    <a:lnTo>
                      <a:pt x="44" y="147"/>
                    </a:lnTo>
                    <a:lnTo>
                      <a:pt x="42" y="143"/>
                    </a:lnTo>
                    <a:lnTo>
                      <a:pt x="42" y="138"/>
                    </a:lnTo>
                    <a:lnTo>
                      <a:pt x="38" y="134"/>
                    </a:lnTo>
                    <a:lnTo>
                      <a:pt x="35" y="130"/>
                    </a:lnTo>
                    <a:lnTo>
                      <a:pt x="31" y="126"/>
                    </a:lnTo>
                    <a:lnTo>
                      <a:pt x="29" y="121"/>
                    </a:lnTo>
                    <a:lnTo>
                      <a:pt x="26" y="116"/>
                    </a:lnTo>
                    <a:lnTo>
                      <a:pt x="24" y="111"/>
                    </a:lnTo>
                    <a:lnTo>
                      <a:pt x="20" y="105"/>
                    </a:lnTo>
                    <a:lnTo>
                      <a:pt x="18" y="100"/>
                    </a:lnTo>
                    <a:lnTo>
                      <a:pt x="14" y="94"/>
                    </a:lnTo>
                    <a:lnTo>
                      <a:pt x="12" y="89"/>
                    </a:lnTo>
                    <a:lnTo>
                      <a:pt x="10" y="83"/>
                    </a:lnTo>
                    <a:lnTo>
                      <a:pt x="8" y="77"/>
                    </a:lnTo>
                    <a:lnTo>
                      <a:pt x="6" y="72"/>
                    </a:lnTo>
                    <a:lnTo>
                      <a:pt x="4" y="66"/>
                    </a:lnTo>
                    <a:lnTo>
                      <a:pt x="2" y="60"/>
                    </a:lnTo>
                    <a:lnTo>
                      <a:pt x="0" y="53"/>
                    </a:lnTo>
                    <a:lnTo>
                      <a:pt x="0" y="49"/>
                    </a:lnTo>
                    <a:lnTo>
                      <a:pt x="1" y="45"/>
                    </a:lnTo>
                    <a:lnTo>
                      <a:pt x="1" y="42"/>
                    </a:lnTo>
                    <a:lnTo>
                      <a:pt x="2" y="38"/>
                    </a:lnTo>
                    <a:lnTo>
                      <a:pt x="2" y="34"/>
                    </a:lnTo>
                    <a:lnTo>
                      <a:pt x="4" y="30"/>
                    </a:lnTo>
                    <a:lnTo>
                      <a:pt x="5" y="26"/>
                    </a:lnTo>
                    <a:lnTo>
                      <a:pt x="7" y="23"/>
                    </a:lnTo>
                    <a:lnTo>
                      <a:pt x="8" y="21"/>
                    </a:lnTo>
                    <a:lnTo>
                      <a:pt x="9" y="17"/>
                    </a:lnTo>
                    <a:lnTo>
                      <a:pt x="11" y="14"/>
                    </a:lnTo>
                    <a:lnTo>
                      <a:pt x="13" y="10"/>
                    </a:lnTo>
                    <a:lnTo>
                      <a:pt x="15" y="8"/>
                    </a:lnTo>
                    <a:lnTo>
                      <a:pt x="17" y="5"/>
                    </a:lnTo>
                    <a:lnTo>
                      <a:pt x="19" y="4"/>
                    </a:lnTo>
                    <a:lnTo>
                      <a:pt x="22" y="0"/>
                    </a:lnTo>
                    <a:lnTo>
                      <a:pt x="39" y="5"/>
                    </a:lnTo>
                    <a:lnTo>
                      <a:pt x="106" y="126"/>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4833" name="Freeform 73"/>
              <p:cNvSpPr>
                <a:spLocks noChangeAspect="1"/>
              </p:cNvSpPr>
              <p:nvPr/>
            </p:nvSpPr>
            <p:spPr bwMode="auto">
              <a:xfrm>
                <a:off x="1109" y="2880"/>
                <a:ext cx="131" cy="90"/>
              </a:xfrm>
              <a:custGeom>
                <a:avLst/>
                <a:gdLst>
                  <a:gd name="T0" fmla="*/ 3860010 w 76"/>
                  <a:gd name="T1" fmla="*/ 2729 h 69"/>
                  <a:gd name="T2" fmla="*/ 3572029 w 76"/>
                  <a:gd name="T3" fmla="*/ 4205 h 69"/>
                  <a:gd name="T4" fmla="*/ 3314574 w 76"/>
                  <a:gd name="T5" fmla="*/ 5110 h 69"/>
                  <a:gd name="T6" fmla="*/ 3095766 w 76"/>
                  <a:gd name="T7" fmla="*/ 5992 h 69"/>
                  <a:gd name="T8" fmla="*/ 2793428 w 76"/>
                  <a:gd name="T9" fmla="*/ 6857 h 69"/>
                  <a:gd name="T10" fmla="*/ 2575164 w 76"/>
                  <a:gd name="T11" fmla="*/ 7574 h 69"/>
                  <a:gd name="T12" fmla="*/ 2366022 w 76"/>
                  <a:gd name="T13" fmla="*/ 8693 h 69"/>
                  <a:gd name="T14" fmla="*/ 2141205 w 76"/>
                  <a:gd name="T15" fmla="*/ 9879 h 69"/>
                  <a:gd name="T16" fmla="*/ 1838526 w 76"/>
                  <a:gd name="T17" fmla="*/ 10740 h 69"/>
                  <a:gd name="T18" fmla="*/ 1620615 w 76"/>
                  <a:gd name="T19" fmla="*/ 11339 h 69"/>
                  <a:gd name="T20" fmla="*/ 1401138 w 76"/>
                  <a:gd name="T21" fmla="*/ 11956 h 69"/>
                  <a:gd name="T22" fmla="*/ 1191118 w 76"/>
                  <a:gd name="T23" fmla="*/ 12886 h 69"/>
                  <a:gd name="T24" fmla="*/ 866741 w 76"/>
                  <a:gd name="T25" fmla="*/ 13298 h 69"/>
                  <a:gd name="T26" fmla="*/ 647224 w 76"/>
                  <a:gd name="T27" fmla="*/ 13439 h 69"/>
                  <a:gd name="T28" fmla="*/ 302576 w 76"/>
                  <a:gd name="T29" fmla="*/ 13818 h 69"/>
                  <a:gd name="T30" fmla="*/ 98188 w 76"/>
                  <a:gd name="T31" fmla="*/ 13818 h 69"/>
                  <a:gd name="T32" fmla="*/ 0 w 76"/>
                  <a:gd name="T33" fmla="*/ 13315 h 69"/>
                  <a:gd name="T34" fmla="*/ 0 w 76"/>
                  <a:gd name="T35" fmla="*/ 11956 h 69"/>
                  <a:gd name="T36" fmla="*/ 98188 w 76"/>
                  <a:gd name="T37" fmla="*/ 10740 h 69"/>
                  <a:gd name="T38" fmla="*/ 302576 w 76"/>
                  <a:gd name="T39" fmla="*/ 9543 h 69"/>
                  <a:gd name="T40" fmla="*/ 521545 w 76"/>
                  <a:gd name="T41" fmla="*/ 8619 h 69"/>
                  <a:gd name="T42" fmla="*/ 740176 w 76"/>
                  <a:gd name="T43" fmla="*/ 7816 h 69"/>
                  <a:gd name="T44" fmla="*/ 954549 w 76"/>
                  <a:gd name="T45" fmla="*/ 6608 h 69"/>
                  <a:gd name="T46" fmla="*/ 1115610 w 76"/>
                  <a:gd name="T47" fmla="*/ 5807 h 69"/>
                  <a:gd name="T48" fmla="*/ 1460807 w 76"/>
                  <a:gd name="T49" fmla="*/ 5110 h 69"/>
                  <a:gd name="T50" fmla="*/ 1838526 w 76"/>
                  <a:gd name="T51" fmla="*/ 4205 h 69"/>
                  <a:gd name="T52" fmla="*/ 2072322 w 76"/>
                  <a:gd name="T53" fmla="*/ 3224 h 69"/>
                  <a:gd name="T54" fmla="*/ 2517970 w 76"/>
                  <a:gd name="T55" fmla="*/ 2070 h 69"/>
                  <a:gd name="T56" fmla="*/ 2793428 w 76"/>
                  <a:gd name="T57" fmla="*/ 854 h 69"/>
                  <a:gd name="T58" fmla="*/ 3169038 w 76"/>
                  <a:gd name="T59" fmla="*/ 502 h 69"/>
                  <a:gd name="T60" fmla="*/ 3422728 w 76"/>
                  <a:gd name="T61" fmla="*/ 502 h 69"/>
                  <a:gd name="T62" fmla="*/ 3790590 w 76"/>
                  <a:gd name="T63" fmla="*/ 1217 h 69"/>
                  <a:gd name="T64" fmla="*/ 4009410 w 76"/>
                  <a:gd name="T65" fmla="*/ 1895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69"/>
                  <a:gd name="T101" fmla="*/ 76 w 76"/>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69">
                    <a:moveTo>
                      <a:pt x="75" y="9"/>
                    </a:moveTo>
                    <a:lnTo>
                      <a:pt x="72" y="14"/>
                    </a:lnTo>
                    <a:lnTo>
                      <a:pt x="70" y="17"/>
                    </a:lnTo>
                    <a:lnTo>
                      <a:pt x="67" y="21"/>
                    </a:lnTo>
                    <a:lnTo>
                      <a:pt x="66" y="23"/>
                    </a:lnTo>
                    <a:lnTo>
                      <a:pt x="62" y="25"/>
                    </a:lnTo>
                    <a:lnTo>
                      <a:pt x="60" y="27"/>
                    </a:lnTo>
                    <a:lnTo>
                      <a:pt x="58" y="29"/>
                    </a:lnTo>
                    <a:lnTo>
                      <a:pt x="56" y="31"/>
                    </a:lnTo>
                    <a:lnTo>
                      <a:pt x="52" y="34"/>
                    </a:lnTo>
                    <a:lnTo>
                      <a:pt x="50" y="35"/>
                    </a:lnTo>
                    <a:lnTo>
                      <a:pt x="48" y="37"/>
                    </a:lnTo>
                    <a:lnTo>
                      <a:pt x="46" y="39"/>
                    </a:lnTo>
                    <a:lnTo>
                      <a:pt x="44" y="43"/>
                    </a:lnTo>
                    <a:lnTo>
                      <a:pt x="42" y="45"/>
                    </a:lnTo>
                    <a:lnTo>
                      <a:pt x="40" y="48"/>
                    </a:lnTo>
                    <a:lnTo>
                      <a:pt x="38" y="51"/>
                    </a:lnTo>
                    <a:lnTo>
                      <a:pt x="34" y="53"/>
                    </a:lnTo>
                    <a:lnTo>
                      <a:pt x="32" y="55"/>
                    </a:lnTo>
                    <a:lnTo>
                      <a:pt x="30" y="56"/>
                    </a:lnTo>
                    <a:lnTo>
                      <a:pt x="29" y="57"/>
                    </a:lnTo>
                    <a:lnTo>
                      <a:pt x="26" y="59"/>
                    </a:lnTo>
                    <a:lnTo>
                      <a:pt x="24" y="61"/>
                    </a:lnTo>
                    <a:lnTo>
                      <a:pt x="22" y="63"/>
                    </a:lnTo>
                    <a:lnTo>
                      <a:pt x="20" y="63"/>
                    </a:lnTo>
                    <a:lnTo>
                      <a:pt x="16" y="65"/>
                    </a:lnTo>
                    <a:lnTo>
                      <a:pt x="14" y="65"/>
                    </a:lnTo>
                    <a:lnTo>
                      <a:pt x="12" y="67"/>
                    </a:lnTo>
                    <a:lnTo>
                      <a:pt x="10" y="67"/>
                    </a:lnTo>
                    <a:lnTo>
                      <a:pt x="6" y="68"/>
                    </a:lnTo>
                    <a:lnTo>
                      <a:pt x="4" y="68"/>
                    </a:lnTo>
                    <a:lnTo>
                      <a:pt x="2" y="68"/>
                    </a:lnTo>
                    <a:lnTo>
                      <a:pt x="0" y="68"/>
                    </a:lnTo>
                    <a:lnTo>
                      <a:pt x="0" y="66"/>
                    </a:lnTo>
                    <a:lnTo>
                      <a:pt x="0" y="62"/>
                    </a:lnTo>
                    <a:lnTo>
                      <a:pt x="0" y="59"/>
                    </a:lnTo>
                    <a:lnTo>
                      <a:pt x="2" y="55"/>
                    </a:lnTo>
                    <a:lnTo>
                      <a:pt x="2" y="53"/>
                    </a:lnTo>
                    <a:lnTo>
                      <a:pt x="4" y="50"/>
                    </a:lnTo>
                    <a:lnTo>
                      <a:pt x="6" y="47"/>
                    </a:lnTo>
                    <a:lnTo>
                      <a:pt x="8" y="44"/>
                    </a:lnTo>
                    <a:lnTo>
                      <a:pt x="10" y="42"/>
                    </a:lnTo>
                    <a:lnTo>
                      <a:pt x="12" y="40"/>
                    </a:lnTo>
                    <a:lnTo>
                      <a:pt x="14" y="38"/>
                    </a:lnTo>
                    <a:lnTo>
                      <a:pt x="16" y="34"/>
                    </a:lnTo>
                    <a:lnTo>
                      <a:pt x="18" y="32"/>
                    </a:lnTo>
                    <a:lnTo>
                      <a:pt x="19" y="30"/>
                    </a:lnTo>
                    <a:lnTo>
                      <a:pt x="21" y="28"/>
                    </a:lnTo>
                    <a:lnTo>
                      <a:pt x="25" y="25"/>
                    </a:lnTo>
                    <a:lnTo>
                      <a:pt x="27" y="25"/>
                    </a:lnTo>
                    <a:lnTo>
                      <a:pt x="30" y="23"/>
                    </a:lnTo>
                    <a:lnTo>
                      <a:pt x="34" y="21"/>
                    </a:lnTo>
                    <a:lnTo>
                      <a:pt x="37" y="18"/>
                    </a:lnTo>
                    <a:lnTo>
                      <a:pt x="39" y="16"/>
                    </a:lnTo>
                    <a:lnTo>
                      <a:pt x="43" y="12"/>
                    </a:lnTo>
                    <a:lnTo>
                      <a:pt x="47" y="10"/>
                    </a:lnTo>
                    <a:lnTo>
                      <a:pt x="50" y="6"/>
                    </a:lnTo>
                    <a:lnTo>
                      <a:pt x="52" y="4"/>
                    </a:lnTo>
                    <a:lnTo>
                      <a:pt x="56" y="2"/>
                    </a:lnTo>
                    <a:lnTo>
                      <a:pt x="59" y="2"/>
                    </a:lnTo>
                    <a:lnTo>
                      <a:pt x="62" y="0"/>
                    </a:lnTo>
                    <a:lnTo>
                      <a:pt x="64" y="2"/>
                    </a:lnTo>
                    <a:lnTo>
                      <a:pt x="68" y="3"/>
                    </a:lnTo>
                    <a:lnTo>
                      <a:pt x="71" y="6"/>
                    </a:lnTo>
                    <a:lnTo>
                      <a:pt x="75" y="9"/>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34834" name="Freeform 74"/>
              <p:cNvSpPr>
                <a:spLocks noChangeAspect="1"/>
              </p:cNvSpPr>
              <p:nvPr/>
            </p:nvSpPr>
            <p:spPr bwMode="auto">
              <a:xfrm>
                <a:off x="1133" y="3007"/>
                <a:ext cx="171" cy="52"/>
              </a:xfrm>
              <a:custGeom>
                <a:avLst/>
                <a:gdLst>
                  <a:gd name="T0" fmla="*/ 1204216 w 107"/>
                  <a:gd name="T1" fmla="*/ 1 h 74"/>
                  <a:gd name="T2" fmla="*/ 1111746 w 107"/>
                  <a:gd name="T3" fmla="*/ 1 h 74"/>
                  <a:gd name="T4" fmla="*/ 1026390 w 107"/>
                  <a:gd name="T5" fmla="*/ 1 h 74"/>
                  <a:gd name="T6" fmla="*/ 948403 w 107"/>
                  <a:gd name="T7" fmla="*/ 1 h 74"/>
                  <a:gd name="T8" fmla="*/ 874831 w 107"/>
                  <a:gd name="T9" fmla="*/ 1 h 74"/>
                  <a:gd name="T10" fmla="*/ 774916 w 107"/>
                  <a:gd name="T11" fmla="*/ 1 h 74"/>
                  <a:gd name="T12" fmla="*/ 671899 w 107"/>
                  <a:gd name="T13" fmla="*/ 1 h 74"/>
                  <a:gd name="T14" fmla="*/ 593445 w 107"/>
                  <a:gd name="T15" fmla="*/ 1 h 74"/>
                  <a:gd name="T16" fmla="*/ 508711 w 107"/>
                  <a:gd name="T17" fmla="*/ 1 h 74"/>
                  <a:gd name="T18" fmla="*/ 411113 w 107"/>
                  <a:gd name="T19" fmla="*/ 1 h 74"/>
                  <a:gd name="T20" fmla="*/ 356768 w 107"/>
                  <a:gd name="T21" fmla="*/ 1 h 74"/>
                  <a:gd name="T22" fmla="*/ 280843 w 107"/>
                  <a:gd name="T23" fmla="*/ 1 h 74"/>
                  <a:gd name="T24" fmla="*/ 223241 w 107"/>
                  <a:gd name="T25" fmla="*/ 1 h 74"/>
                  <a:gd name="T26" fmla="*/ 155087 w 107"/>
                  <a:gd name="T27" fmla="*/ 1 h 74"/>
                  <a:gd name="T28" fmla="*/ 83919 w 107"/>
                  <a:gd name="T29" fmla="*/ 1 h 74"/>
                  <a:gd name="T30" fmla="*/ 23775 w 107"/>
                  <a:gd name="T31" fmla="*/ 1 h 74"/>
                  <a:gd name="T32" fmla="*/ 0 w 107"/>
                  <a:gd name="T33" fmla="*/ 1 h 74"/>
                  <a:gd name="T34" fmla="*/ 23775 w 107"/>
                  <a:gd name="T35" fmla="*/ 1 h 74"/>
                  <a:gd name="T36" fmla="*/ 75759 w 107"/>
                  <a:gd name="T37" fmla="*/ 1 h 74"/>
                  <a:gd name="T38" fmla="*/ 134114 w 107"/>
                  <a:gd name="T39" fmla="*/ 1 h 74"/>
                  <a:gd name="T40" fmla="*/ 193490 w 107"/>
                  <a:gd name="T41" fmla="*/ 1 h 74"/>
                  <a:gd name="T42" fmla="*/ 247849 w 107"/>
                  <a:gd name="T43" fmla="*/ 1 h 74"/>
                  <a:gd name="T44" fmla="*/ 318316 w 107"/>
                  <a:gd name="T45" fmla="*/ 1 h 74"/>
                  <a:gd name="T46" fmla="*/ 356768 w 107"/>
                  <a:gd name="T47" fmla="*/ 1 h 74"/>
                  <a:gd name="T48" fmla="*/ 396095 w 107"/>
                  <a:gd name="T49" fmla="*/ 1 h 74"/>
                  <a:gd name="T50" fmla="*/ 457626 w 107"/>
                  <a:gd name="T51" fmla="*/ 1 h 74"/>
                  <a:gd name="T52" fmla="*/ 517686 w 107"/>
                  <a:gd name="T53" fmla="*/ 1 h 74"/>
                  <a:gd name="T54" fmla="*/ 604527 w 107"/>
                  <a:gd name="T55" fmla="*/ 1 h 74"/>
                  <a:gd name="T56" fmla="*/ 671899 w 107"/>
                  <a:gd name="T57" fmla="*/ 1 h 74"/>
                  <a:gd name="T58" fmla="*/ 744400 w 107"/>
                  <a:gd name="T59" fmla="*/ 1 h 74"/>
                  <a:gd name="T60" fmla="*/ 804662 w 107"/>
                  <a:gd name="T61" fmla="*/ 1 h 74"/>
                  <a:gd name="T62" fmla="*/ 850696 w 107"/>
                  <a:gd name="T63" fmla="*/ 1 h 74"/>
                  <a:gd name="T64" fmla="*/ 890079 w 107"/>
                  <a:gd name="T65" fmla="*/ 1 h 74"/>
                  <a:gd name="T66" fmla="*/ 911193 w 107"/>
                  <a:gd name="T67" fmla="*/ 1 h 74"/>
                  <a:gd name="T68" fmla="*/ 928632 w 107"/>
                  <a:gd name="T69" fmla="*/ 1 h 74"/>
                  <a:gd name="T70" fmla="*/ 952753 w 107"/>
                  <a:gd name="T71" fmla="*/ 1 h 74"/>
                  <a:gd name="T72" fmla="*/ 983357 w 107"/>
                  <a:gd name="T73" fmla="*/ 1 h 74"/>
                  <a:gd name="T74" fmla="*/ 1005028 w 107"/>
                  <a:gd name="T75" fmla="*/ 1 h 74"/>
                  <a:gd name="T76" fmla="*/ 1026390 w 107"/>
                  <a:gd name="T77" fmla="*/ 1 h 74"/>
                  <a:gd name="T78" fmla="*/ 1049991 w 107"/>
                  <a:gd name="T79" fmla="*/ 1 h 74"/>
                  <a:gd name="T80" fmla="*/ 1073783 w 107"/>
                  <a:gd name="T81" fmla="*/ 1 h 74"/>
                  <a:gd name="T82" fmla="*/ 1111746 w 107"/>
                  <a:gd name="T83" fmla="*/ 1 h 74"/>
                  <a:gd name="T84" fmla="*/ 1133012 w 107"/>
                  <a:gd name="T85" fmla="*/ 1 h 74"/>
                  <a:gd name="T86" fmla="*/ 1183739 w 107"/>
                  <a:gd name="T87" fmla="*/ 1 h 74"/>
                  <a:gd name="T88" fmla="*/ 1204216 w 107"/>
                  <a:gd name="T89" fmla="*/ 1 h 74"/>
                  <a:gd name="T90" fmla="*/ 1219869 w 107"/>
                  <a:gd name="T91" fmla="*/ 1 h 74"/>
                  <a:gd name="T92" fmla="*/ 1238417 w 107"/>
                  <a:gd name="T93" fmla="*/ 1 h 74"/>
                  <a:gd name="T94" fmla="*/ 1238417 w 107"/>
                  <a:gd name="T95" fmla="*/ 1 h 74"/>
                  <a:gd name="T96" fmla="*/ 1238417 w 107"/>
                  <a:gd name="T97" fmla="*/ 1 h 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7"/>
                  <a:gd name="T148" fmla="*/ 0 h 74"/>
                  <a:gd name="T149" fmla="*/ 107 w 107"/>
                  <a:gd name="T150" fmla="*/ 74 h 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7" h="74">
                    <a:moveTo>
                      <a:pt x="105" y="16"/>
                    </a:moveTo>
                    <a:lnTo>
                      <a:pt x="102" y="22"/>
                    </a:lnTo>
                    <a:lnTo>
                      <a:pt x="98" y="26"/>
                    </a:lnTo>
                    <a:lnTo>
                      <a:pt x="94" y="32"/>
                    </a:lnTo>
                    <a:lnTo>
                      <a:pt x="91" y="36"/>
                    </a:lnTo>
                    <a:lnTo>
                      <a:pt x="87" y="42"/>
                    </a:lnTo>
                    <a:lnTo>
                      <a:pt x="84" y="45"/>
                    </a:lnTo>
                    <a:lnTo>
                      <a:pt x="80" y="49"/>
                    </a:lnTo>
                    <a:lnTo>
                      <a:pt x="77" y="52"/>
                    </a:lnTo>
                    <a:lnTo>
                      <a:pt x="74" y="56"/>
                    </a:lnTo>
                    <a:lnTo>
                      <a:pt x="70" y="59"/>
                    </a:lnTo>
                    <a:lnTo>
                      <a:pt x="66" y="61"/>
                    </a:lnTo>
                    <a:lnTo>
                      <a:pt x="63" y="62"/>
                    </a:lnTo>
                    <a:lnTo>
                      <a:pt x="57" y="63"/>
                    </a:lnTo>
                    <a:lnTo>
                      <a:pt x="54" y="63"/>
                    </a:lnTo>
                    <a:lnTo>
                      <a:pt x="50" y="62"/>
                    </a:lnTo>
                    <a:lnTo>
                      <a:pt x="46" y="59"/>
                    </a:lnTo>
                    <a:lnTo>
                      <a:pt x="43" y="62"/>
                    </a:lnTo>
                    <a:lnTo>
                      <a:pt x="39" y="63"/>
                    </a:lnTo>
                    <a:lnTo>
                      <a:pt x="35" y="65"/>
                    </a:lnTo>
                    <a:lnTo>
                      <a:pt x="34" y="65"/>
                    </a:lnTo>
                    <a:lnTo>
                      <a:pt x="30" y="67"/>
                    </a:lnTo>
                    <a:lnTo>
                      <a:pt x="28" y="67"/>
                    </a:lnTo>
                    <a:lnTo>
                      <a:pt x="24" y="68"/>
                    </a:lnTo>
                    <a:lnTo>
                      <a:pt x="23" y="68"/>
                    </a:lnTo>
                    <a:lnTo>
                      <a:pt x="19" y="69"/>
                    </a:lnTo>
                    <a:lnTo>
                      <a:pt x="17" y="69"/>
                    </a:lnTo>
                    <a:lnTo>
                      <a:pt x="13" y="69"/>
                    </a:lnTo>
                    <a:lnTo>
                      <a:pt x="11" y="69"/>
                    </a:lnTo>
                    <a:lnTo>
                      <a:pt x="7" y="71"/>
                    </a:lnTo>
                    <a:lnTo>
                      <a:pt x="6" y="71"/>
                    </a:lnTo>
                    <a:lnTo>
                      <a:pt x="2" y="73"/>
                    </a:lnTo>
                    <a:lnTo>
                      <a:pt x="0" y="73"/>
                    </a:lnTo>
                    <a:lnTo>
                      <a:pt x="0" y="67"/>
                    </a:lnTo>
                    <a:lnTo>
                      <a:pt x="1" y="62"/>
                    </a:lnTo>
                    <a:lnTo>
                      <a:pt x="2" y="58"/>
                    </a:lnTo>
                    <a:lnTo>
                      <a:pt x="4" y="52"/>
                    </a:lnTo>
                    <a:lnTo>
                      <a:pt x="6" y="49"/>
                    </a:lnTo>
                    <a:lnTo>
                      <a:pt x="9" y="45"/>
                    </a:lnTo>
                    <a:lnTo>
                      <a:pt x="11" y="42"/>
                    </a:lnTo>
                    <a:lnTo>
                      <a:pt x="14" y="38"/>
                    </a:lnTo>
                    <a:lnTo>
                      <a:pt x="16" y="35"/>
                    </a:lnTo>
                    <a:lnTo>
                      <a:pt x="19" y="32"/>
                    </a:lnTo>
                    <a:lnTo>
                      <a:pt x="21" y="28"/>
                    </a:lnTo>
                    <a:lnTo>
                      <a:pt x="25" y="24"/>
                    </a:lnTo>
                    <a:lnTo>
                      <a:pt x="27" y="20"/>
                    </a:lnTo>
                    <a:lnTo>
                      <a:pt x="29" y="15"/>
                    </a:lnTo>
                    <a:lnTo>
                      <a:pt x="30" y="10"/>
                    </a:lnTo>
                    <a:lnTo>
                      <a:pt x="32" y="3"/>
                    </a:lnTo>
                    <a:lnTo>
                      <a:pt x="34" y="7"/>
                    </a:lnTo>
                    <a:lnTo>
                      <a:pt x="37" y="10"/>
                    </a:lnTo>
                    <a:lnTo>
                      <a:pt x="39" y="13"/>
                    </a:lnTo>
                    <a:lnTo>
                      <a:pt x="43" y="14"/>
                    </a:lnTo>
                    <a:lnTo>
                      <a:pt x="44" y="15"/>
                    </a:lnTo>
                    <a:lnTo>
                      <a:pt x="48" y="15"/>
                    </a:lnTo>
                    <a:lnTo>
                      <a:pt x="51" y="15"/>
                    </a:lnTo>
                    <a:lnTo>
                      <a:pt x="55" y="14"/>
                    </a:lnTo>
                    <a:lnTo>
                      <a:pt x="57" y="14"/>
                    </a:lnTo>
                    <a:lnTo>
                      <a:pt x="61" y="13"/>
                    </a:lnTo>
                    <a:lnTo>
                      <a:pt x="63" y="13"/>
                    </a:lnTo>
                    <a:lnTo>
                      <a:pt x="66" y="11"/>
                    </a:lnTo>
                    <a:lnTo>
                      <a:pt x="68" y="11"/>
                    </a:lnTo>
                    <a:lnTo>
                      <a:pt x="71" y="10"/>
                    </a:lnTo>
                    <a:lnTo>
                      <a:pt x="72" y="10"/>
                    </a:lnTo>
                    <a:lnTo>
                      <a:pt x="76" y="10"/>
                    </a:lnTo>
                    <a:lnTo>
                      <a:pt x="76" y="8"/>
                    </a:lnTo>
                    <a:lnTo>
                      <a:pt x="77" y="6"/>
                    </a:lnTo>
                    <a:lnTo>
                      <a:pt x="79" y="5"/>
                    </a:lnTo>
                    <a:lnTo>
                      <a:pt x="79" y="6"/>
                    </a:lnTo>
                    <a:lnTo>
                      <a:pt x="81" y="6"/>
                    </a:lnTo>
                    <a:lnTo>
                      <a:pt x="83" y="6"/>
                    </a:lnTo>
                    <a:lnTo>
                      <a:pt x="83" y="7"/>
                    </a:lnTo>
                    <a:lnTo>
                      <a:pt x="85" y="7"/>
                    </a:lnTo>
                    <a:lnTo>
                      <a:pt x="87" y="7"/>
                    </a:lnTo>
                    <a:lnTo>
                      <a:pt x="89" y="6"/>
                    </a:lnTo>
                    <a:lnTo>
                      <a:pt x="89" y="4"/>
                    </a:lnTo>
                    <a:lnTo>
                      <a:pt x="91" y="0"/>
                    </a:lnTo>
                    <a:lnTo>
                      <a:pt x="91" y="2"/>
                    </a:lnTo>
                    <a:lnTo>
                      <a:pt x="92" y="2"/>
                    </a:lnTo>
                    <a:lnTo>
                      <a:pt x="94" y="3"/>
                    </a:lnTo>
                    <a:lnTo>
                      <a:pt x="95" y="3"/>
                    </a:lnTo>
                    <a:lnTo>
                      <a:pt x="96" y="4"/>
                    </a:lnTo>
                    <a:lnTo>
                      <a:pt x="98" y="4"/>
                    </a:lnTo>
                    <a:lnTo>
                      <a:pt x="100" y="4"/>
                    </a:lnTo>
                    <a:lnTo>
                      <a:pt x="102" y="4"/>
                    </a:lnTo>
                    <a:lnTo>
                      <a:pt x="102" y="5"/>
                    </a:lnTo>
                    <a:lnTo>
                      <a:pt x="103" y="5"/>
                    </a:lnTo>
                    <a:lnTo>
                      <a:pt x="103" y="7"/>
                    </a:lnTo>
                    <a:lnTo>
                      <a:pt x="105" y="8"/>
                    </a:lnTo>
                    <a:lnTo>
                      <a:pt x="105" y="10"/>
                    </a:lnTo>
                    <a:lnTo>
                      <a:pt x="106" y="12"/>
                    </a:lnTo>
                    <a:lnTo>
                      <a:pt x="105" y="15"/>
                    </a:lnTo>
                    <a:lnTo>
                      <a:pt x="105" y="16"/>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sp>
        <p:nvSpPr>
          <p:cNvPr id="34826" name="Text Box 56"/>
          <p:cNvSpPr txBox="1">
            <a:spLocks noChangeArrowheads="1"/>
          </p:cNvSpPr>
          <p:nvPr/>
        </p:nvSpPr>
        <p:spPr bwMode="auto">
          <a:xfrm>
            <a:off x="0" y="-26988"/>
            <a:ext cx="9144000" cy="584201"/>
          </a:xfrm>
          <a:prstGeom prst="rect">
            <a:avLst/>
          </a:prstGeom>
          <a:solidFill>
            <a:srgbClr val="4379AF"/>
          </a:solidFill>
          <a:ln w="9525">
            <a:solidFill>
              <a:srgbClr val="4379AF"/>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a:solidFill>
                  <a:schemeClr val="bg1"/>
                </a:solidFill>
                <a:latin typeface="Arial" panose="020B0604020202020204" pitchFamily="34" charset="0"/>
              </a:rPr>
              <a:t>Systemischer Umgang mit Komplexität</a:t>
            </a:r>
            <a:endParaRPr lang="de-DE" altLang="de-DE" i="1">
              <a:solidFill>
                <a:schemeClr val="bg1"/>
              </a:solidFill>
              <a:latin typeface="Arial" panose="020B0604020202020204" pitchFamily="34" charset="0"/>
            </a:endParaRPr>
          </a:p>
        </p:txBody>
      </p:sp>
      <p:pic>
        <p:nvPicPr>
          <p:cNvPr id="80" name="Picture 2" descr="4Manschgerl"/>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3832" t="2254" r="65165"/>
          <a:stretch/>
        </p:blipFill>
        <p:spPr bwMode="auto">
          <a:xfrm>
            <a:off x="2888432" y="2966497"/>
            <a:ext cx="849740" cy="197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Text Box 55"/>
          <p:cNvSpPr txBox="1">
            <a:spLocks noChangeArrowheads="1"/>
          </p:cNvSpPr>
          <p:nvPr/>
        </p:nvSpPr>
        <p:spPr bwMode="auto">
          <a:xfrm>
            <a:off x="3025836" y="3536484"/>
            <a:ext cx="611065" cy="369332"/>
          </a:xfrm>
          <a:prstGeom prst="rect">
            <a:avLst/>
          </a:prstGeom>
          <a:solidFill>
            <a:schemeClr val="bg1"/>
          </a:solidFill>
          <a:ln w="38100">
            <a:solidFill>
              <a:srgbClr val="4379AF"/>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dirty="0">
                <a:solidFill>
                  <a:srgbClr val="4379AF"/>
                </a:solidFill>
                <a:latin typeface="Arial" panose="020B0604020202020204" pitchFamily="34" charset="0"/>
              </a:rPr>
              <a:t>10</a:t>
            </a:r>
            <a:r>
              <a:rPr lang="de-DE" altLang="de-DE" sz="1800" baseline="30000" dirty="0">
                <a:solidFill>
                  <a:srgbClr val="4379AF"/>
                </a:solidFill>
                <a:latin typeface="Arial" panose="020B0604020202020204" pitchFamily="34" charset="0"/>
              </a:rPr>
              <a:t>15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3100"/>
                                        </p:tgtEl>
                                        <p:attrNameLst>
                                          <p:attrName>style.visibility</p:attrName>
                                        </p:attrNameLst>
                                      </p:cBhvr>
                                      <p:to>
                                        <p:strVal val="visible"/>
                                      </p:to>
                                    </p:set>
                                    <p:animEffect transition="in" filter="blinds(horizontal)">
                                      <p:cBhvr>
                                        <p:cTn id="22" dur="500"/>
                                        <p:tgtEl>
                                          <p:spTgt spid="343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10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de-DE" altLang="de-DE" b="0"/>
          </a:p>
        </p:txBody>
      </p:sp>
      <p:grpSp>
        <p:nvGrpSpPr>
          <p:cNvPr id="36867" name="Group 3"/>
          <p:cNvGrpSpPr>
            <a:grpSpLocks/>
          </p:cNvGrpSpPr>
          <p:nvPr/>
        </p:nvGrpSpPr>
        <p:grpSpPr bwMode="auto">
          <a:xfrm>
            <a:off x="2843213" y="1125538"/>
            <a:ext cx="2465387" cy="1958975"/>
            <a:chOff x="816" y="847"/>
            <a:chExt cx="1553" cy="1234"/>
          </a:xfrm>
        </p:grpSpPr>
        <p:sp>
          <p:nvSpPr>
            <p:cNvPr id="36908" name="Oval 4"/>
            <p:cNvSpPr>
              <a:spLocks noChangeArrowheads="1"/>
            </p:cNvSpPr>
            <p:nvPr/>
          </p:nvSpPr>
          <p:spPr bwMode="auto">
            <a:xfrm>
              <a:off x="1361" y="989"/>
              <a:ext cx="1008" cy="1035"/>
            </a:xfrm>
            <a:prstGeom prst="ellipse">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70C0"/>
                </a:solidFill>
                <a:latin typeface="Arial" panose="020B0604020202020204" pitchFamily="34" charset="0"/>
              </a:endParaRPr>
            </a:p>
          </p:txBody>
        </p:sp>
        <p:sp>
          <p:nvSpPr>
            <p:cNvPr id="36909" name="Oval 5"/>
            <p:cNvSpPr>
              <a:spLocks noChangeArrowheads="1"/>
            </p:cNvSpPr>
            <p:nvPr/>
          </p:nvSpPr>
          <p:spPr bwMode="auto">
            <a:xfrm>
              <a:off x="881" y="1002"/>
              <a:ext cx="576" cy="1035"/>
            </a:xfrm>
            <a:prstGeom prst="ellipse">
              <a:avLst/>
            </a:prstGeom>
            <a:noFill/>
            <a:ln w="38100">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70C0"/>
                </a:solidFill>
                <a:latin typeface="Arial" panose="020B0604020202020204" pitchFamily="34" charset="0"/>
              </a:endParaRPr>
            </a:p>
          </p:txBody>
        </p:sp>
        <p:sp>
          <p:nvSpPr>
            <p:cNvPr id="36910" name="Rectangle 6"/>
            <p:cNvSpPr>
              <a:spLocks noChangeArrowheads="1"/>
            </p:cNvSpPr>
            <p:nvPr/>
          </p:nvSpPr>
          <p:spPr bwMode="auto">
            <a:xfrm>
              <a:off x="816" y="880"/>
              <a:ext cx="456" cy="1201"/>
            </a:xfrm>
            <a:prstGeom prst="rect">
              <a:avLst/>
            </a:prstGeom>
            <a:solidFill>
              <a:schemeClr val="bg1"/>
            </a:solidFill>
            <a:ln w="9525">
              <a:solidFill>
                <a:srgbClr val="0070C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de-DE" altLang="de-DE" sz="2400" b="0">
                <a:solidFill>
                  <a:srgbClr val="0070C0"/>
                </a:solidFill>
              </a:endParaRPr>
            </a:p>
          </p:txBody>
        </p:sp>
        <p:sp>
          <p:nvSpPr>
            <p:cNvPr id="36911" name="Line 7"/>
            <p:cNvSpPr>
              <a:spLocks noChangeShapeType="1"/>
            </p:cNvSpPr>
            <p:nvPr/>
          </p:nvSpPr>
          <p:spPr bwMode="auto">
            <a:xfrm flipH="1">
              <a:off x="1282" y="1979"/>
              <a:ext cx="24" cy="24"/>
            </a:xfrm>
            <a:prstGeom prst="line">
              <a:avLst/>
            </a:prstGeom>
            <a:noFill/>
            <a:ln w="38100">
              <a:solidFill>
                <a:srgbClr val="0070C0"/>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a:p>
          </p:txBody>
        </p:sp>
        <p:sp>
          <p:nvSpPr>
            <p:cNvPr id="36912" name="Text Box 8"/>
            <p:cNvSpPr txBox="1">
              <a:spLocks noChangeArrowheads="1"/>
            </p:cNvSpPr>
            <p:nvPr/>
          </p:nvSpPr>
          <p:spPr bwMode="auto">
            <a:xfrm>
              <a:off x="1505" y="847"/>
              <a:ext cx="656" cy="407"/>
            </a:xfrm>
            <a:prstGeom prst="rect">
              <a:avLst/>
            </a:prstGeom>
            <a:solidFill>
              <a:schemeClr val="bg1"/>
            </a:solidFill>
            <a:ln w="38100">
              <a:solidFill>
                <a:srgbClr val="0070C0"/>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3600">
                  <a:solidFill>
                    <a:srgbClr val="0070C0"/>
                  </a:solidFill>
                  <a:latin typeface="Arial" panose="020B0604020202020204" pitchFamily="34" charset="0"/>
                </a:rPr>
                <a:t>10</a:t>
              </a:r>
              <a:r>
                <a:rPr lang="de-DE" altLang="de-DE" sz="3600" baseline="30000">
                  <a:solidFill>
                    <a:srgbClr val="0070C0"/>
                  </a:solidFill>
                  <a:latin typeface="Arial" panose="020B0604020202020204" pitchFamily="34" charset="0"/>
                </a:rPr>
                <a:t>15</a:t>
              </a:r>
            </a:p>
          </p:txBody>
        </p:sp>
      </p:grpSp>
      <p:sp>
        <p:nvSpPr>
          <p:cNvPr id="36868" name="Oval 9"/>
          <p:cNvSpPr>
            <a:spLocks noChangeArrowheads="1"/>
          </p:cNvSpPr>
          <p:nvPr/>
        </p:nvSpPr>
        <p:spPr bwMode="auto">
          <a:xfrm>
            <a:off x="2209800" y="152400"/>
            <a:ext cx="4419600" cy="4267200"/>
          </a:xfrm>
          <a:prstGeom prst="ellipse">
            <a:avLst/>
          </a:prstGeom>
          <a:solidFill>
            <a:schemeClr val="bg1"/>
          </a:solidFill>
          <a:ln w="38100">
            <a:solidFill>
              <a:srgbClr val="0070C0"/>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0070C0"/>
              </a:solidFill>
              <a:latin typeface="Arial" panose="020B0604020202020204" pitchFamily="34" charset="0"/>
            </a:endParaRPr>
          </a:p>
        </p:txBody>
      </p:sp>
      <p:sp>
        <p:nvSpPr>
          <p:cNvPr id="36869" name="Text Box 10"/>
          <p:cNvSpPr txBox="1">
            <a:spLocks noChangeArrowheads="1"/>
          </p:cNvSpPr>
          <p:nvPr/>
        </p:nvSpPr>
        <p:spPr bwMode="auto">
          <a:xfrm>
            <a:off x="1447800" y="3048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Orthopäde</a:t>
            </a:r>
            <a:endParaRPr lang="de-DE" altLang="de-DE" sz="2000" baseline="30000">
              <a:solidFill>
                <a:srgbClr val="0070C0"/>
              </a:solidFill>
              <a:latin typeface="Arial" panose="020B0604020202020204" pitchFamily="34" charset="0"/>
            </a:endParaRPr>
          </a:p>
        </p:txBody>
      </p:sp>
      <p:sp>
        <p:nvSpPr>
          <p:cNvPr id="36870" name="Text Box 11"/>
          <p:cNvSpPr txBox="1">
            <a:spLocks noChangeArrowheads="1"/>
          </p:cNvSpPr>
          <p:nvPr/>
        </p:nvSpPr>
        <p:spPr bwMode="auto">
          <a:xfrm>
            <a:off x="4724400" y="3048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Osteopath</a:t>
            </a:r>
            <a:endParaRPr lang="de-DE" altLang="de-DE" sz="2000" baseline="30000">
              <a:solidFill>
                <a:srgbClr val="0070C0"/>
              </a:solidFill>
              <a:latin typeface="Arial" panose="020B0604020202020204" pitchFamily="34" charset="0"/>
            </a:endParaRPr>
          </a:p>
        </p:txBody>
      </p:sp>
      <p:sp>
        <p:nvSpPr>
          <p:cNvPr id="36871" name="Text Box 12"/>
          <p:cNvSpPr txBox="1">
            <a:spLocks noChangeArrowheads="1"/>
          </p:cNvSpPr>
          <p:nvPr/>
        </p:nvSpPr>
        <p:spPr bwMode="auto">
          <a:xfrm>
            <a:off x="5638800" y="9906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Neurologe</a:t>
            </a:r>
            <a:endParaRPr lang="de-DE" altLang="de-DE" sz="2000" baseline="30000">
              <a:solidFill>
                <a:srgbClr val="0070C0"/>
              </a:solidFill>
              <a:latin typeface="Arial" panose="020B0604020202020204" pitchFamily="34" charset="0"/>
            </a:endParaRPr>
          </a:p>
        </p:txBody>
      </p:sp>
      <p:sp>
        <p:nvSpPr>
          <p:cNvPr id="36872" name="Text Box 13"/>
          <p:cNvSpPr txBox="1">
            <a:spLocks noChangeArrowheads="1"/>
          </p:cNvSpPr>
          <p:nvPr/>
        </p:nvSpPr>
        <p:spPr bwMode="auto">
          <a:xfrm>
            <a:off x="5867400" y="17526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Psychologe</a:t>
            </a:r>
            <a:endParaRPr lang="de-DE" altLang="de-DE" sz="2000" baseline="30000">
              <a:solidFill>
                <a:srgbClr val="0070C0"/>
              </a:solidFill>
              <a:latin typeface="Arial" panose="020B0604020202020204" pitchFamily="34" charset="0"/>
            </a:endParaRPr>
          </a:p>
        </p:txBody>
      </p:sp>
      <p:sp>
        <p:nvSpPr>
          <p:cNvPr id="36873" name="Text Box 14"/>
          <p:cNvSpPr txBox="1">
            <a:spLocks noChangeArrowheads="1"/>
          </p:cNvSpPr>
          <p:nvPr/>
        </p:nvSpPr>
        <p:spPr bwMode="auto">
          <a:xfrm>
            <a:off x="5638800" y="25146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Naturheilarzt</a:t>
            </a:r>
            <a:endParaRPr lang="de-DE" altLang="de-DE" sz="2000" baseline="30000">
              <a:solidFill>
                <a:srgbClr val="0070C0"/>
              </a:solidFill>
              <a:latin typeface="Arial" panose="020B0604020202020204" pitchFamily="34" charset="0"/>
            </a:endParaRPr>
          </a:p>
        </p:txBody>
      </p:sp>
      <p:sp>
        <p:nvSpPr>
          <p:cNvPr id="36874" name="Line 15"/>
          <p:cNvSpPr>
            <a:spLocks noChangeShapeType="1"/>
          </p:cNvSpPr>
          <p:nvPr/>
        </p:nvSpPr>
        <p:spPr bwMode="auto">
          <a:xfrm>
            <a:off x="5410200" y="2743200"/>
            <a:ext cx="228600" cy="0"/>
          </a:xfrm>
          <a:prstGeom prst="line">
            <a:avLst/>
          </a:prstGeom>
          <a:noFill/>
          <a:ln w="38100">
            <a:solidFill>
              <a:srgbClr val="0070C0"/>
            </a:solidFill>
            <a:round/>
            <a:headEnd type="triangle" w="med" len="me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75" name="Line 16"/>
          <p:cNvSpPr>
            <a:spLocks noChangeShapeType="1"/>
          </p:cNvSpPr>
          <p:nvPr/>
        </p:nvSpPr>
        <p:spPr bwMode="auto">
          <a:xfrm>
            <a:off x="5638800" y="1981200"/>
            <a:ext cx="228600" cy="0"/>
          </a:xfrm>
          <a:prstGeom prst="line">
            <a:avLst/>
          </a:prstGeom>
          <a:noFill/>
          <a:ln w="38100">
            <a:solidFill>
              <a:srgbClr val="0070C0"/>
            </a:solidFill>
            <a:round/>
            <a:headEnd type="triangle" w="med" len="me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76" name="Line 17"/>
          <p:cNvSpPr>
            <a:spLocks noChangeShapeType="1"/>
          </p:cNvSpPr>
          <p:nvPr/>
        </p:nvSpPr>
        <p:spPr bwMode="auto">
          <a:xfrm>
            <a:off x="5410200" y="1219200"/>
            <a:ext cx="228600" cy="0"/>
          </a:xfrm>
          <a:prstGeom prst="line">
            <a:avLst/>
          </a:prstGeom>
          <a:noFill/>
          <a:ln w="38100">
            <a:solidFill>
              <a:srgbClr val="0070C0"/>
            </a:solidFill>
            <a:round/>
            <a:headEnd type="triangle" w="med" len="me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77" name="Line 18"/>
          <p:cNvSpPr>
            <a:spLocks noChangeShapeType="1"/>
          </p:cNvSpPr>
          <p:nvPr/>
        </p:nvSpPr>
        <p:spPr bwMode="auto">
          <a:xfrm>
            <a:off x="4495800" y="533400"/>
            <a:ext cx="228600" cy="0"/>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78" name="Line 19"/>
          <p:cNvSpPr>
            <a:spLocks noChangeShapeType="1"/>
          </p:cNvSpPr>
          <p:nvPr/>
        </p:nvSpPr>
        <p:spPr bwMode="auto">
          <a:xfrm>
            <a:off x="4038600" y="533400"/>
            <a:ext cx="228600" cy="0"/>
          </a:xfrm>
          <a:prstGeom prst="line">
            <a:avLst/>
          </a:prstGeom>
          <a:noFill/>
          <a:ln w="38100">
            <a:solidFill>
              <a:srgbClr val="0070C0"/>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79" name="Line 20"/>
          <p:cNvSpPr>
            <a:spLocks noChangeShapeType="1"/>
          </p:cNvSpPr>
          <p:nvPr/>
        </p:nvSpPr>
        <p:spPr bwMode="auto">
          <a:xfrm>
            <a:off x="4495800" y="533400"/>
            <a:ext cx="0" cy="152400"/>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80" name="Line 21"/>
          <p:cNvSpPr>
            <a:spLocks noChangeShapeType="1"/>
          </p:cNvSpPr>
          <p:nvPr/>
        </p:nvSpPr>
        <p:spPr bwMode="auto">
          <a:xfrm>
            <a:off x="4281488" y="533400"/>
            <a:ext cx="0" cy="152400"/>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nvGrpSpPr>
          <p:cNvPr id="3" name="Group 22"/>
          <p:cNvGrpSpPr>
            <a:grpSpLocks/>
          </p:cNvGrpSpPr>
          <p:nvPr/>
        </p:nvGrpSpPr>
        <p:grpSpPr bwMode="auto">
          <a:xfrm>
            <a:off x="3276600" y="3276600"/>
            <a:ext cx="2286000" cy="2165350"/>
            <a:chOff x="2064" y="2064"/>
            <a:chExt cx="1440" cy="1364"/>
          </a:xfrm>
        </p:grpSpPr>
        <p:sp>
          <p:nvSpPr>
            <p:cNvPr id="36904" name="Text Box 23"/>
            <p:cNvSpPr txBox="1">
              <a:spLocks noChangeArrowheads="1"/>
            </p:cNvSpPr>
            <p:nvPr/>
          </p:nvSpPr>
          <p:spPr bwMode="auto">
            <a:xfrm>
              <a:off x="2064" y="2400"/>
              <a:ext cx="1440" cy="1028"/>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dirty="0">
                  <a:solidFill>
                    <a:srgbClr val="0070C0"/>
                  </a:solidFill>
                  <a:latin typeface="Arial" panose="020B0604020202020204" pitchFamily="34" charset="0"/>
                </a:rPr>
                <a:t>Systemische Problemliste</a:t>
              </a:r>
              <a:endParaRPr lang="de-DE" altLang="de-DE" sz="800" dirty="0">
                <a:solidFill>
                  <a:srgbClr val="0070C0"/>
                </a:solidFill>
                <a:latin typeface="Arial" panose="020B0604020202020204" pitchFamily="34" charset="0"/>
              </a:endParaRPr>
            </a:p>
            <a:p>
              <a:pPr eaLnBrk="1" hangingPunct="1">
                <a:spcBef>
                  <a:spcPct val="0"/>
                </a:spcBef>
                <a:buFontTx/>
                <a:buNone/>
              </a:pPr>
              <a:r>
                <a:rPr lang="de-DE" altLang="de-DE" sz="2000" b="0" dirty="0">
                  <a:solidFill>
                    <a:srgbClr val="FF0000"/>
                  </a:solidFill>
                  <a:latin typeface="Arial" panose="020B0604020202020204" pitchFamily="34" charset="0"/>
                </a:rPr>
                <a:t>&gt;&gt;&gt; </a:t>
              </a:r>
              <a:r>
                <a:rPr lang="de-DE" altLang="de-DE" sz="2000" dirty="0">
                  <a:solidFill>
                    <a:srgbClr val="FF0000"/>
                  </a:solidFill>
                  <a:latin typeface="Arial" panose="020B0604020202020204" pitchFamily="34" charset="0"/>
                </a:rPr>
                <a:t>Noxen</a:t>
              </a:r>
              <a:endParaRPr lang="de-DE" altLang="de-DE" sz="2000" baseline="30000" dirty="0">
                <a:solidFill>
                  <a:srgbClr val="FF0000"/>
                </a:solidFill>
                <a:latin typeface="Arial" panose="020B0604020202020204" pitchFamily="34" charset="0"/>
              </a:endParaRPr>
            </a:p>
            <a:p>
              <a:pPr eaLnBrk="1" hangingPunct="1">
                <a:spcBef>
                  <a:spcPct val="0"/>
                </a:spcBef>
                <a:buFontTx/>
                <a:buNone/>
              </a:pPr>
              <a:r>
                <a:rPr lang="de-DE" altLang="de-DE" sz="2000" b="0" dirty="0">
                  <a:solidFill>
                    <a:srgbClr val="0070C0"/>
                  </a:solidFill>
                  <a:latin typeface="Arial" panose="020B0604020202020204" pitchFamily="34" charset="0"/>
                </a:rPr>
                <a:t>&gt;&gt;&gt; Befunde</a:t>
              </a:r>
            </a:p>
            <a:p>
              <a:pPr eaLnBrk="1" hangingPunct="1">
                <a:spcBef>
                  <a:spcPct val="0"/>
                </a:spcBef>
                <a:buFontTx/>
                <a:buNone/>
              </a:pPr>
              <a:r>
                <a:rPr lang="de-DE" altLang="de-DE" sz="2000" b="0" dirty="0">
                  <a:solidFill>
                    <a:srgbClr val="0070C0"/>
                  </a:solidFill>
                  <a:latin typeface="Arial" panose="020B0604020202020204" pitchFamily="34" charset="0"/>
                </a:rPr>
                <a:t>&gt;&gt;&gt; Symptome</a:t>
              </a:r>
            </a:p>
          </p:txBody>
        </p:sp>
        <p:sp>
          <p:nvSpPr>
            <p:cNvPr id="36905" name="Line 24"/>
            <p:cNvSpPr>
              <a:spLocks noChangeShapeType="1"/>
            </p:cNvSpPr>
            <p:nvPr/>
          </p:nvSpPr>
          <p:spPr bwMode="auto">
            <a:xfrm>
              <a:off x="2784" y="2064"/>
              <a:ext cx="0" cy="336"/>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906" name="Line 25"/>
            <p:cNvSpPr>
              <a:spLocks noChangeShapeType="1"/>
            </p:cNvSpPr>
            <p:nvPr/>
          </p:nvSpPr>
          <p:spPr bwMode="auto">
            <a:xfrm>
              <a:off x="2976" y="2064"/>
              <a:ext cx="0" cy="336"/>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907" name="Line 26"/>
            <p:cNvSpPr>
              <a:spLocks noChangeShapeType="1"/>
            </p:cNvSpPr>
            <p:nvPr/>
          </p:nvSpPr>
          <p:spPr bwMode="auto">
            <a:xfrm>
              <a:off x="2592" y="2064"/>
              <a:ext cx="0" cy="336"/>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sp>
        <p:nvSpPr>
          <p:cNvPr id="36882" name="Text Box 27"/>
          <p:cNvSpPr txBox="1">
            <a:spLocks noChangeArrowheads="1"/>
          </p:cNvSpPr>
          <p:nvPr/>
        </p:nvSpPr>
        <p:spPr bwMode="auto">
          <a:xfrm>
            <a:off x="5715000" y="3200400"/>
            <a:ext cx="11430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N.N.</a:t>
            </a:r>
            <a:endParaRPr lang="de-DE" altLang="de-DE" sz="2000" baseline="30000">
              <a:solidFill>
                <a:srgbClr val="0070C0"/>
              </a:solidFill>
              <a:latin typeface="Arial" panose="020B0604020202020204" pitchFamily="34" charset="0"/>
            </a:endParaRPr>
          </a:p>
        </p:txBody>
      </p:sp>
      <p:sp>
        <p:nvSpPr>
          <p:cNvPr id="36883" name="Line 28"/>
          <p:cNvSpPr>
            <a:spLocks noChangeShapeType="1"/>
          </p:cNvSpPr>
          <p:nvPr/>
        </p:nvSpPr>
        <p:spPr bwMode="auto">
          <a:xfrm>
            <a:off x="5486400" y="3429000"/>
            <a:ext cx="228600" cy="0"/>
          </a:xfrm>
          <a:prstGeom prst="line">
            <a:avLst/>
          </a:prstGeom>
          <a:noFill/>
          <a:ln w="38100">
            <a:solidFill>
              <a:srgbClr val="0070C0"/>
            </a:solidFill>
            <a:round/>
            <a:headEnd type="triangle" w="med" len="me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nvGrpSpPr>
          <p:cNvPr id="4" name="Group 64"/>
          <p:cNvGrpSpPr>
            <a:grpSpLocks/>
          </p:cNvGrpSpPr>
          <p:nvPr/>
        </p:nvGrpSpPr>
        <p:grpSpPr bwMode="auto">
          <a:xfrm>
            <a:off x="3124200" y="5478463"/>
            <a:ext cx="2590800" cy="1020762"/>
            <a:chOff x="1968" y="3451"/>
            <a:chExt cx="1632" cy="643"/>
          </a:xfrm>
        </p:grpSpPr>
        <p:sp>
          <p:nvSpPr>
            <p:cNvPr id="36902" name="Line 32"/>
            <p:cNvSpPr>
              <a:spLocks noChangeShapeType="1"/>
            </p:cNvSpPr>
            <p:nvPr/>
          </p:nvSpPr>
          <p:spPr bwMode="auto">
            <a:xfrm flipH="1">
              <a:off x="2784" y="3451"/>
              <a:ext cx="5" cy="197"/>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903" name="Text Box 31"/>
            <p:cNvSpPr txBox="1">
              <a:spLocks noChangeArrowheads="1"/>
            </p:cNvSpPr>
            <p:nvPr/>
          </p:nvSpPr>
          <p:spPr bwMode="auto">
            <a:xfrm>
              <a:off x="1968" y="3648"/>
              <a:ext cx="1632" cy="446"/>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Interdisziplinärer</a:t>
              </a:r>
            </a:p>
            <a:p>
              <a:pPr algn="ctr" eaLnBrk="1" hangingPunct="1">
                <a:spcBef>
                  <a:spcPct val="0"/>
                </a:spcBef>
                <a:buFontTx/>
                <a:buNone/>
              </a:pPr>
              <a:r>
                <a:rPr lang="de-DE" altLang="de-DE" sz="2000">
                  <a:solidFill>
                    <a:srgbClr val="0070C0"/>
                  </a:solidFill>
                  <a:latin typeface="Arial" panose="020B0604020202020204" pitchFamily="34" charset="0"/>
                </a:rPr>
                <a:t>Behandlungsplan</a:t>
              </a:r>
              <a:endParaRPr lang="de-DE" altLang="de-DE" sz="2000" b="0" baseline="30000">
                <a:solidFill>
                  <a:srgbClr val="0070C0"/>
                </a:solidFill>
                <a:latin typeface="Arial" panose="020B0604020202020204" pitchFamily="34" charset="0"/>
              </a:endParaRPr>
            </a:p>
          </p:txBody>
        </p:sp>
      </p:grpSp>
      <p:grpSp>
        <p:nvGrpSpPr>
          <p:cNvPr id="5" name="Group 65"/>
          <p:cNvGrpSpPr>
            <a:grpSpLocks/>
          </p:cNvGrpSpPr>
          <p:nvPr/>
        </p:nvGrpSpPr>
        <p:grpSpPr bwMode="auto">
          <a:xfrm>
            <a:off x="4427538" y="5076825"/>
            <a:ext cx="4716462" cy="1016000"/>
            <a:chOff x="2789" y="3198"/>
            <a:chExt cx="2971" cy="640"/>
          </a:xfrm>
        </p:grpSpPr>
        <p:sp>
          <p:nvSpPr>
            <p:cNvPr id="36900" name="Line 33"/>
            <p:cNvSpPr>
              <a:spLocks noChangeShapeType="1"/>
            </p:cNvSpPr>
            <p:nvPr/>
          </p:nvSpPr>
          <p:spPr bwMode="auto">
            <a:xfrm>
              <a:off x="2789" y="3531"/>
              <a:ext cx="960" cy="0"/>
            </a:xfrm>
            <a:prstGeom prst="line">
              <a:avLst/>
            </a:prstGeom>
            <a:noFill/>
            <a:ln w="38100">
              <a:solidFill>
                <a:srgbClr val="4379AF"/>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901" name="Text Box 34"/>
            <p:cNvSpPr txBox="1">
              <a:spLocks noChangeArrowheads="1"/>
            </p:cNvSpPr>
            <p:nvPr/>
          </p:nvSpPr>
          <p:spPr bwMode="auto">
            <a:xfrm>
              <a:off x="3744" y="3198"/>
              <a:ext cx="2016" cy="640"/>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Char char="•"/>
                <a:tabLst>
                  <a:tab pos="577850" algn="l"/>
                </a:tabLst>
                <a:defRPr sz="3200">
                  <a:solidFill>
                    <a:schemeClr val="tx1"/>
                  </a:solidFill>
                  <a:latin typeface="Times New Roman" panose="02020603050405020304" pitchFamily="18" charset="0"/>
                </a:defRPr>
              </a:lvl1pPr>
              <a:lvl2pPr marL="742950" indent="-285750">
                <a:spcBef>
                  <a:spcPct val="20000"/>
                </a:spcBef>
                <a:buChar char="–"/>
                <a:tabLst>
                  <a:tab pos="577850" algn="l"/>
                </a:tabLst>
                <a:defRPr sz="2800">
                  <a:solidFill>
                    <a:schemeClr val="tx1"/>
                  </a:solidFill>
                  <a:latin typeface="Times New Roman" panose="02020603050405020304" pitchFamily="18" charset="0"/>
                </a:defRPr>
              </a:lvl2pPr>
              <a:lvl3pPr marL="1143000" indent="-228600">
                <a:spcBef>
                  <a:spcPct val="20000"/>
                </a:spcBef>
                <a:buChar char="•"/>
                <a:tabLst>
                  <a:tab pos="577850" algn="l"/>
                </a:tabLst>
                <a:defRPr sz="2400">
                  <a:solidFill>
                    <a:schemeClr val="tx1"/>
                  </a:solidFill>
                  <a:latin typeface="Times New Roman" panose="02020603050405020304" pitchFamily="18" charset="0"/>
                </a:defRPr>
              </a:lvl3pPr>
              <a:lvl4pPr marL="1600200" indent="-228600">
                <a:spcBef>
                  <a:spcPct val="20000"/>
                </a:spcBef>
                <a:buChar char="–"/>
                <a:tabLst>
                  <a:tab pos="577850" algn="l"/>
                </a:tabLst>
                <a:defRPr sz="2000">
                  <a:solidFill>
                    <a:schemeClr val="tx1"/>
                  </a:solidFill>
                  <a:latin typeface="Times New Roman" panose="02020603050405020304" pitchFamily="18" charset="0"/>
                </a:defRPr>
              </a:lvl4pPr>
              <a:lvl5pPr marL="2057400" indent="-228600">
                <a:spcBef>
                  <a:spcPct val="20000"/>
                </a:spcBef>
                <a:buChar char="•"/>
                <a:tabLst>
                  <a:tab pos="5778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5778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5778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5778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577850" algn="l"/>
                </a:tabLst>
                <a:defRPr sz="2000">
                  <a:solidFill>
                    <a:schemeClr val="tx1"/>
                  </a:solidFill>
                  <a:latin typeface="Times New Roman" panose="02020603050405020304" pitchFamily="18" charset="0"/>
                </a:defRPr>
              </a:lvl9pPr>
            </a:lstStyle>
            <a:p>
              <a:pPr eaLnBrk="1" hangingPunct="1">
                <a:spcBef>
                  <a:spcPct val="0"/>
                </a:spcBef>
                <a:buFontTx/>
                <a:buNone/>
              </a:pPr>
              <a:r>
                <a:rPr lang="de-DE" altLang="de-DE" sz="2000" b="0" dirty="0">
                  <a:solidFill>
                    <a:srgbClr val="0070C0"/>
                  </a:solidFill>
                  <a:latin typeface="Arial" panose="020B0604020202020204" pitchFamily="34" charset="0"/>
                </a:rPr>
                <a:t>&gt;&gt;&gt; Hierarchisieren</a:t>
              </a:r>
            </a:p>
            <a:p>
              <a:pPr eaLnBrk="1" hangingPunct="1">
                <a:spcBef>
                  <a:spcPct val="0"/>
                </a:spcBef>
                <a:buFontTx/>
                <a:buNone/>
              </a:pPr>
              <a:r>
                <a:rPr lang="de-DE" altLang="de-DE" sz="2000" b="0" dirty="0">
                  <a:solidFill>
                    <a:srgbClr val="0070C0"/>
                  </a:solidFill>
                  <a:latin typeface="Arial" panose="020B0604020202020204" pitchFamily="34" charset="0"/>
                </a:rPr>
                <a:t>&gt;&gt;&gt; Einzellösungen 	finden</a:t>
              </a:r>
              <a:endParaRPr lang="de-DE" altLang="de-DE" sz="2000" b="0" baseline="30000" dirty="0">
                <a:solidFill>
                  <a:srgbClr val="0070C0"/>
                </a:solidFill>
                <a:latin typeface="Arial" panose="020B0604020202020204" pitchFamily="34" charset="0"/>
              </a:endParaRPr>
            </a:p>
          </p:txBody>
        </p:sp>
      </p:grpSp>
      <p:sp>
        <p:nvSpPr>
          <p:cNvPr id="36887" name="Text Box 41"/>
          <p:cNvSpPr txBox="1">
            <a:spLocks noChangeArrowheads="1"/>
          </p:cNvSpPr>
          <p:nvPr/>
        </p:nvSpPr>
        <p:spPr bwMode="auto">
          <a:xfrm>
            <a:off x="609600" y="9906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Kieferorthopäde</a:t>
            </a:r>
            <a:endParaRPr lang="de-DE" altLang="de-DE" sz="2000" baseline="30000">
              <a:solidFill>
                <a:srgbClr val="0070C0"/>
              </a:solidFill>
              <a:latin typeface="Arial" panose="020B0604020202020204" pitchFamily="34" charset="0"/>
            </a:endParaRPr>
          </a:p>
        </p:txBody>
      </p:sp>
      <p:sp>
        <p:nvSpPr>
          <p:cNvPr id="36888" name="Text Box 42"/>
          <p:cNvSpPr txBox="1">
            <a:spLocks noChangeArrowheads="1"/>
          </p:cNvSpPr>
          <p:nvPr/>
        </p:nvSpPr>
        <p:spPr bwMode="auto">
          <a:xfrm>
            <a:off x="381000" y="17526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Zahnarzt</a:t>
            </a:r>
            <a:endParaRPr lang="de-DE" altLang="de-DE" sz="2000" baseline="30000">
              <a:solidFill>
                <a:srgbClr val="0070C0"/>
              </a:solidFill>
              <a:latin typeface="Arial" panose="020B0604020202020204" pitchFamily="34" charset="0"/>
            </a:endParaRPr>
          </a:p>
        </p:txBody>
      </p:sp>
      <p:sp>
        <p:nvSpPr>
          <p:cNvPr id="36889" name="Text Box 43"/>
          <p:cNvSpPr txBox="1">
            <a:spLocks noChangeArrowheads="1"/>
          </p:cNvSpPr>
          <p:nvPr/>
        </p:nvSpPr>
        <p:spPr bwMode="auto">
          <a:xfrm>
            <a:off x="533400" y="25146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Physiotherapeut</a:t>
            </a:r>
            <a:endParaRPr lang="de-DE" altLang="de-DE" sz="2000" baseline="30000">
              <a:solidFill>
                <a:srgbClr val="0070C0"/>
              </a:solidFill>
              <a:latin typeface="Arial" panose="020B0604020202020204" pitchFamily="34" charset="0"/>
            </a:endParaRPr>
          </a:p>
        </p:txBody>
      </p:sp>
      <p:sp>
        <p:nvSpPr>
          <p:cNvPr id="36890" name="Line 44"/>
          <p:cNvSpPr>
            <a:spLocks noChangeShapeType="1"/>
          </p:cNvSpPr>
          <p:nvPr/>
        </p:nvSpPr>
        <p:spPr bwMode="auto">
          <a:xfrm>
            <a:off x="2971800" y="1981200"/>
            <a:ext cx="228600" cy="0"/>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91" name="Line 45"/>
          <p:cNvSpPr>
            <a:spLocks noChangeShapeType="1"/>
          </p:cNvSpPr>
          <p:nvPr/>
        </p:nvSpPr>
        <p:spPr bwMode="auto">
          <a:xfrm>
            <a:off x="3200400" y="1219200"/>
            <a:ext cx="228600" cy="0"/>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92" name="Line 46"/>
          <p:cNvSpPr>
            <a:spLocks noChangeShapeType="1"/>
          </p:cNvSpPr>
          <p:nvPr/>
        </p:nvSpPr>
        <p:spPr bwMode="auto">
          <a:xfrm>
            <a:off x="3124200" y="2743200"/>
            <a:ext cx="228600" cy="0"/>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36893" name="Text Box 47"/>
          <p:cNvSpPr txBox="1">
            <a:spLocks noChangeArrowheads="1"/>
          </p:cNvSpPr>
          <p:nvPr/>
        </p:nvSpPr>
        <p:spPr bwMode="auto">
          <a:xfrm>
            <a:off x="609600" y="3200400"/>
            <a:ext cx="2590800" cy="400050"/>
          </a:xfrm>
          <a:prstGeom prst="rect">
            <a:avLst/>
          </a:prstGeom>
          <a:solidFill>
            <a:schemeClr val="bg1"/>
          </a:solidFill>
          <a:ln w="38100">
            <a:solidFill>
              <a:srgbClr val="0070C0"/>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2000">
                <a:solidFill>
                  <a:srgbClr val="0070C0"/>
                </a:solidFill>
                <a:latin typeface="Arial" panose="020B0604020202020204" pitchFamily="34" charset="0"/>
              </a:rPr>
              <a:t>Logopäde</a:t>
            </a:r>
            <a:endParaRPr lang="de-DE" altLang="de-DE" sz="2000" baseline="30000">
              <a:solidFill>
                <a:srgbClr val="0070C0"/>
              </a:solidFill>
              <a:latin typeface="Arial" panose="020B0604020202020204" pitchFamily="34" charset="0"/>
            </a:endParaRPr>
          </a:p>
        </p:txBody>
      </p:sp>
      <p:sp>
        <p:nvSpPr>
          <p:cNvPr id="36894" name="Line 48"/>
          <p:cNvSpPr>
            <a:spLocks noChangeShapeType="1"/>
          </p:cNvSpPr>
          <p:nvPr/>
        </p:nvSpPr>
        <p:spPr bwMode="auto">
          <a:xfrm>
            <a:off x="3200400" y="3429000"/>
            <a:ext cx="228600" cy="0"/>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pic>
        <p:nvPicPr>
          <p:cNvPr id="51" name="Picture 2" descr="4Manschgerl"/>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l="3832" t="2254" r="65165"/>
          <a:stretch/>
        </p:blipFill>
        <p:spPr bwMode="auto">
          <a:xfrm>
            <a:off x="3866142" y="836717"/>
            <a:ext cx="1010658" cy="2348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 Box 55"/>
          <p:cNvSpPr txBox="1">
            <a:spLocks noChangeArrowheads="1"/>
          </p:cNvSpPr>
          <p:nvPr/>
        </p:nvSpPr>
        <p:spPr bwMode="auto">
          <a:xfrm>
            <a:off x="4065938" y="1453784"/>
            <a:ext cx="611065" cy="369332"/>
          </a:xfrm>
          <a:prstGeom prst="rect">
            <a:avLst/>
          </a:prstGeom>
          <a:solidFill>
            <a:schemeClr val="bg1"/>
          </a:solidFill>
          <a:ln w="38100">
            <a:solidFill>
              <a:srgbClr val="4379AF"/>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dirty="0">
                <a:solidFill>
                  <a:srgbClr val="4379AF"/>
                </a:solidFill>
                <a:latin typeface="Arial" panose="020B0604020202020204" pitchFamily="34" charset="0"/>
              </a:rPr>
              <a:t>10</a:t>
            </a:r>
            <a:r>
              <a:rPr lang="de-DE" altLang="de-DE" sz="1800" baseline="30000" dirty="0">
                <a:solidFill>
                  <a:srgbClr val="4379AF"/>
                </a:solidFill>
                <a:latin typeface="Arial" panose="020B0604020202020204" pitchFamily="34" charset="0"/>
              </a:rPr>
              <a:t>15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Leere Präsentation">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Leere Präsentatio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600" b="1" i="0" u="none" strike="noStrike" cap="none" normalizeH="0" baseline="0" smtClean="0">
            <a:ln>
              <a:noFill/>
            </a:ln>
            <a:solidFill>
              <a:srgbClr val="0000FF"/>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600" b="1" i="0" u="none" strike="noStrike" cap="none" normalizeH="0" baseline="0" smtClean="0">
            <a:ln>
              <a:noFill/>
            </a:ln>
            <a:solidFill>
              <a:srgbClr val="0000FF"/>
            </a:solidFill>
            <a:effectLst/>
            <a:latin typeface="Arial" charset="0"/>
          </a:defRPr>
        </a:defPPr>
      </a:lstStyle>
    </a:lnDef>
  </a:objectDefaults>
  <a:extraClrSchemeLst>
    <a:extraClrScheme>
      <a:clrScheme name="Leere Prä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Leere Prä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eere Prä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Leere Prä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C:\MSOffice\Vorlagen\Leere Präsentation.pot</Template>
  <TotalTime>0</TotalTime>
  <Words>2212</Words>
  <Application>Microsoft Office PowerPoint</Application>
  <PresentationFormat>Bildschirmpräsentation (4:3)</PresentationFormat>
  <Paragraphs>409</Paragraphs>
  <Slides>45</Slides>
  <Notes>7</Notes>
  <HiddenSlides>0</HiddenSlides>
  <MMClips>1</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45</vt:i4>
      </vt:variant>
    </vt:vector>
  </HeadingPairs>
  <TitlesOfParts>
    <vt:vector size="53" baseType="lpstr">
      <vt:lpstr>Arial</vt:lpstr>
      <vt:lpstr>Myriad Pro</vt:lpstr>
      <vt:lpstr>SkopexGothic-BldIta</vt:lpstr>
      <vt:lpstr>Times New Roman</vt:lpstr>
      <vt:lpstr>Verdana</vt:lpstr>
      <vt:lpstr>Wingdings</vt:lpstr>
      <vt:lpstr>Leere Präsentation</vt:lpstr>
      <vt:lpstr>Image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Das IGM®-Lebensstilprogramm SINOCUR® – Werden Sie Manager Ihrer Gesundheit!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Dr. Erich Wühr</dc:creator>
  <cp:lastModifiedBy>Erich Wühr | Verlag Systemische Medizin AG</cp:lastModifiedBy>
  <cp:revision>758</cp:revision>
  <cp:lastPrinted>2019-09-17T13:39:57Z</cp:lastPrinted>
  <dcterms:created xsi:type="dcterms:W3CDTF">1995-06-17T23:31:02Z</dcterms:created>
  <dcterms:modified xsi:type="dcterms:W3CDTF">2026-03-20T08:59:54Z</dcterms:modified>
</cp:coreProperties>
</file>